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B5481"/>
        </a:solidFill>
        <a:effectLst/>
        <a:uFillTx/>
        <a:latin typeface="Tahoma"/>
        <a:ea typeface="Tahoma"/>
        <a:cs typeface="Tahoma"/>
        <a:sym typeface="Tahom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Tahoma"/>
          <a:ea typeface="Tahoma"/>
          <a:cs typeface="Tahoma"/>
        </a:font>
        <a:srgbClr val="2B548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DDD"/>
          </a:solidFill>
        </a:fill>
      </a:tcStyle>
    </a:wholeTbl>
    <a:band2H>
      <a:tcTxStyle b="def" i="def"/>
      <a:tcStyle>
        <a:tcBdr/>
        <a:fill>
          <a:solidFill>
            <a:srgbClr val="E6EFE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ahoma"/>
          <a:ea typeface="Tahoma"/>
          <a:cs typeface="Tahoma"/>
        </a:font>
        <a:srgbClr val="2B548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ahoma"/>
          <a:ea typeface="Tahoma"/>
          <a:cs typeface="Tahoma"/>
        </a:font>
        <a:srgbClr val="2B548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ahoma"/>
          <a:ea typeface="Tahoma"/>
          <a:cs typeface="Tahoma"/>
        </a:font>
        <a:srgbClr val="2B54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9EC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2B54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B5481"/>
              </a:solidFill>
              <a:prstDash val="solid"/>
              <a:round/>
            </a:ln>
          </a:top>
          <a:bottom>
            <a:ln w="25400" cap="flat">
              <a:solidFill>
                <a:srgbClr val="2B548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B5481"/>
              </a:solidFill>
              <a:prstDash val="solid"/>
              <a:round/>
            </a:ln>
          </a:top>
          <a:bottom>
            <a:ln w="25400" cap="flat">
              <a:solidFill>
                <a:srgbClr val="2B548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ahoma"/>
          <a:ea typeface="Tahoma"/>
          <a:cs typeface="Tahoma"/>
        </a:font>
        <a:srgbClr val="2B5481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FD7"/>
          </a:solidFill>
        </a:fill>
      </a:tcStyle>
    </a:wholeTbl>
    <a:band2H>
      <a:tcTxStyle b="def" i="def"/>
      <a:tcStyle>
        <a:tcBdr/>
        <a:fill>
          <a:solidFill>
            <a:srgbClr val="E7E9EC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B548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B5481"/>
          </a:solidFill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B548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0" name="Shape 8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85800" y="1676400"/>
            <a:ext cx="7772400" cy="1828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buClrTx/>
              <a:buSzTx/>
              <a:buFontTx/>
              <a:buNone/>
            </a:lvl1pPr>
            <a:lvl2pPr marL="0" indent="457200" algn="ctr">
              <a:buClrTx/>
              <a:buSzTx/>
              <a:buFontTx/>
              <a:buNone/>
            </a:lvl2pPr>
            <a:lvl3pPr marL="0" indent="914400" algn="ctr">
              <a:buClrTx/>
              <a:buSzTx/>
              <a:buFontTx/>
              <a:buNone/>
            </a:lvl3pPr>
            <a:lvl4pPr marL="0" indent="1371600" algn="ctr">
              <a:buClrTx/>
              <a:buSzTx/>
              <a:buFontTx/>
              <a:buNone/>
            </a:lvl4pPr>
            <a:lvl5pPr marL="0" indent="1828800" algn="ctr">
              <a:buClrTx/>
              <a:buSzTx/>
              <a:buFont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457200" y="1981200"/>
            <a:ext cx="82296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" name="Shape 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hape 48"/>
          <p:cNvSpPr/>
          <p:nvPr>
            <p:ph type="body" sz="half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sz="half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body" sz="half" idx="13"/>
          </p:nvPr>
        </p:nvSpPr>
        <p:spPr>
          <a:xfrm>
            <a:off x="4648200" y="1981200"/>
            <a:ext cx="40386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xfrm>
            <a:off x="457200" y="381000"/>
            <a:ext cx="8229600" cy="5715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sldNum" sz="quarter" idx="2"/>
          </p:nvPr>
        </p:nvSpPr>
        <p:spPr>
          <a:xfrm>
            <a:off x="8384892" y="6432651"/>
            <a:ext cx="301909" cy="28882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E5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■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■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■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■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■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00CCFF"/>
        </a:buClr>
        <a:buSzPct val="65000"/>
        <a:buFont typeface="Wingdings"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12700" dist="25400" dir="2700000">
              <a:srgbClr val="000000"/>
            </a:outerShdw>
          </a:effectLst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bronchoscopy.org" TargetMode="External"/><Relationship Id="rId3" Type="http://schemas.openxmlformats.org/officeDocument/2006/relationships/image" Target="../media/image2.jpeg"/><Relationship Id="rId4" Type="http://schemas.openxmlformats.org/officeDocument/2006/relationships/image" Target="../media/image3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EBBX.mpg.mpg" TargetMode="Externa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bronchoscopy.org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bronchoscopy.org" TargetMode="External"/><Relationship Id="rId3" Type="http://schemas.openxmlformats.org/officeDocument/2006/relationships/image" Target="../media/image3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BI, All Rights Reserved, 2017</a:t>
            </a:r>
          </a:p>
        </p:txBody>
      </p:sp>
      <p:sp>
        <p:nvSpPr>
          <p:cNvPr id="83" name="Shape 83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4" name="Shape 84"/>
          <p:cNvSpPr/>
          <p:nvPr>
            <p:ph type="title"/>
          </p:nvPr>
        </p:nvSpPr>
        <p:spPr>
          <a:xfrm>
            <a:off x="2460653" y="59962"/>
            <a:ext cx="6056584" cy="1153584"/>
          </a:xfrm>
          <a:prstGeom prst="rect">
            <a:avLst/>
          </a:prstGeom>
        </p:spPr>
        <p:txBody>
          <a:bodyPr/>
          <a:lstStyle/>
          <a:p>
            <a:pPr defTabSz="612648">
              <a:defRPr sz="2345">
                <a:effectLst>
                  <a:outerShdw sx="100000" sy="100000" kx="0" ky="0" algn="b" rotWithShape="0" blurRad="8509" dist="17018" dir="2700000">
                    <a:srgbClr val="000000"/>
                  </a:outerShdw>
                </a:effectLst>
              </a:defRPr>
            </a:pPr>
            <a:r>
              <a:t>Fundamentals of Bronchoscopy: </a:t>
            </a:r>
            <a:br/>
          </a:p>
          <a:p>
            <a:pPr defTabSz="612648">
              <a:defRPr sz="2345">
                <a:effectLst>
                  <a:outerShdw sx="100000" sy="100000" kx="0" ky="0" algn="b" rotWithShape="0" blurRad="8509" dist="17018" dir="2700000">
                    <a:srgbClr val="000000"/>
                  </a:outerShdw>
                </a:effectLst>
              </a:defRPr>
            </a:pPr>
            <a:r>
              <a:t>ENDOBRONCHIAL BIOPSY</a:t>
            </a:r>
          </a:p>
        </p:txBody>
      </p:sp>
      <p:sp>
        <p:nvSpPr>
          <p:cNvPr id="85" name="Shape 85"/>
          <p:cNvSpPr/>
          <p:nvPr>
            <p:ph type="body" sz="quarter" idx="4294967295"/>
          </p:nvPr>
        </p:nvSpPr>
        <p:spPr>
          <a:xfrm>
            <a:off x="1028700" y="5477855"/>
            <a:ext cx="7086600" cy="57125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algn="ctr">
              <a:lnSpc>
                <a:spcPct val="80000"/>
              </a:lnSpc>
              <a:spcBef>
                <a:spcPts val="400"/>
              </a:spcBef>
              <a:buSzTx/>
              <a:buNone/>
              <a:defRPr sz="2000"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www.Bronchoscopy.org</a:t>
            </a:r>
          </a:p>
        </p:txBody>
      </p:sp>
      <p:pic>
        <p:nvPicPr>
          <p:cNvPr id="86" name="art of bronchoscopy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46552" y="1763688"/>
            <a:ext cx="4997839" cy="3330624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hape 87"/>
          <p:cNvSpPr/>
          <p:nvPr/>
        </p:nvSpPr>
        <p:spPr>
          <a:xfrm>
            <a:off x="457200" y="6432651"/>
            <a:ext cx="2133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5/10/17</a:t>
            </a:r>
          </a:p>
        </p:txBody>
      </p:sp>
      <p:pic>
        <p:nvPicPr>
          <p:cNvPr id="88" name="bronchoscopy_log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11" y="19603"/>
            <a:ext cx="2244571" cy="6646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BI</a:t>
            </a:r>
          </a:p>
        </p:txBody>
      </p:sp>
      <p:sp>
        <p:nvSpPr>
          <p:cNvPr id="156" name="Shape 156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7" name="Shape 1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Obtaining the best specimen possible</a:t>
            </a:r>
          </a:p>
        </p:txBody>
      </p:sp>
      <p:sp>
        <p:nvSpPr>
          <p:cNvPr id="158" name="Shape 158"/>
          <p:cNvSpPr/>
          <p:nvPr>
            <p:ph type="body" idx="1"/>
          </p:nvPr>
        </p:nvSpPr>
        <p:spPr>
          <a:xfrm>
            <a:off x="457200" y="1752600"/>
            <a:ext cx="8229600" cy="34290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/>
            </a:pPr>
            <a:r>
              <a:t>Use forceps with central tooth, especially if lesion is along lateral wall of trachea or bronchi.</a:t>
            </a:r>
          </a:p>
          <a:p>
            <a:pPr>
              <a:spcBef>
                <a:spcPts val="600"/>
              </a:spcBef>
              <a:defRPr sz="2800"/>
            </a:pPr>
            <a:r>
              <a:t>Obtain deep submucosal biopsies to increase yield for small cell carcinoma, Amyloidosis, Sarcoidosis and other infiltrating processes.</a:t>
            </a:r>
          </a:p>
          <a:p>
            <a:pPr>
              <a:spcBef>
                <a:spcPts val="600"/>
              </a:spcBef>
              <a:defRPr sz="2800"/>
            </a:pPr>
            <a:r>
              <a:t>Get close to the target area with the bronchoscope.</a:t>
            </a:r>
          </a:p>
        </p:txBody>
      </p:sp>
      <p:sp>
        <p:nvSpPr>
          <p:cNvPr id="159" name="Shape 159"/>
          <p:cNvSpPr/>
          <p:nvPr/>
        </p:nvSpPr>
        <p:spPr>
          <a:xfrm>
            <a:off x="3505200" y="5410200"/>
            <a:ext cx="32004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Click here for video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roup 168"/>
          <p:cNvGrpSpPr/>
          <p:nvPr/>
        </p:nvGrpSpPr>
        <p:grpSpPr>
          <a:xfrm>
            <a:off x="1447799" y="1828800"/>
            <a:ext cx="6656389" cy="3939851"/>
            <a:chOff x="0" y="0"/>
            <a:chExt cx="6656387" cy="3939850"/>
          </a:xfrm>
        </p:grpSpPr>
        <p:grpSp>
          <p:nvGrpSpPr>
            <p:cNvPr id="165" name="Group 165"/>
            <p:cNvGrpSpPr/>
            <p:nvPr/>
          </p:nvGrpSpPr>
          <p:grpSpPr>
            <a:xfrm>
              <a:off x="0" y="0"/>
              <a:ext cx="6656388" cy="3929063"/>
              <a:chOff x="0" y="0"/>
              <a:chExt cx="6656387" cy="3929062"/>
            </a:xfrm>
          </p:grpSpPr>
          <p:sp>
            <p:nvSpPr>
              <p:cNvPr id="161" name="Shape 161"/>
              <p:cNvSpPr/>
              <p:nvPr/>
            </p:nvSpPr>
            <p:spPr>
              <a:xfrm>
                <a:off x="0" y="0"/>
                <a:ext cx="6656388" cy="3929063"/>
              </a:xfrm>
              <a:prstGeom prst="roundRect">
                <a:avLst>
                  <a:gd name="adj" fmla="val 0"/>
                </a:avLst>
              </a:prstGeom>
              <a:solidFill>
                <a:srgbClr val="000099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53881" dir="2700000">
                  <a:srgbClr val="000000"/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  <p:grpSp>
            <p:nvGrpSpPr>
              <p:cNvPr id="164" name="Group 164"/>
              <p:cNvGrpSpPr/>
              <p:nvPr/>
            </p:nvGrpSpPr>
            <p:grpSpPr>
              <a:xfrm>
                <a:off x="181341" y="140017"/>
                <a:ext cx="6331125" cy="3613310"/>
                <a:chOff x="0" y="0"/>
                <a:chExt cx="6331123" cy="3613308"/>
              </a:xfrm>
            </p:grpSpPr>
            <p:pic>
              <p:nvPicPr>
                <p:cNvPr id="162" name="image.png"/>
                <p:cNvPicPr>
                  <a:picLocks noChangeAspect="1"/>
                </p:cNvPicPr>
                <p:nvPr/>
              </p:nvPicPr>
              <p:blipFill>
                <a:blip r:embed="rId2">
                  <a:extLst/>
                </a:blip>
                <a:stretch>
                  <a:fillRect/>
                </a:stretch>
              </p:blipFill>
              <p:spPr>
                <a:xfrm>
                  <a:off x="3272783" y="2857"/>
                  <a:ext cx="3058342" cy="361045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63" name="image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3084247" cy="359616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sp>
          <p:nvSpPr>
            <p:cNvPr id="166" name="Shape 166"/>
            <p:cNvSpPr/>
            <p:nvPr/>
          </p:nvSpPr>
          <p:spPr>
            <a:xfrm>
              <a:off x="0" y="3429000"/>
              <a:ext cx="342600" cy="4743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35921" dir="2700000">
                <a:srgbClr val="003366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 sz="26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A</a:t>
              </a:r>
            </a:p>
          </p:txBody>
        </p:sp>
        <p:sp>
          <p:nvSpPr>
            <p:cNvPr id="167" name="Shape 167"/>
            <p:cNvSpPr/>
            <p:nvPr/>
          </p:nvSpPr>
          <p:spPr>
            <a:xfrm>
              <a:off x="3332162" y="3465512"/>
              <a:ext cx="342601" cy="474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sx="100000" sy="100000" kx="0" ky="0" algn="b" rotWithShape="0" blurRad="63500" dist="35921" dir="2700000">
                <a:srgbClr val="003366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b="1" sz="26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lvl1pPr>
            </a:lstStyle>
            <a:p>
              <a:pPr/>
              <a:r>
                <a:t>B</a:t>
              </a:r>
            </a:p>
          </p:txBody>
        </p:sp>
      </p:grpSp>
      <p:sp>
        <p:nvSpPr>
          <p:cNvPr id="169" name="Shape 1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Deep, submucosal biopsy</a:t>
            </a:r>
          </a:p>
        </p:txBody>
      </p:sp>
      <p:sp>
        <p:nvSpPr>
          <p:cNvPr id="170" name="Shape 170"/>
          <p:cNvSpPr/>
          <p:nvPr/>
        </p:nvSpPr>
        <p:spPr>
          <a:xfrm>
            <a:off x="1143000" y="5867400"/>
            <a:ext cx="7772400" cy="828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Wedge the forceps onto the target area, push on the forceps to dig into the tissues, then close forceps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990600" y="5867400"/>
            <a:ext cx="7369175" cy="47433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107763" dir="2700000">
              <a:srgbClr val="003366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500"/>
              </a:spcBef>
              <a:defRPr b="1" sz="2600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Grade 4 Squamous Cell Carcinoma in LMB</a:t>
            </a:r>
          </a:p>
        </p:txBody>
      </p:sp>
      <p:sp>
        <p:nvSpPr>
          <p:cNvPr id="173" name="Shape 173"/>
          <p:cNvSpPr/>
          <p:nvPr/>
        </p:nvSpPr>
        <p:spPr>
          <a:xfrm>
            <a:off x="4410075" y="1643062"/>
            <a:ext cx="238125" cy="3606801"/>
          </a:xfrm>
          <a:prstGeom prst="rect">
            <a:avLst/>
          </a:prstGeom>
          <a:solidFill>
            <a:srgbClr val="000066"/>
          </a:solidFill>
          <a:ln w="12700">
            <a:miter lim="400000"/>
          </a:ln>
          <a:effectLst>
            <a:outerShdw sx="100000" sy="100000" kx="0" ky="0" algn="b" rotWithShape="0" blurRad="63500" dist="35921" dir="2700000">
              <a:srgbClr val="000066"/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grpSp>
        <p:nvGrpSpPr>
          <p:cNvPr id="179" name="Group 179"/>
          <p:cNvGrpSpPr/>
          <p:nvPr/>
        </p:nvGrpSpPr>
        <p:grpSpPr>
          <a:xfrm>
            <a:off x="1143000" y="1153977"/>
            <a:ext cx="6784975" cy="4111761"/>
            <a:chOff x="0" y="0"/>
            <a:chExt cx="6784974" cy="4111760"/>
          </a:xfrm>
        </p:grpSpPr>
        <p:grpSp>
          <p:nvGrpSpPr>
            <p:cNvPr id="176" name="Group 176"/>
            <p:cNvGrpSpPr/>
            <p:nvPr/>
          </p:nvGrpSpPr>
          <p:grpSpPr>
            <a:xfrm>
              <a:off x="0" y="370022"/>
              <a:ext cx="3322638" cy="3741739"/>
              <a:chOff x="0" y="0"/>
              <a:chExt cx="3322637" cy="3741737"/>
            </a:xfrm>
          </p:grpSpPr>
          <p:pic>
            <p:nvPicPr>
              <p:cNvPr id="174" name="image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2886" y="4872"/>
                <a:ext cx="3319752" cy="373686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75" name="Shape 175"/>
              <p:cNvSpPr/>
              <p:nvPr/>
            </p:nvSpPr>
            <p:spPr>
              <a:xfrm>
                <a:off x="0" y="0"/>
                <a:ext cx="3315421" cy="3741738"/>
              </a:xfrm>
              <a:prstGeom prst="ellipse">
                <a:avLst/>
              </a:prstGeom>
              <a:noFill/>
              <a:ln w="28575" cap="flat">
                <a:solidFill>
                  <a:srgbClr val="777777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Arial"/>
                  </a:defRPr>
                </a:pPr>
              </a:p>
            </p:txBody>
          </p:sp>
        </p:grpSp>
        <p:pic>
          <p:nvPicPr>
            <p:cNvPr id="177" name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5936" t="0" r="0" b="0"/>
            <a:stretch>
              <a:fillRect/>
            </a:stretch>
          </p:blipFill>
          <p:spPr>
            <a:xfrm>
              <a:off x="3505199" y="522422"/>
              <a:ext cx="3279776" cy="3589339"/>
            </a:xfrm>
            <a:prstGeom prst="rect">
              <a:avLst/>
            </a:prstGeom>
            <a:ln w="9525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63500" dist="35921" dir="2700000">
                <a:srgbClr val="003366"/>
              </a:outerShdw>
            </a:effectLst>
          </p:spPr>
        </p:pic>
        <p:sp>
          <p:nvSpPr>
            <p:cNvPr id="178" name="Shape 178"/>
            <p:cNvSpPr/>
            <p:nvPr/>
          </p:nvSpPr>
          <p:spPr>
            <a:xfrm rot="12266193">
              <a:off x="1526945" y="290304"/>
              <a:ext cx="1857679" cy="2097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8" h="20286" fill="norm" stroke="1" extrusionOk="0">
                  <a:moveTo>
                    <a:pt x="12101" y="0"/>
                  </a:moveTo>
                  <a:cubicBezTo>
                    <a:pt x="18320" y="1901"/>
                    <a:pt x="21600" y="7851"/>
                    <a:pt x="19427" y="13291"/>
                  </a:cubicBezTo>
                  <a:cubicBezTo>
                    <a:pt x="17255" y="18731"/>
                    <a:pt x="10452" y="21600"/>
                    <a:pt x="4233" y="19699"/>
                  </a:cubicBezTo>
                  <a:cubicBezTo>
                    <a:pt x="2658" y="19218"/>
                    <a:pt x="1216" y="18453"/>
                    <a:pt x="0" y="17454"/>
                  </a:cubicBezTo>
                </a:path>
              </a:pathLst>
            </a:custGeom>
            <a:noFill/>
            <a:ln w="38100" cap="sq">
              <a:solidFill>
                <a:srgbClr val="FF0000"/>
              </a:solidFill>
              <a:prstDash val="solid"/>
              <a:miter lim="800000"/>
              <a:tailEnd type="triangle" w="med" len="med"/>
            </a:ln>
            <a:effectLst>
              <a:outerShdw sx="100000" sy="100000" kx="0" ky="0" algn="b" rotWithShape="0" blurRad="63500" dist="35921" dir="2700000">
                <a:srgbClr val="003366"/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Arial"/>
                </a:defRPr>
              </a:pPr>
            </a:p>
          </p:txBody>
        </p:sp>
      </p:grpSp>
      <p:sp>
        <p:nvSpPr>
          <p:cNvPr id="180" name="Shape 180"/>
          <p:cNvSpPr/>
          <p:nvPr>
            <p:ph type="title"/>
          </p:nvPr>
        </p:nvSpPr>
        <p:spPr>
          <a:xfrm>
            <a:off x="457200" y="381000"/>
            <a:ext cx="8229600" cy="858838"/>
          </a:xfrm>
          <a:prstGeom prst="rect">
            <a:avLst/>
          </a:prstGeom>
        </p:spPr>
        <p:txBody>
          <a:bodyPr/>
          <a:lstStyle/>
          <a:p>
            <a:pPr defTabSz="649223">
              <a:defRPr sz="1987">
                <a:effectLst>
                  <a:outerShdw sx="100000" sy="100000" kx="0" ky="0" algn="b" rotWithShape="0" blurRad="9017" dist="18034" dir="2700000">
                    <a:srgbClr val="000000"/>
                  </a:outerShdw>
                </a:effectLst>
              </a:defRPr>
            </a:pPr>
            <a:r>
              <a:t>Use cup forceps or forceps with central tooth to anchor forceps onto lateral wall lesions</a:t>
            </a:r>
            <a:r>
              <a:rPr sz="3124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BI</a:t>
            </a:r>
          </a:p>
        </p:txBody>
      </p:sp>
      <p:sp>
        <p:nvSpPr>
          <p:cNvPr id="183" name="Shape 183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4" name="Shape 184"/>
          <p:cNvSpPr/>
          <p:nvPr>
            <p:ph type="title"/>
          </p:nvPr>
        </p:nvSpPr>
        <p:spPr>
          <a:xfrm>
            <a:off x="457200" y="381000"/>
            <a:ext cx="8229600" cy="858838"/>
          </a:xfrm>
          <a:prstGeom prst="rect">
            <a:avLst/>
          </a:prstGeom>
        </p:spPr>
        <p:txBody>
          <a:bodyPr/>
          <a:lstStyle/>
          <a:p>
            <a:pPr/>
            <a:r>
              <a:t>Yield of endobronchial biopsy</a:t>
            </a:r>
          </a:p>
        </p:txBody>
      </p:sp>
      <p:sp>
        <p:nvSpPr>
          <p:cNvPr id="185" name="Shape 185"/>
          <p:cNvSpPr/>
          <p:nvPr>
            <p:ph type="body" idx="1"/>
          </p:nvPr>
        </p:nvSpPr>
        <p:spPr>
          <a:xfrm>
            <a:off x="381000" y="1371599"/>
            <a:ext cx="8229600" cy="4572002"/>
          </a:xfrm>
          <a:prstGeom prst="rect">
            <a:avLst/>
          </a:prstGeom>
        </p:spPr>
        <p:txBody>
          <a:bodyPr/>
          <a:lstStyle/>
          <a:p>
            <a:pPr marL="336042" indent="-336042" defTabSz="896111">
              <a:lnSpc>
                <a:spcPct val="90000"/>
              </a:lnSpc>
              <a:defRPr sz="3136">
                <a:effectLst/>
              </a:defRPr>
            </a:pPr>
            <a:r>
              <a:t>Respir Med 1998;92:1110-5</a:t>
            </a:r>
            <a:r>
              <a:rPr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rPr>
              <a:t> </a:t>
            </a:r>
            <a:endParaRPr>
              <a:effectLst>
                <a:outerShdw sx="100000" sy="100000" kx="0" ky="0" algn="b" rotWithShape="0" blurRad="12446" dist="24892" dir="2700000">
                  <a:srgbClr val="000000"/>
                </a:outerShdw>
              </a:effectLst>
            </a:endParaRPr>
          </a:p>
          <a:p>
            <a:pPr lvl="1" marL="728091" indent="-280035" defTabSz="896111">
              <a:lnSpc>
                <a:spcPct val="90000"/>
              </a:lnSpc>
              <a:spcBef>
                <a:spcPts val="0"/>
              </a:spcBef>
              <a:buClr>
                <a:srgbClr val="FFCC00"/>
              </a:buClr>
              <a:defRPr sz="2744">
                <a:solidFill>
                  <a:srgbClr val="FFCC00"/>
                </a:solidFill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defRPr>
            </a:pPr>
            <a:r>
              <a:t>82% yield for malignancy if disease visible</a:t>
            </a:r>
            <a:endParaRPr baseline="29959"/>
          </a:p>
          <a:p>
            <a:pPr lvl="1" marL="728091" indent="-280035" defTabSz="896111">
              <a:lnSpc>
                <a:spcPct val="90000"/>
              </a:lnSpc>
              <a:spcBef>
                <a:spcPts val="0"/>
              </a:spcBef>
              <a:buClr>
                <a:srgbClr val="FFCC00"/>
              </a:buClr>
              <a:defRPr sz="2744">
                <a:solidFill>
                  <a:srgbClr val="FFCC00"/>
                </a:solidFill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defRPr>
            </a:pPr>
            <a:r>
              <a:t>Best yield probably with combination of brushings, washings, and biopsy material</a:t>
            </a:r>
          </a:p>
          <a:p>
            <a:pPr lvl="1" marL="728091" indent="-280035" defTabSz="896111">
              <a:lnSpc>
                <a:spcPct val="90000"/>
              </a:lnSpc>
              <a:spcBef>
                <a:spcPts val="0"/>
              </a:spcBef>
              <a:buClr>
                <a:srgbClr val="FFCC00"/>
              </a:buClr>
              <a:defRPr sz="2744">
                <a:solidFill>
                  <a:srgbClr val="FFCC00"/>
                </a:solidFill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defRPr>
            </a:pPr>
            <a:r>
              <a:t>Optimum sequence of procedures unknown</a:t>
            </a:r>
          </a:p>
          <a:p>
            <a:pPr marL="336042" indent="-336042" defTabSz="896111">
              <a:lnSpc>
                <a:spcPct val="90000"/>
              </a:lnSpc>
              <a:defRPr sz="3136">
                <a:effectLst/>
              </a:defRPr>
            </a:pPr>
            <a:r>
              <a:t>Thorax 1982;37:684-7</a:t>
            </a:r>
            <a:r>
              <a:rPr>
                <a:solidFill>
                  <a:srgbClr val="FFCC00"/>
                </a:solidFill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rPr>
              <a:t> </a:t>
            </a:r>
            <a:endParaRPr>
              <a:solidFill>
                <a:srgbClr val="FFCC00"/>
              </a:solidFill>
            </a:endParaRPr>
          </a:p>
          <a:p>
            <a:pPr lvl="1" marL="728091" indent="-280035" defTabSz="896111">
              <a:lnSpc>
                <a:spcPct val="90000"/>
              </a:lnSpc>
              <a:spcBef>
                <a:spcPts val="0"/>
              </a:spcBef>
              <a:buClr>
                <a:srgbClr val="FFCC00"/>
              </a:buClr>
              <a:defRPr sz="2744">
                <a:solidFill>
                  <a:srgbClr val="FFCC00"/>
                </a:solidFill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defRPr>
            </a:pPr>
            <a:r>
              <a:t>4-5 biopsy samples from visible lesion achieves at least a 90% positive rate for malignancy</a:t>
            </a:r>
            <a:r>
              <a:rPr baseline="29959"/>
              <a:t>2</a:t>
            </a:r>
            <a:endParaRPr baseline="29959"/>
          </a:p>
          <a:p>
            <a:pPr lvl="1" marL="728091" indent="-280035" defTabSz="896111">
              <a:lnSpc>
                <a:spcPct val="90000"/>
              </a:lnSpc>
              <a:spcBef>
                <a:spcPts val="0"/>
              </a:spcBef>
              <a:buClr>
                <a:srgbClr val="FFCC00"/>
              </a:buClr>
              <a:defRPr sz="2744">
                <a:solidFill>
                  <a:srgbClr val="FFCC00"/>
                </a:solidFill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defRPr>
            </a:pPr>
            <a:r>
              <a:t>EBNA and TBNA probably superior to forceps biopsy in submucosal and peribronchial carcinoma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BI</a:t>
            </a:r>
          </a:p>
        </p:txBody>
      </p:sp>
      <p:sp>
        <p:nvSpPr>
          <p:cNvPr id="188" name="Shape 188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9" name="Shape 189"/>
          <p:cNvSpPr/>
          <p:nvPr>
            <p:ph type="title"/>
          </p:nvPr>
        </p:nvSpPr>
        <p:spPr>
          <a:xfrm>
            <a:off x="457200" y="381000"/>
            <a:ext cx="8229600" cy="762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CC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Diagnosis of Lung Cancer</a:t>
            </a:r>
          </a:p>
        </p:txBody>
      </p:sp>
      <p:sp>
        <p:nvSpPr>
          <p:cNvPr id="190" name="Shape 190"/>
          <p:cNvSpPr/>
          <p:nvPr>
            <p:ph type="body" sz="half" idx="1"/>
          </p:nvPr>
        </p:nvSpPr>
        <p:spPr>
          <a:xfrm>
            <a:off x="304800" y="1676400"/>
            <a:ext cx="4254500" cy="4648200"/>
          </a:xfrm>
          <a:prstGeom prst="rect">
            <a:avLst/>
          </a:prstGeom>
        </p:spPr>
        <p:txBody>
          <a:bodyPr/>
          <a:lstStyle/>
          <a:p>
            <a:pPr>
              <a:buSzTx/>
              <a:buNone/>
              <a:defRPr b="1">
                <a:latin typeface="Garamond"/>
                <a:ea typeface="Garamond"/>
                <a:cs typeface="Garamond"/>
                <a:sym typeface="Garamond"/>
              </a:defRPr>
            </a:pPr>
            <a:r>
              <a:t>Endobronchial Biopsy:</a:t>
            </a:r>
          </a:p>
          <a:p>
            <a:pPr>
              <a:spcBef>
                <a:spcPts val="600"/>
              </a:spcBef>
              <a:defRPr sz="2800">
                <a:latin typeface="Garamond"/>
                <a:ea typeface="Garamond"/>
                <a:cs typeface="Garamond"/>
                <a:sym typeface="Garamond"/>
              </a:defRPr>
            </a:pPr>
            <a:r>
              <a:t>3-5 biopsies for 90 – 100 sensitivity in lung cancer</a:t>
            </a:r>
          </a:p>
          <a:p>
            <a:pPr>
              <a:spcBef>
                <a:spcPts val="600"/>
              </a:spcBef>
              <a:defRPr sz="2800">
                <a:solidFill>
                  <a:srgbClr val="E5FFFF"/>
                </a:solidFill>
                <a:latin typeface="Garamond"/>
                <a:ea typeface="Garamond"/>
                <a:cs typeface="Garamond"/>
                <a:sym typeface="Garamond"/>
              </a:defRPr>
            </a:pPr>
            <a:r>
              <a:t>Variable yield 67 – 100% d/t:</a:t>
            </a:r>
          </a:p>
          <a:p>
            <a:pPr lvl="1" marL="742950" indent="-285750">
              <a:spcBef>
                <a:spcPts val="0"/>
              </a:spcBef>
              <a:buClr>
                <a:srgbClr val="FFCC00"/>
              </a:buClr>
              <a:defRPr sz="2400">
                <a:latin typeface="Garamond"/>
                <a:ea typeface="Garamond"/>
                <a:cs typeface="Garamond"/>
                <a:sym typeface="Garamond"/>
              </a:defRPr>
            </a:pPr>
            <a:r>
              <a:t>Sampling error, </a:t>
            </a:r>
          </a:p>
          <a:p>
            <a:pPr lvl="1" marL="742950" indent="-285750">
              <a:spcBef>
                <a:spcPts val="0"/>
              </a:spcBef>
              <a:buClr>
                <a:srgbClr val="FFCC00"/>
              </a:buClr>
              <a:defRPr sz="2400">
                <a:latin typeface="Garamond"/>
                <a:ea typeface="Garamond"/>
                <a:cs typeface="Garamond"/>
                <a:sym typeface="Garamond"/>
              </a:defRPr>
            </a:pPr>
            <a:r>
              <a:t>crush artifacts, surface necrosis, inadequate tissue</a:t>
            </a:r>
          </a:p>
          <a:p>
            <a:pPr lvl="1" marL="742950" indent="-285750">
              <a:spcBef>
                <a:spcPts val="0"/>
              </a:spcBef>
              <a:buClr>
                <a:srgbClr val="FFCC00"/>
              </a:buClr>
              <a:defRPr sz="2400">
                <a:latin typeface="Garamond"/>
                <a:ea typeface="Garamond"/>
                <a:cs typeface="Garamond"/>
                <a:sym typeface="Garamond"/>
              </a:defRPr>
            </a:pPr>
            <a:r>
              <a:t>submucosal disease  </a:t>
            </a:r>
          </a:p>
          <a:p>
            <a:pPr lvl="1" marL="742950" indent="-285750">
              <a:spcBef>
                <a:spcPts val="0"/>
              </a:spcBef>
              <a:buClr>
                <a:srgbClr val="FFCC00"/>
              </a:buClr>
              <a:defRPr sz="2400">
                <a:latin typeface="Garamond"/>
                <a:ea typeface="Garamond"/>
                <a:cs typeface="Garamond"/>
                <a:sym typeface="Garamond"/>
              </a:defRPr>
            </a:pPr>
            <a:r>
              <a:t>extrinsic compression</a:t>
            </a:r>
          </a:p>
        </p:txBody>
      </p:sp>
      <p:pic>
        <p:nvPicPr>
          <p:cNvPr id="191" name="obstructing tumo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48212" y="1981200"/>
            <a:ext cx="3838576" cy="411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BI</a:t>
            </a:r>
          </a:p>
        </p:txBody>
      </p:sp>
      <p:sp>
        <p:nvSpPr>
          <p:cNvPr id="194" name="Shape 194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5" name="Shape 195"/>
          <p:cNvSpPr/>
          <p:nvPr>
            <p:ph type="title"/>
          </p:nvPr>
        </p:nvSpPr>
        <p:spPr>
          <a:xfrm>
            <a:off x="457200" y="381000"/>
            <a:ext cx="8229600" cy="990600"/>
          </a:xfrm>
          <a:prstGeom prst="rect">
            <a:avLst/>
          </a:prstGeom>
        </p:spPr>
        <p:txBody>
          <a:bodyPr/>
          <a:lstStyle/>
          <a:p>
            <a:pPr defTabSz="749808">
              <a:defRPr sz="3607">
                <a:solidFill>
                  <a:srgbClr val="FFCC00"/>
                </a:solidFill>
                <a:effectLst>
                  <a:outerShdw sx="100000" sy="100000" kx="0" ky="0" algn="b" rotWithShape="0" blurRad="10414" dist="20828" dir="2700000">
                    <a:srgbClr val="000000"/>
                  </a:outerShdw>
                </a:effectLst>
              </a:defRPr>
            </a:pPr>
            <a:r>
              <a:t>Endobronchial biopsy:</a:t>
            </a:r>
            <a:br/>
            <a:r>
              <a:rPr sz="2296"/>
              <a:t>Biopsy or wash first ?</a:t>
            </a:r>
          </a:p>
        </p:txBody>
      </p:sp>
      <p:sp>
        <p:nvSpPr>
          <p:cNvPr id="196" name="Shape 196"/>
          <p:cNvSpPr/>
          <p:nvPr>
            <p:ph type="body" sz="quarter" idx="1"/>
          </p:nvPr>
        </p:nvSpPr>
        <p:spPr>
          <a:xfrm>
            <a:off x="457200" y="1676400"/>
            <a:ext cx="8001000" cy="1447800"/>
          </a:xfrm>
          <a:prstGeom prst="rect">
            <a:avLst/>
          </a:prstGeom>
        </p:spPr>
        <p:txBody>
          <a:bodyPr/>
          <a:lstStyle>
            <a:lvl1pPr marL="308609" indent="-308609" defTabSz="822959">
              <a:spcBef>
                <a:spcPts val="500"/>
              </a:spcBef>
              <a:defRPr sz="2159">
                <a:effectLst>
                  <a:outerShdw sx="100000" sy="100000" kx="0" ky="0" algn="b" rotWithShape="0" blurRad="11430" dist="22860" dir="2700000">
                    <a:srgbClr val="000000"/>
                  </a:outerShdw>
                </a:effectLst>
              </a:defRPr>
            </a:lvl1pPr>
            <a:lvl2pPr marL="668654" indent="-257175" defTabSz="822959">
              <a:spcBef>
                <a:spcPts val="0"/>
              </a:spcBef>
              <a:buClr>
                <a:srgbClr val="FFCC00"/>
              </a:buClr>
              <a:defRPr sz="2159">
                <a:effectLst>
                  <a:outerShdw sx="100000" sy="100000" kx="0" ky="0" algn="b" rotWithShape="0" blurRad="11430" dist="22860" dir="2700000">
                    <a:srgbClr val="000000"/>
                  </a:outerShdw>
                </a:effectLst>
              </a:defRPr>
            </a:lvl2pPr>
          </a:lstStyle>
          <a:p>
            <a:pPr/>
            <a:r>
              <a:t>Yield: Effect of different bronchial washing sequences on diagnostic yield in endoscopically visible lung cancer </a:t>
            </a:r>
          </a:p>
          <a:p>
            <a:pPr lvl="1"/>
            <a:r>
              <a:t>75 patients underwent washing pre/post endobronchial biopsy and brushing</a:t>
            </a:r>
          </a:p>
        </p:txBody>
      </p:sp>
      <p:sp>
        <p:nvSpPr>
          <p:cNvPr id="197" name="Shape 197"/>
          <p:cNvSpPr/>
          <p:nvPr/>
        </p:nvSpPr>
        <p:spPr>
          <a:xfrm>
            <a:off x="2209800" y="6324600"/>
            <a:ext cx="4876800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Arch Bronconeumol. 2006;42(6):278-82</a:t>
            </a:r>
          </a:p>
        </p:txBody>
      </p:sp>
      <p:pic>
        <p:nvPicPr>
          <p:cNvPr id="198" name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3581400"/>
            <a:ext cx="8686800" cy="2627313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Shape 199"/>
          <p:cNvSpPr/>
          <p:nvPr/>
        </p:nvSpPr>
        <p:spPr>
          <a:xfrm>
            <a:off x="7848600" y="4495800"/>
            <a:ext cx="838200" cy="457200"/>
          </a:xfrm>
          <a:prstGeom prst="rect">
            <a:avLst/>
          </a:prstGeom>
          <a:ln w="28575">
            <a:solidFill>
              <a:srgbClr val="FF3300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200" name="Shape 200"/>
          <p:cNvSpPr/>
          <p:nvPr/>
        </p:nvSpPr>
        <p:spPr>
          <a:xfrm>
            <a:off x="7848600" y="5486400"/>
            <a:ext cx="838200" cy="304800"/>
          </a:xfrm>
          <a:prstGeom prst="rect">
            <a:avLst/>
          </a:prstGeom>
          <a:ln w="28575">
            <a:solidFill>
              <a:srgbClr val="FF3300"/>
            </a:solidFill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9" grpId="1"/>
      <p:bldP build="whole" bldLvl="1" animBg="1" rev="0" advAuto="0" spid="200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BI</a:t>
            </a:r>
          </a:p>
        </p:txBody>
      </p:sp>
      <p:sp>
        <p:nvSpPr>
          <p:cNvPr id="203" name="Shape 203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4" name="Shape 20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CC00"/>
                </a:solidFill>
              </a:defRPr>
            </a:pPr>
            <a:r>
              <a:t>Endobronchial biopsy:</a:t>
            </a:r>
            <a:br/>
            <a:r>
              <a:rPr sz="2800"/>
              <a:t>Sarcoidosis</a:t>
            </a:r>
          </a:p>
        </p:txBody>
      </p:sp>
      <p:sp>
        <p:nvSpPr>
          <p:cNvPr id="205" name="Shape 20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>
                <a:solidFill>
                  <a:srgbClr val="E5FFFF"/>
                </a:solidFill>
              </a:defRPr>
            </a:pPr>
            <a:r>
              <a:t>Yield: Endobronchial biopsy (EBB) for sarcoid</a:t>
            </a:r>
          </a:p>
          <a:p>
            <a:pPr lvl="1" marL="742950" indent="-285750">
              <a:spcBef>
                <a:spcPts val="0"/>
              </a:spcBef>
              <a:buClr>
                <a:srgbClr val="FFCC00"/>
              </a:buClr>
              <a:defRPr sz="2400">
                <a:solidFill>
                  <a:srgbClr val="E5FFFF"/>
                </a:solidFill>
              </a:defRPr>
            </a:pPr>
            <a:r>
              <a:t>34 patients underwent TBBX and EBB</a:t>
            </a:r>
          </a:p>
          <a:p>
            <a:pPr lvl="1" marL="742950" indent="-285750">
              <a:spcBef>
                <a:spcPts val="0"/>
              </a:spcBef>
              <a:buClr>
                <a:srgbClr val="FFCC00"/>
              </a:buClr>
              <a:defRPr sz="2400">
                <a:solidFill>
                  <a:srgbClr val="E5FFFF"/>
                </a:solidFill>
              </a:defRPr>
            </a:pPr>
            <a:r>
              <a:t>If airways appeared normal – biopsies from main and a secondary carina</a:t>
            </a:r>
          </a:p>
          <a:p>
            <a:pPr lvl="1" marL="742950" indent="-285750">
              <a:spcBef>
                <a:spcPts val="0"/>
              </a:spcBef>
              <a:buClr>
                <a:srgbClr val="FFCC00"/>
              </a:buClr>
              <a:defRPr sz="2400">
                <a:solidFill>
                  <a:srgbClr val="E5FFFF"/>
                </a:solidFill>
              </a:defRPr>
            </a:pPr>
            <a:r>
              <a:t>EBB positive in 62%</a:t>
            </a:r>
          </a:p>
          <a:p>
            <a:pPr lvl="1" marL="742950" indent="-285750">
              <a:spcBef>
                <a:spcPts val="0"/>
              </a:spcBef>
              <a:buClr>
                <a:srgbClr val="FFCC00"/>
              </a:buClr>
              <a:defRPr sz="2400">
                <a:solidFill>
                  <a:srgbClr val="E5FFFF"/>
                </a:solidFill>
              </a:defRPr>
            </a:pPr>
            <a:r>
              <a:t>TBBX positive in 59%</a:t>
            </a:r>
          </a:p>
          <a:p>
            <a:pPr lvl="1" marL="742950" indent="-285750">
              <a:spcBef>
                <a:spcPts val="0"/>
              </a:spcBef>
              <a:buClr>
                <a:srgbClr val="FFCC00"/>
              </a:buClr>
              <a:defRPr sz="2400">
                <a:solidFill>
                  <a:srgbClr val="E5FFFF"/>
                </a:solidFill>
              </a:defRPr>
            </a:pPr>
            <a:r>
              <a:t>Addition of EBB increased yield by 21%</a:t>
            </a:r>
          </a:p>
          <a:p>
            <a:pPr lvl="1" marL="742950" indent="-285750">
              <a:spcBef>
                <a:spcPts val="0"/>
              </a:spcBef>
              <a:buClr>
                <a:srgbClr val="FFCC00"/>
              </a:buClr>
              <a:defRPr sz="2400">
                <a:solidFill>
                  <a:srgbClr val="E5FFFF"/>
                </a:solidFill>
              </a:defRPr>
            </a:pPr>
            <a:r>
              <a:t>EBB positive in 30% of patients with normal airway</a:t>
            </a:r>
          </a:p>
          <a:p>
            <a:pPr lvl="1" marL="742950" indent="-285750">
              <a:spcBef>
                <a:spcPts val="0"/>
              </a:spcBef>
              <a:buClr>
                <a:srgbClr val="FFCC00"/>
              </a:buClr>
              <a:defRPr sz="2400">
                <a:solidFill>
                  <a:srgbClr val="E5FFFF"/>
                </a:solidFill>
              </a:defRPr>
            </a:pPr>
            <a:r>
              <a:t>No additional complications from EBB</a:t>
            </a:r>
          </a:p>
        </p:txBody>
      </p:sp>
      <p:sp>
        <p:nvSpPr>
          <p:cNvPr id="206" name="Shape 206"/>
          <p:cNvSpPr/>
          <p:nvPr/>
        </p:nvSpPr>
        <p:spPr>
          <a:xfrm>
            <a:off x="533400" y="6324600"/>
            <a:ext cx="2819400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CHEST 2001;120:109-114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BI</a:t>
            </a:r>
          </a:p>
        </p:txBody>
      </p:sp>
      <p:sp>
        <p:nvSpPr>
          <p:cNvPr id="209" name="Shape 209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0" name="Shape 210"/>
          <p:cNvSpPr/>
          <p:nvPr>
            <p:ph type="title"/>
          </p:nvPr>
        </p:nvSpPr>
        <p:spPr>
          <a:xfrm>
            <a:off x="457200" y="381000"/>
            <a:ext cx="8229600" cy="768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False negatives do occur</a:t>
            </a:r>
          </a:p>
        </p:txBody>
      </p:sp>
      <p:sp>
        <p:nvSpPr>
          <p:cNvPr id="211" name="Shape 211"/>
          <p:cNvSpPr/>
          <p:nvPr>
            <p:ph type="body" sz="half" idx="1"/>
          </p:nvPr>
        </p:nvSpPr>
        <p:spPr>
          <a:xfrm>
            <a:off x="381000" y="1676400"/>
            <a:ext cx="4724400" cy="3657600"/>
          </a:xfrm>
          <a:prstGeom prst="rect">
            <a:avLst/>
          </a:prstGeom>
        </p:spPr>
        <p:txBody>
          <a:bodyPr/>
          <a:lstStyle/>
          <a:p>
            <a:pPr marL="329184" indent="-329184" defTabSz="877823">
              <a:buSzPct val="100000"/>
              <a:buChar char="▪"/>
              <a:defRPr sz="3072">
                <a:effectLst>
                  <a:outerShdw sx="100000" sy="100000" kx="0" ky="0" algn="b" rotWithShape="0" blurRad="12192" dist="24384" dir="2700000">
                    <a:srgbClr val="000000"/>
                  </a:outerShdw>
                </a:effectLst>
              </a:defRPr>
            </a:pPr>
            <a:r>
              <a:t>Due to necrotic surface or if process 2-3 mm below mucosal surface</a:t>
            </a:r>
          </a:p>
          <a:p>
            <a:pPr lvl="1" marL="713231" indent="-274320" defTabSz="877823">
              <a:spcBef>
                <a:spcPts val="0"/>
              </a:spcBef>
              <a:buClr>
                <a:srgbClr val="FFCC00"/>
              </a:buClr>
              <a:buSzPct val="100000"/>
              <a:buChar char="▪"/>
              <a:defRPr sz="2688">
                <a:effectLst>
                  <a:outerShdw sx="100000" sy="100000" kx="0" ky="0" algn="b" rotWithShape="0" blurRad="12192" dist="24384" dir="2700000">
                    <a:srgbClr val="000000"/>
                  </a:outerShdw>
                </a:effectLst>
              </a:defRPr>
            </a:pPr>
            <a:r>
              <a:t>Absence of blood suggests necrosis</a:t>
            </a:r>
          </a:p>
          <a:p>
            <a:pPr marL="329184" indent="-329184" defTabSz="877823">
              <a:buSzPct val="100000"/>
              <a:buChar char="▪"/>
              <a:defRPr sz="3072">
                <a:effectLst>
                  <a:outerShdw sx="100000" sy="100000" kx="0" ky="0" algn="b" rotWithShape="0" blurRad="12192" dist="24384" dir="2700000">
                    <a:srgbClr val="000000"/>
                  </a:outerShdw>
                </a:effectLst>
              </a:defRPr>
            </a:pPr>
            <a:r>
              <a:t> Therefore, take biopsies until the core is reached</a:t>
            </a:r>
          </a:p>
        </p:txBody>
      </p:sp>
      <p:pic>
        <p:nvPicPr>
          <p:cNvPr id="212" name="murraypre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0" y="1828800"/>
            <a:ext cx="3429000" cy="30400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BI</a:t>
            </a:r>
          </a:p>
        </p:txBody>
      </p:sp>
      <p:sp>
        <p:nvSpPr>
          <p:cNvPr id="215" name="Shape 215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6" name="Shape 216"/>
          <p:cNvSpPr/>
          <p:nvPr>
            <p:ph type="title"/>
          </p:nvPr>
        </p:nvSpPr>
        <p:spPr>
          <a:xfrm>
            <a:off x="457200" y="381000"/>
            <a:ext cx="8229600" cy="533400"/>
          </a:xfrm>
          <a:prstGeom prst="rect">
            <a:avLst/>
          </a:prstGeom>
        </p:spPr>
        <p:txBody>
          <a:bodyPr/>
          <a:lstStyle>
            <a:lvl1pPr>
              <a:defRPr b="1" sz="2800"/>
            </a:lvl1pPr>
          </a:lstStyle>
          <a:p>
            <a:pPr/>
            <a:r>
              <a:t>Case example: 72 year old with hemoptysis</a:t>
            </a:r>
          </a:p>
        </p:txBody>
      </p:sp>
      <p:sp>
        <p:nvSpPr>
          <p:cNvPr id="217" name="Shape 217"/>
          <p:cNvSpPr/>
          <p:nvPr>
            <p:ph type="body" sz="half" idx="1"/>
          </p:nvPr>
        </p:nvSpPr>
        <p:spPr>
          <a:xfrm>
            <a:off x="5257800" y="1219200"/>
            <a:ext cx="3505200" cy="4648200"/>
          </a:xfrm>
          <a:prstGeom prst="rect">
            <a:avLst/>
          </a:prstGeom>
        </p:spPr>
        <p:txBody>
          <a:bodyPr/>
          <a:lstStyle/>
          <a:p>
            <a:pPr marL="336042" indent="-336042" defTabSz="896111">
              <a:spcBef>
                <a:spcPts val="600"/>
              </a:spcBef>
              <a:defRPr sz="2744"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defRPr>
            </a:pPr>
            <a:r>
              <a:t>72 year old, non-smoker female with Diabetes, on 50 mg/d Prednisone  presents with hemoptysis, fever and wheezing.</a:t>
            </a:r>
          </a:p>
          <a:p>
            <a:pPr marL="336042" indent="-336042" defTabSz="896111">
              <a:spcBef>
                <a:spcPts val="600"/>
              </a:spcBef>
              <a:defRPr sz="2744"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defRPr>
            </a:pPr>
            <a:r>
              <a:t>ANCA negative</a:t>
            </a:r>
          </a:p>
          <a:p>
            <a:pPr marL="336042" indent="-336042" defTabSz="896111">
              <a:spcBef>
                <a:spcPts val="600"/>
              </a:spcBef>
              <a:defRPr sz="2744"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defRPr>
            </a:pPr>
            <a:r>
              <a:t>ANA negative</a:t>
            </a:r>
          </a:p>
          <a:p>
            <a:pPr marL="336042" indent="-336042" defTabSz="896111">
              <a:spcBef>
                <a:spcPts val="600"/>
              </a:spcBef>
              <a:defRPr sz="2744">
                <a:effectLst>
                  <a:outerShdw sx="100000" sy="100000" kx="0" ky="0" algn="b" rotWithShape="0" blurRad="12446" dist="24892" dir="2700000">
                    <a:srgbClr val="000000"/>
                  </a:outerShdw>
                </a:effectLst>
              </a:defRPr>
            </a:pPr>
            <a:r>
              <a:t>PPD negative</a:t>
            </a:r>
          </a:p>
        </p:txBody>
      </p:sp>
      <p:grpSp>
        <p:nvGrpSpPr>
          <p:cNvPr id="220" name="Group 220"/>
          <p:cNvGrpSpPr/>
          <p:nvPr/>
        </p:nvGrpSpPr>
        <p:grpSpPr>
          <a:xfrm>
            <a:off x="514350" y="1200150"/>
            <a:ext cx="4686300" cy="4686300"/>
            <a:chOff x="0" y="0"/>
            <a:chExt cx="4686300" cy="4686300"/>
          </a:xfrm>
        </p:grpSpPr>
        <p:pic>
          <p:nvPicPr>
            <p:cNvPr id="218" name="crypto1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485" t="8033" r="2397" b="5189"/>
            <a:stretch>
              <a:fillRect/>
            </a:stretch>
          </p:blipFill>
          <p:spPr>
            <a:xfrm>
              <a:off x="19049" y="19050"/>
              <a:ext cx="4648201" cy="46482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9" name="Shape 219"/>
            <p:cNvSpPr/>
            <p:nvPr/>
          </p:nvSpPr>
          <p:spPr>
            <a:xfrm>
              <a:off x="0" y="0"/>
              <a:ext cx="4686300" cy="4686300"/>
            </a:xfrm>
            <a:prstGeom prst="rect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BI</a:t>
            </a:r>
          </a:p>
        </p:txBody>
      </p:sp>
      <p:sp>
        <p:nvSpPr>
          <p:cNvPr id="223" name="Shape 223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4" name="Shape 224"/>
          <p:cNvSpPr/>
          <p:nvPr>
            <p:ph type="title"/>
          </p:nvPr>
        </p:nvSpPr>
        <p:spPr>
          <a:xfrm>
            <a:off x="381000" y="380999"/>
            <a:ext cx="8267700" cy="701677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/>
            <a:r>
              <a:t>Your diagnosis is ?</a:t>
            </a:r>
          </a:p>
        </p:txBody>
      </p:sp>
      <p:sp>
        <p:nvSpPr>
          <p:cNvPr id="225" name="Shape 225"/>
          <p:cNvSpPr/>
          <p:nvPr>
            <p:ph type="body" sz="half" idx="1"/>
          </p:nvPr>
        </p:nvSpPr>
        <p:spPr>
          <a:xfrm>
            <a:off x="4800600" y="1828800"/>
            <a:ext cx="4000500" cy="4114800"/>
          </a:xfrm>
          <a:prstGeom prst="rect">
            <a:avLst/>
          </a:prstGeom>
        </p:spPr>
        <p:txBody>
          <a:bodyPr/>
          <a:lstStyle/>
          <a:p>
            <a:pPr marL="557212" indent="-557212">
              <a:lnSpc>
                <a:spcPct val="90000"/>
              </a:lnSpc>
              <a:spcBef>
                <a:spcPts val="500"/>
              </a:spcBef>
              <a:buClr>
                <a:srgbClr val="FFFF00"/>
              </a:buClr>
              <a:buSzPct val="100000"/>
              <a:buFontTx/>
              <a:buAutoNum type="alphaUcPeriod" startAt="1"/>
              <a:defRPr sz="2400"/>
            </a:pPr>
            <a:r>
              <a:t>Endobronchial Wegener's</a:t>
            </a:r>
          </a:p>
          <a:p>
            <a:pPr marL="557212" indent="-557212">
              <a:lnSpc>
                <a:spcPct val="90000"/>
              </a:lnSpc>
              <a:spcBef>
                <a:spcPts val="500"/>
              </a:spcBef>
              <a:buClr>
                <a:srgbClr val="FFFF00"/>
              </a:buClr>
              <a:buSzPct val="100000"/>
              <a:buFontTx/>
              <a:buAutoNum type="alphaUcPeriod" startAt="1"/>
              <a:defRPr sz="2400"/>
            </a:pPr>
            <a:r>
              <a:t>Endobronchial tuberculosis</a:t>
            </a:r>
          </a:p>
          <a:p>
            <a:pPr marL="557212" indent="-557212">
              <a:lnSpc>
                <a:spcPct val="90000"/>
              </a:lnSpc>
              <a:spcBef>
                <a:spcPts val="500"/>
              </a:spcBef>
              <a:buClr>
                <a:srgbClr val="FFFF00"/>
              </a:buClr>
              <a:buSzPct val="100000"/>
              <a:buFontTx/>
              <a:buAutoNum type="alphaUcPeriod" startAt="1"/>
              <a:defRPr sz="2400"/>
            </a:pPr>
            <a:r>
              <a:t>Tracheobronchitis from inflammatory bowel disease</a:t>
            </a:r>
          </a:p>
          <a:p>
            <a:pPr marL="557212" indent="-557212">
              <a:lnSpc>
                <a:spcPct val="90000"/>
              </a:lnSpc>
              <a:spcBef>
                <a:spcPts val="500"/>
              </a:spcBef>
              <a:buClr>
                <a:srgbClr val="FFFF00"/>
              </a:buClr>
              <a:buSzPct val="100000"/>
              <a:buFontTx/>
              <a:buAutoNum type="alphaUcPeriod" startAt="1"/>
              <a:defRPr sz="2400"/>
            </a:pPr>
            <a:r>
              <a:t>Squamous cell carcinoma</a:t>
            </a:r>
          </a:p>
          <a:p>
            <a:pPr marL="557212" indent="-557212">
              <a:lnSpc>
                <a:spcPct val="90000"/>
              </a:lnSpc>
              <a:spcBef>
                <a:spcPts val="500"/>
              </a:spcBef>
              <a:buClr>
                <a:srgbClr val="FFFF00"/>
              </a:buClr>
              <a:buSzPct val="100000"/>
              <a:buFontTx/>
              <a:buAutoNum type="alphaUcPeriod" startAt="1"/>
              <a:defRPr sz="2400"/>
            </a:pPr>
            <a:r>
              <a:t>Endobronchial Cryptococcosis</a:t>
            </a:r>
          </a:p>
        </p:txBody>
      </p:sp>
      <p:grpSp>
        <p:nvGrpSpPr>
          <p:cNvPr id="228" name="Group 228"/>
          <p:cNvGrpSpPr/>
          <p:nvPr/>
        </p:nvGrpSpPr>
        <p:grpSpPr>
          <a:xfrm>
            <a:off x="438150" y="1733550"/>
            <a:ext cx="4116388" cy="4152900"/>
            <a:chOff x="0" y="0"/>
            <a:chExt cx="4116387" cy="4152900"/>
          </a:xfrm>
        </p:grpSpPr>
        <p:pic>
          <p:nvPicPr>
            <p:cNvPr id="226" name="crypto1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485" t="8033" r="2397" b="5189"/>
            <a:stretch>
              <a:fillRect/>
            </a:stretch>
          </p:blipFill>
          <p:spPr>
            <a:xfrm>
              <a:off x="19050" y="19049"/>
              <a:ext cx="4078288" cy="411480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reflection blurRad="0" stA="50000" stPos="0" endA="0" endPos="40000" dist="0" dir="5400000" fadeDir="5400000" sx="100000" sy="-100000" kx="0" ky="0" algn="bl" rotWithShape="0"/>
            </a:effectLst>
          </p:spPr>
        </p:pic>
        <p:sp>
          <p:nvSpPr>
            <p:cNvPr id="227" name="Shape 227"/>
            <p:cNvSpPr/>
            <p:nvPr/>
          </p:nvSpPr>
          <p:spPr>
            <a:xfrm>
              <a:off x="0" y="0"/>
              <a:ext cx="4116388" cy="4152900"/>
            </a:xfrm>
            <a:prstGeom prst="rect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 u="sng">
                <a:solidFill>
                  <a:srgbClr val="00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latin typeface="+mj-lt"/>
                <a:ea typeface="+mj-ea"/>
                <a:cs typeface="+mj-cs"/>
                <a:sym typeface="Arial"/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FF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bronchoscopy.org</a:t>
            </a:r>
          </a:p>
        </p:txBody>
      </p:sp>
      <p:sp>
        <p:nvSpPr>
          <p:cNvPr id="91" name="Shape 91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2" name="Shape 92"/>
          <p:cNvSpPr/>
          <p:nvPr>
            <p:ph type="ctrTitle"/>
          </p:nvPr>
        </p:nvSpPr>
        <p:spPr>
          <a:xfrm>
            <a:off x="4854723" y="2083246"/>
            <a:ext cx="4251177" cy="1443535"/>
          </a:xfrm>
          <a:prstGeom prst="rect">
            <a:avLst/>
          </a:prstGeom>
        </p:spPr>
        <p:txBody>
          <a:bodyPr lIns="46037" tIns="46037" rIns="46037" bIns="46037" anchor="b"/>
          <a:lstStyle/>
          <a:p>
            <a:pPr marL="261085" indent="-261085" algn="l" defTabSz="566927">
              <a:lnSpc>
                <a:spcPct val="85000"/>
              </a:lnSpc>
              <a:buSzPct val="60000"/>
              <a:buBlip>
                <a:blip r:embed="rId3"/>
              </a:buBlip>
              <a:defRPr sz="2604">
                <a:effectLst>
                  <a:outerShdw sx="100000" sy="100000" kx="0" ky="0" algn="b" rotWithShape="0" blurRad="7874" dist="15748" dir="2700000">
                    <a:srgbClr val="000000"/>
                  </a:outerShdw>
                </a:effectLst>
              </a:defRPr>
            </a:pPr>
            <a:r>
              <a:t>Strategy and planning</a:t>
            </a:r>
          </a:p>
          <a:p>
            <a:pPr marL="261085" indent="-261085" algn="l" defTabSz="566927">
              <a:lnSpc>
                <a:spcPct val="85000"/>
              </a:lnSpc>
              <a:buSzPct val="60000"/>
              <a:defRPr sz="2604">
                <a:effectLst>
                  <a:outerShdw sx="100000" sy="100000" kx="0" ky="0" algn="b" rotWithShape="0" blurRad="7874" dist="15748" dir="2700000">
                    <a:srgbClr val="000000"/>
                  </a:outerShdw>
                </a:effectLst>
              </a:defRPr>
            </a:pPr>
            <a:r>
              <a:t>Techniques and results</a:t>
            </a:r>
          </a:p>
          <a:p>
            <a:pPr marL="261085" indent="-261085" algn="l" defTabSz="566927">
              <a:lnSpc>
                <a:spcPct val="85000"/>
              </a:lnSpc>
              <a:buSzPct val="60000"/>
              <a:defRPr sz="2604">
                <a:effectLst>
                  <a:outerShdw sx="100000" sy="100000" kx="0" ky="0" algn="b" rotWithShape="0" blurRad="7874" dist="15748" dir="2700000">
                    <a:srgbClr val="000000"/>
                  </a:outerShdw>
                </a:effectLst>
              </a:defRPr>
            </a:pPr>
            <a:r>
              <a:t>Response to complications</a:t>
            </a:r>
          </a:p>
        </p:txBody>
      </p:sp>
      <p:pic>
        <p:nvPicPr>
          <p:cNvPr id="93" name="bronchoscopy_log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11" y="19603"/>
            <a:ext cx="2244571" cy="66461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impale forceps.jpg"/>
          <p:cNvPicPr>
            <a:picLocks noChangeAspect="1"/>
          </p:cNvPicPr>
          <p:nvPr/>
        </p:nvPicPr>
        <p:blipFill>
          <a:blip r:embed="rId5">
            <a:extLst/>
          </a:blip>
          <a:srcRect l="0" t="24691" r="0" b="0"/>
          <a:stretch>
            <a:fillRect/>
          </a:stretch>
        </p:blipFill>
        <p:spPr>
          <a:xfrm>
            <a:off x="279400" y="1990477"/>
            <a:ext cx="4464323" cy="25211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BI</a:t>
            </a:r>
          </a:p>
        </p:txBody>
      </p:sp>
      <p:sp>
        <p:nvSpPr>
          <p:cNvPr id="231" name="Shape 231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2" name="Shape 232"/>
          <p:cNvSpPr/>
          <p:nvPr>
            <p:ph type="title"/>
          </p:nvPr>
        </p:nvSpPr>
        <p:spPr>
          <a:xfrm>
            <a:off x="457200" y="454025"/>
            <a:ext cx="8229600" cy="730250"/>
          </a:xfrm>
          <a:prstGeom prst="rect">
            <a:avLst/>
          </a:prstGeom>
        </p:spPr>
        <p:txBody>
          <a:bodyPr/>
          <a:lstStyle/>
          <a:p>
            <a:pPr defTabSz="722376">
              <a:defRPr b="1" sz="3160">
                <a:effectLst>
                  <a:outerShdw sx="100000" sy="100000" kx="0" ky="0" algn="b" rotWithShape="0" blurRad="10033" dist="20066" dir="2700000">
                    <a:srgbClr val="000000"/>
                  </a:outerShdw>
                </a:effectLst>
              </a:defRPr>
            </a:pPr>
            <a:r>
              <a:t> </a:t>
            </a:r>
            <a:r>
              <a:rPr sz="2844"/>
              <a:t>The answer is Endobronchial Cryptococcosis</a:t>
            </a:r>
          </a:p>
        </p:txBody>
      </p:sp>
      <p:sp>
        <p:nvSpPr>
          <p:cNvPr id="233" name="Shape 233"/>
          <p:cNvSpPr/>
          <p:nvPr>
            <p:ph type="body" sz="half" idx="1"/>
          </p:nvPr>
        </p:nvSpPr>
        <p:spPr>
          <a:xfrm>
            <a:off x="5105400" y="2286000"/>
            <a:ext cx="3657600" cy="36576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/>
            </a:pPr>
            <a:r>
              <a:t>Rare, Incidence unknown</a:t>
            </a:r>
          </a:p>
          <a:p>
            <a:pPr>
              <a:spcBef>
                <a:spcPts val="600"/>
              </a:spcBef>
              <a:defRPr sz="2800"/>
            </a:pPr>
            <a:r>
              <a:t>Presentation: Mass, plaque, sub-mucosal infiltration, Ulcer</a:t>
            </a:r>
          </a:p>
          <a:p>
            <a:pPr>
              <a:spcBef>
                <a:spcPts val="500"/>
              </a:spcBef>
              <a:buSzTx/>
              <a:buNone/>
              <a:defRPr b="1" sz="2100"/>
            </a:pPr>
            <a:r>
              <a:t>From: JOB 2005; 12(4): 236-238</a:t>
            </a:r>
          </a:p>
        </p:txBody>
      </p:sp>
      <p:grpSp>
        <p:nvGrpSpPr>
          <p:cNvPr id="236" name="Group 236"/>
          <p:cNvGrpSpPr/>
          <p:nvPr/>
        </p:nvGrpSpPr>
        <p:grpSpPr>
          <a:xfrm>
            <a:off x="442912" y="1585912"/>
            <a:ext cx="4448176" cy="4594226"/>
            <a:chOff x="0" y="0"/>
            <a:chExt cx="4448175" cy="4594225"/>
          </a:xfrm>
        </p:grpSpPr>
        <p:pic>
          <p:nvPicPr>
            <p:cNvPr id="234" name="crypto1.jp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485" t="8033" r="2397" b="5189"/>
            <a:stretch>
              <a:fillRect/>
            </a:stretch>
          </p:blipFill>
          <p:spPr>
            <a:xfrm>
              <a:off x="14287" y="14287"/>
              <a:ext cx="4419601" cy="4565651"/>
            </a:xfrm>
            <a:prstGeom prst="rect">
              <a:avLst/>
            </a:prstGeom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</p:pic>
        <p:sp>
          <p:nvSpPr>
            <p:cNvPr id="235" name="Shape 235"/>
            <p:cNvSpPr/>
            <p:nvPr/>
          </p:nvSpPr>
          <p:spPr>
            <a:xfrm>
              <a:off x="0" y="0"/>
              <a:ext cx="4448175" cy="4594225"/>
            </a:xfrm>
            <a:prstGeom prst="rect">
              <a:avLst/>
            </a:prstGeom>
            <a:noFill/>
            <a:ln w="28575" cap="flat">
              <a:solidFill>
                <a:srgbClr val="FFCC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BI</a:t>
            </a:r>
          </a:p>
        </p:txBody>
      </p:sp>
      <p:sp>
        <p:nvSpPr>
          <p:cNvPr id="239" name="Shape 239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242" name="Group 242"/>
          <p:cNvGrpSpPr/>
          <p:nvPr/>
        </p:nvGrpSpPr>
        <p:grpSpPr>
          <a:xfrm>
            <a:off x="457200" y="457200"/>
            <a:ext cx="8229600" cy="5486400"/>
            <a:chOff x="0" y="0"/>
            <a:chExt cx="8229600" cy="5486400"/>
          </a:xfrm>
        </p:grpSpPr>
        <p:pic>
          <p:nvPicPr>
            <p:cNvPr id="240" name="Fig 3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 rot="16200000">
              <a:off x="-685800" y="685800"/>
              <a:ext cx="5486400" cy="4114800"/>
            </a:xfrm>
            <a:prstGeom prst="rect">
              <a:avLst/>
            </a:prstGeom>
            <a:ln w="38100" cap="flat">
              <a:solidFill>
                <a:srgbClr val="FFCC00"/>
              </a:solidFill>
              <a:prstDash val="solid"/>
              <a:round/>
            </a:ln>
            <a:effectLst/>
          </p:spPr>
        </p:pic>
        <p:pic>
          <p:nvPicPr>
            <p:cNvPr id="241" name="Fig 2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6200000">
              <a:off x="3476625" y="733425"/>
              <a:ext cx="5486400" cy="4019550"/>
            </a:xfrm>
            <a:prstGeom prst="rect">
              <a:avLst/>
            </a:prstGeom>
            <a:ln w="38100" cap="flat">
              <a:solidFill>
                <a:srgbClr val="FFCC00"/>
              </a:solidFill>
              <a:prstDash val="solid"/>
              <a:round/>
            </a:ln>
            <a:effectLst/>
          </p:spPr>
        </p:pic>
      </p:grpSp>
      <p:sp>
        <p:nvSpPr>
          <p:cNvPr id="243" name="Shape 243"/>
          <p:cNvSpPr/>
          <p:nvPr/>
        </p:nvSpPr>
        <p:spPr>
          <a:xfrm>
            <a:off x="5181600" y="6248400"/>
            <a:ext cx="27432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Fungal elements</a:t>
            </a:r>
          </a:p>
        </p:txBody>
      </p:sp>
      <p:sp>
        <p:nvSpPr>
          <p:cNvPr id="244" name="Shape 244"/>
          <p:cNvSpPr/>
          <p:nvPr/>
        </p:nvSpPr>
        <p:spPr>
          <a:xfrm flipV="1">
            <a:off x="6248400" y="4267199"/>
            <a:ext cx="228601" cy="1905002"/>
          </a:xfrm>
          <a:prstGeom prst="line">
            <a:avLst/>
          </a:prstGeom>
          <a:ln w="5715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BI</a:t>
            </a:r>
          </a:p>
        </p:txBody>
      </p:sp>
      <p:sp>
        <p:nvSpPr>
          <p:cNvPr id="247" name="Shape 247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8" name="Shape 248"/>
          <p:cNvSpPr/>
          <p:nvPr>
            <p:ph type="title"/>
          </p:nvPr>
        </p:nvSpPr>
        <p:spPr>
          <a:xfrm>
            <a:off x="457200" y="381000"/>
            <a:ext cx="8229600" cy="76835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Complications of endobronchial biopsy</a:t>
            </a:r>
          </a:p>
        </p:txBody>
      </p:sp>
      <p:sp>
        <p:nvSpPr>
          <p:cNvPr id="249" name="Shape 249"/>
          <p:cNvSpPr/>
          <p:nvPr>
            <p:ph type="body" idx="1"/>
          </p:nvPr>
        </p:nvSpPr>
        <p:spPr>
          <a:xfrm>
            <a:off x="381000" y="1981200"/>
            <a:ext cx="8534400" cy="3505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>
                <a:effectLst/>
              </a:defRPr>
            </a:pPr>
            <a:r>
              <a:t>Chest 1991;100:1141-7</a:t>
            </a:r>
            <a:r>
              <a: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</a:t>
            </a:r>
            <a:endParaRPr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42950" indent="-285750">
              <a:lnSpc>
                <a:spcPct val="90000"/>
              </a:lnSpc>
              <a:spcBef>
                <a:spcPts val="0"/>
              </a:spcBef>
              <a:buClr>
                <a:srgbClr val="FFCC00"/>
              </a:buClr>
              <a:defRPr sz="2800"/>
            </a:pPr>
            <a:r>
              <a:t>Profuse bleeding less likely than in Transbronchial biopsies </a:t>
            </a:r>
          </a:p>
          <a:p>
            <a:pPr lvl="1" marL="742950" indent="-285750">
              <a:lnSpc>
                <a:spcPct val="90000"/>
              </a:lnSpc>
              <a:spcBef>
                <a:spcPts val="0"/>
              </a:spcBef>
              <a:buClr>
                <a:srgbClr val="FFCC00"/>
              </a:buClr>
              <a:defRPr sz="2800"/>
            </a:pPr>
            <a:r>
              <a:t>Increased risk in Uremia, pulmonary hypertension, liver disease, thrombocytopenia and immunosuppression</a:t>
            </a:r>
          </a:p>
          <a:p>
            <a:pPr lvl="1" marL="742950" indent="-285750">
              <a:lnSpc>
                <a:spcPct val="90000"/>
              </a:lnSpc>
              <a:spcBef>
                <a:spcPts val="0"/>
              </a:spcBef>
              <a:buClr>
                <a:srgbClr val="FFCC00"/>
              </a:buClr>
              <a:defRPr sz="2800"/>
            </a:pPr>
            <a:r>
              <a:t>Superior vena cava syndrome – no literature on risk of biopsy bleeding</a:t>
            </a:r>
          </a:p>
        </p:txBody>
      </p:sp>
      <p:sp>
        <p:nvSpPr>
          <p:cNvPr id="250" name="Shape 250"/>
          <p:cNvSpPr/>
          <p:nvPr/>
        </p:nvSpPr>
        <p:spPr>
          <a:xfrm>
            <a:off x="304800" y="5791200"/>
            <a:ext cx="8610600" cy="78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			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BI</a:t>
            </a:r>
          </a:p>
        </p:txBody>
      </p:sp>
      <p:sp>
        <p:nvSpPr>
          <p:cNvPr id="253" name="Shape 253"/>
          <p:cNvSpPr/>
          <p:nvPr>
            <p:ph type="sldNum" sz="quarter" idx="2"/>
          </p:nvPr>
        </p:nvSpPr>
        <p:spPr>
          <a:xfrm>
            <a:off x="8384892" y="6432651"/>
            <a:ext cx="301909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4" name="Shape 254"/>
          <p:cNvSpPr/>
          <p:nvPr>
            <p:ph type="title"/>
          </p:nvPr>
        </p:nvSpPr>
        <p:spPr>
          <a:xfrm>
            <a:off x="457200" y="381000"/>
            <a:ext cx="8229600" cy="76835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Complications of endobronchial biopsy</a:t>
            </a:r>
          </a:p>
        </p:txBody>
      </p:sp>
      <p:sp>
        <p:nvSpPr>
          <p:cNvPr id="255" name="Shape 255"/>
          <p:cNvSpPr/>
          <p:nvPr>
            <p:ph type="body" idx="1"/>
          </p:nvPr>
        </p:nvSpPr>
        <p:spPr>
          <a:xfrm>
            <a:off x="304800" y="2133600"/>
            <a:ext cx="8534400" cy="2971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>
                <a:effectLst/>
              </a:defRPr>
            </a:pPr>
            <a:r>
              <a:t>Thorax 2001;56(suppl I)i1-i21  British Thoracic Society guidelines</a:t>
            </a:r>
            <a:r>
              <a: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rPr>
              <a:t> </a:t>
            </a:r>
            <a:endParaRPr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 lvl="1" marL="742950" indent="-285750">
              <a:lnSpc>
                <a:spcPct val="90000"/>
              </a:lnSpc>
              <a:spcBef>
                <a:spcPts val="0"/>
              </a:spcBef>
              <a:buClr>
                <a:srgbClr val="FFCC00"/>
              </a:buClr>
              <a:defRPr sz="2800"/>
            </a:pPr>
            <a:r>
              <a:t>Routine PT/PTT/platelet counts not indicated unless known risk factors</a:t>
            </a:r>
            <a:endParaRPr baseline="30000"/>
          </a:p>
          <a:p>
            <a:pPr lvl="1" marL="742950" indent="-285750">
              <a:lnSpc>
                <a:spcPct val="90000"/>
              </a:lnSpc>
              <a:spcBef>
                <a:spcPts val="0"/>
              </a:spcBef>
              <a:buClr>
                <a:srgbClr val="FFCC00"/>
              </a:buClr>
              <a:defRPr sz="2800"/>
            </a:pPr>
            <a:r>
              <a:t>It is unclear whether there is a safe level of INR or platelets</a:t>
            </a:r>
          </a:p>
        </p:txBody>
      </p:sp>
      <p:sp>
        <p:nvSpPr>
          <p:cNvPr id="256" name="Shape 256"/>
          <p:cNvSpPr/>
          <p:nvPr/>
        </p:nvSpPr>
        <p:spPr>
          <a:xfrm>
            <a:off x="304800" y="5791200"/>
            <a:ext cx="8610600" cy="78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			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9" name="Shape 259"/>
          <p:cNvSpPr/>
          <p:nvPr>
            <p:ph type="title"/>
          </p:nvPr>
        </p:nvSpPr>
        <p:spPr>
          <a:xfrm>
            <a:off x="457200" y="5778500"/>
            <a:ext cx="8229600" cy="846882"/>
          </a:xfrm>
          <a:prstGeom prst="rect">
            <a:avLst/>
          </a:prstGeom>
        </p:spPr>
        <p:txBody>
          <a:bodyPr/>
          <a:lstStyle>
            <a:lvl1pPr defTabSz="521208">
              <a:defRPr sz="2508" u="sng">
                <a:solidFill>
                  <a:srgbClr val="00CCFF"/>
                </a:solidFill>
                <a:effectLst>
                  <a:outerShdw sx="100000" sy="100000" kx="0" ky="0" algn="b" rotWithShape="0" blurRad="7239" dist="14478" dir="2700000">
                    <a:srgbClr val="000000"/>
                  </a:outerShdw>
                </a:effectLst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 u="none">
                <a:solidFill>
                  <a:srgbClr val="E5FFFF"/>
                </a:solidFill>
                <a:uFillTx/>
              </a:defRPr>
            </a:pPr>
            <a:r>
              <a:rPr u="sng">
                <a:solidFill>
                  <a:srgbClr val="00CCFF"/>
                </a:solidFill>
                <a:uFill>
                  <a:solidFill>
                    <a:srgbClr val="00CCFF"/>
                  </a:solidFill>
                </a:uFill>
                <a:hlinkClick r:id="rId2" invalidUrl="" action="" tgtFrame="" tooltip="" history="1" highlightClick="0" endSnd="0"/>
              </a:rPr>
              <a:t>www.Bronchoscopy.org</a:t>
            </a:r>
          </a:p>
        </p:txBody>
      </p:sp>
      <p:pic>
        <p:nvPicPr>
          <p:cNvPr id="260" name="bronchoscopy_lo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8967" y="2391706"/>
            <a:ext cx="6086066" cy="1802064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Shape 261"/>
          <p:cNvSpPr/>
          <p:nvPr/>
        </p:nvSpPr>
        <p:spPr>
          <a:xfrm>
            <a:off x="1259970" y="5142229"/>
            <a:ext cx="6624060" cy="548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500">
                <a:solidFill>
                  <a:srgbClr val="E5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Prepared with help from Udaya Prakash M.D. (USA), Atul Mehta M.D. (USA), and Wes Shepherd M.D. (USA)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BI</a:t>
            </a:r>
          </a:p>
        </p:txBody>
      </p:sp>
      <p:sp>
        <p:nvSpPr>
          <p:cNvPr id="97" name="Shape 97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8" name="Shape 98"/>
          <p:cNvSpPr/>
          <p:nvPr>
            <p:ph type="title"/>
          </p:nvPr>
        </p:nvSpPr>
        <p:spPr>
          <a:xfrm>
            <a:off x="457200" y="457200"/>
            <a:ext cx="8229600" cy="457200"/>
          </a:xfrm>
          <a:prstGeom prst="rect">
            <a:avLst/>
          </a:prstGeom>
        </p:spPr>
        <p:txBody>
          <a:bodyPr/>
          <a:lstStyle>
            <a:lvl1pPr defTabSz="694944">
              <a:defRPr sz="2432">
                <a:effectLst>
                  <a:outerShdw sx="100000" sy="100000" kx="0" ky="0" algn="b" rotWithShape="0" blurRad="9652" dist="19304" dir="2700000">
                    <a:srgbClr val="000000"/>
                  </a:outerShdw>
                </a:effectLst>
              </a:defRPr>
            </a:lvl1pPr>
          </a:lstStyle>
          <a:p>
            <a:pPr/>
            <a:r>
              <a:t>When to perform endobronchial biopsy</a:t>
            </a:r>
          </a:p>
        </p:txBody>
      </p:sp>
      <p:sp>
        <p:nvSpPr>
          <p:cNvPr id="99" name="Shape 99"/>
          <p:cNvSpPr/>
          <p:nvPr>
            <p:ph type="body" idx="1"/>
          </p:nvPr>
        </p:nvSpPr>
        <p:spPr>
          <a:xfrm>
            <a:off x="381000" y="2057400"/>
            <a:ext cx="8534400" cy="34290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/>
            </a:pPr>
            <a:r>
              <a:t>Visible airway mucosal abnormalities</a:t>
            </a:r>
          </a:p>
          <a:p>
            <a:pPr>
              <a:spcBef>
                <a:spcPts val="600"/>
              </a:spcBef>
              <a:defRPr sz="2800"/>
            </a:pPr>
            <a:r>
              <a:t>Visible airway nodules or masses</a:t>
            </a:r>
          </a:p>
          <a:p>
            <a:pPr>
              <a:spcBef>
                <a:spcPts val="600"/>
              </a:spcBef>
              <a:defRPr sz="2800"/>
            </a:pPr>
            <a:r>
              <a:t>In case of suspected sarcoidosis (even if airway mucosa appears normal)</a:t>
            </a:r>
          </a:p>
          <a:p>
            <a:pPr>
              <a:spcBef>
                <a:spcPts val="600"/>
              </a:spcBef>
              <a:defRPr sz="2800"/>
            </a:pPr>
            <a:r>
              <a:t>In case of abnormal autofluorescence to diagnose intraepithelial lesions (dysplasia, metaplasia, carcinoma in-situ)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BI</a:t>
            </a:r>
          </a:p>
        </p:txBody>
      </p:sp>
      <p:sp>
        <p:nvSpPr>
          <p:cNvPr id="102" name="Shape 102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3" name="Shape 103"/>
          <p:cNvSpPr/>
          <p:nvPr>
            <p:ph type="title"/>
          </p:nvPr>
        </p:nvSpPr>
        <p:spPr>
          <a:xfrm>
            <a:off x="457200" y="381000"/>
            <a:ext cx="8229600" cy="762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Training is essential in order to</a:t>
            </a:r>
          </a:p>
        </p:txBody>
      </p:sp>
      <p:sp>
        <p:nvSpPr>
          <p:cNvPr id="104" name="Shape 104"/>
          <p:cNvSpPr/>
          <p:nvPr>
            <p:ph type="body" idx="1"/>
          </p:nvPr>
        </p:nvSpPr>
        <p:spPr>
          <a:xfrm>
            <a:off x="457200" y="1447799"/>
            <a:ext cx="8229600" cy="4953002"/>
          </a:xfrm>
          <a:prstGeom prst="rect">
            <a:avLst/>
          </a:prstGeom>
        </p:spPr>
        <p:txBody>
          <a:bodyPr/>
          <a:lstStyle/>
          <a:p>
            <a:pPr lvl="1" marL="742950" indent="-285750">
              <a:spcBef>
                <a:spcPts val="0"/>
              </a:spcBef>
              <a:buClr>
                <a:srgbClr val="FFCC00"/>
              </a:buClr>
              <a:defRPr sz="2800"/>
            </a:pPr>
            <a:r>
              <a:t>Learn proper techniques and indications</a:t>
            </a:r>
          </a:p>
          <a:p>
            <a:pPr lvl="1" marL="742950" indent="-285750">
              <a:spcBef>
                <a:spcPts val="0"/>
              </a:spcBef>
              <a:buClr>
                <a:srgbClr val="FFCC00"/>
              </a:buClr>
              <a:defRPr sz="2800"/>
            </a:pPr>
            <a:r>
              <a:t>Avoid procedure-related complications.</a:t>
            </a:r>
          </a:p>
          <a:p>
            <a:pPr lvl="1" marL="742950" indent="-285750">
              <a:spcBef>
                <a:spcPts val="0"/>
              </a:spcBef>
              <a:buClr>
                <a:srgbClr val="FFCC00"/>
              </a:buClr>
              <a:defRPr sz="2800"/>
            </a:pPr>
            <a:r>
              <a:t>Learn to protect the equipment and the patient</a:t>
            </a:r>
          </a:p>
          <a:p>
            <a:pPr lvl="2" marL="1143000" indent="-228600">
              <a:spcBef>
                <a:spcPts val="0"/>
              </a:spcBef>
              <a:defRPr sz="2400"/>
            </a:pPr>
            <a:r>
              <a:t>To obtain adequate tissue for diagnosis</a:t>
            </a:r>
          </a:p>
          <a:p>
            <a:pPr lvl="2" marL="1143000" indent="-228600">
              <a:spcBef>
                <a:spcPts val="0"/>
              </a:spcBef>
              <a:defRPr sz="2400"/>
            </a:pPr>
            <a:r>
              <a:t>To avoid damaging the working channel</a:t>
            </a:r>
          </a:p>
          <a:p>
            <a:pPr lvl="2" marL="1143000" indent="-228600">
              <a:spcBef>
                <a:spcPts val="0"/>
              </a:spcBef>
              <a:defRPr sz="2400"/>
            </a:pPr>
            <a:r>
              <a:t>To avoid excess patient discomfort (cough, anxiety, shortness of breath).</a:t>
            </a:r>
          </a:p>
          <a:p>
            <a:pPr lvl="2" marL="1143000" indent="-228600">
              <a:spcBef>
                <a:spcPts val="0"/>
              </a:spcBef>
              <a:defRPr sz="2400"/>
            </a:pPr>
            <a:r>
              <a:t>To avoid bleeding, that might also prompt cough and patient agitation.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BI</a:t>
            </a:r>
          </a:p>
        </p:txBody>
      </p:sp>
      <p:sp>
        <p:nvSpPr>
          <p:cNvPr id="107" name="Shape 107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8" name="Shape 108"/>
          <p:cNvSpPr/>
          <p:nvPr>
            <p:ph type="title"/>
          </p:nvPr>
        </p:nvSpPr>
        <p:spPr>
          <a:xfrm>
            <a:off x="457200" y="381000"/>
            <a:ext cx="8229600" cy="858838"/>
          </a:xfrm>
          <a:prstGeom prst="rect">
            <a:avLst/>
          </a:prstGeom>
        </p:spPr>
        <p:txBody>
          <a:bodyPr/>
          <a:lstStyle/>
          <a:p>
            <a:pPr/>
            <a:r>
              <a:t>Endobronchial Biopsy</a:t>
            </a:r>
          </a:p>
        </p:txBody>
      </p:sp>
      <p:sp>
        <p:nvSpPr>
          <p:cNvPr id="109" name="Shape 10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Indications</a:t>
            </a:r>
          </a:p>
          <a:p>
            <a:pPr lvl="1" marL="742950" indent="-285750">
              <a:spcBef>
                <a:spcPts val="0"/>
              </a:spcBef>
              <a:buClr>
                <a:srgbClr val="FFCC00"/>
              </a:buClr>
              <a:defRPr sz="2800"/>
            </a:pPr>
            <a:r>
              <a:t>Visible intraluminal or mucosal abnormality</a:t>
            </a:r>
          </a:p>
          <a:p>
            <a:pPr lvl="1" marL="742950" indent="-285750">
              <a:spcBef>
                <a:spcPts val="0"/>
              </a:spcBef>
              <a:buClr>
                <a:srgbClr val="FFCC00"/>
              </a:buClr>
              <a:defRPr sz="2800"/>
            </a:pPr>
            <a:r>
              <a:t>Suspected Sarcoidosis (even if mucosa appears normal)</a:t>
            </a:r>
          </a:p>
          <a:p>
            <a:pPr lvl="1" marL="742950" indent="-285750">
              <a:spcBef>
                <a:spcPts val="0"/>
              </a:spcBef>
              <a:buClr>
                <a:srgbClr val="FFCC00"/>
              </a:buClr>
              <a:defRPr sz="2800"/>
            </a:pPr>
            <a:r>
              <a:t>Early lung cancer detection (based on findings of autofluorescence and other imaging modalities)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BI</a:t>
            </a:r>
          </a:p>
        </p:txBody>
      </p:sp>
      <p:sp>
        <p:nvSpPr>
          <p:cNvPr id="112" name="Shape 112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3" name="Shape 113"/>
          <p:cNvSpPr/>
          <p:nvPr>
            <p:ph type="title"/>
          </p:nvPr>
        </p:nvSpPr>
        <p:spPr>
          <a:xfrm>
            <a:off x="457200" y="381000"/>
            <a:ext cx="8229600" cy="768350"/>
          </a:xfrm>
          <a:prstGeom prst="rect">
            <a:avLst/>
          </a:prstGeom>
        </p:spPr>
        <p:txBody>
          <a:bodyPr/>
          <a:lstStyle/>
          <a:p>
            <a:pPr/>
            <a:r>
              <a:t>Biopsy instruments</a:t>
            </a:r>
          </a:p>
        </p:txBody>
      </p:sp>
      <p:sp>
        <p:nvSpPr>
          <p:cNvPr id="114" name="Shape 114"/>
          <p:cNvSpPr/>
          <p:nvPr>
            <p:ph type="body" sz="quarter" idx="1"/>
          </p:nvPr>
        </p:nvSpPr>
        <p:spPr>
          <a:xfrm>
            <a:off x="381000" y="1066800"/>
            <a:ext cx="8458200" cy="1219200"/>
          </a:xfrm>
          <a:prstGeom prst="rect">
            <a:avLst/>
          </a:prstGeom>
        </p:spPr>
        <p:txBody>
          <a:bodyPr/>
          <a:lstStyle/>
          <a:p>
            <a:pPr marL="305180" indent="-305180" defTabSz="813816">
              <a:lnSpc>
                <a:spcPct val="80000"/>
              </a:lnSpc>
              <a:spcBef>
                <a:spcPts val="1700"/>
              </a:spcBef>
              <a:buSzTx/>
              <a:buNone/>
              <a:defRPr sz="1602">
                <a:effectLst>
                  <a:outerShdw sx="100000" sy="100000" kx="0" ky="0" algn="b" rotWithShape="0" blurRad="11303" dist="22606" dir="2700000">
                    <a:srgbClr val="000000"/>
                  </a:outerShdw>
                </a:effectLst>
              </a:defRPr>
            </a:pPr>
          </a:p>
          <a:p>
            <a:pPr marL="305180" indent="-305180" defTabSz="813816">
              <a:lnSpc>
                <a:spcPct val="80000"/>
              </a:lnSpc>
              <a:spcBef>
                <a:spcPts val="500"/>
              </a:spcBef>
              <a:defRPr sz="2492">
                <a:effectLst>
                  <a:outerShdw sx="100000" sy="100000" kx="0" ky="0" algn="b" rotWithShape="0" blurRad="11303" dist="22606" dir="2700000">
                    <a:srgbClr val="000000"/>
                  </a:outerShdw>
                </a:effectLst>
              </a:defRPr>
            </a:pPr>
            <a:r>
              <a:t>Small reduction in bleeding using hot forceps: 39 patients with 6 biopsies each (Eur Respir J 2007; 29:108-111</a:t>
            </a:r>
          </a:p>
        </p:txBody>
      </p:sp>
      <p:pic>
        <p:nvPicPr>
          <p:cNvPr id="115" name="EC biopsy forcep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0" y="2895600"/>
            <a:ext cx="1905000" cy="1704975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hape 116"/>
          <p:cNvSpPr/>
          <p:nvPr/>
        </p:nvSpPr>
        <p:spPr>
          <a:xfrm>
            <a:off x="381000" y="5410200"/>
            <a:ext cx="5943600" cy="878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600"/>
              </a:spcBef>
              <a:defRPr sz="28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pPr>
            <a:r>
              <a:t>Forceps with spike can be used to anchor forceps on lesion</a:t>
            </a:r>
            <a:r>
              <a:rPr sz="2400"/>
              <a:t>.</a:t>
            </a:r>
          </a:p>
        </p:txBody>
      </p:sp>
      <p:pic>
        <p:nvPicPr>
          <p:cNvPr id="117" name="MVC-575L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0" y="2438400"/>
            <a:ext cx="2025650" cy="266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MVC-576L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90800" y="2438400"/>
            <a:ext cx="1973263" cy="2581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MVC-573L.jpg"/>
          <p:cNvPicPr>
            <a:picLocks noChangeAspect="1"/>
          </p:cNvPicPr>
          <p:nvPr/>
        </p:nvPicPr>
        <p:blipFill>
          <a:blip r:embed="rId5">
            <a:extLst/>
          </a:blip>
          <a:srcRect l="31298" t="17337" r="0" b="0"/>
          <a:stretch>
            <a:fillRect/>
          </a:stretch>
        </p:blipFill>
        <p:spPr>
          <a:xfrm>
            <a:off x="4724400" y="2514600"/>
            <a:ext cx="1839913" cy="2543175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 flipV="1">
            <a:off x="457200" y="4648199"/>
            <a:ext cx="533400" cy="762002"/>
          </a:xfrm>
          <a:prstGeom prst="line">
            <a:avLst/>
          </a:prstGeom>
          <a:ln w="76200">
            <a:solidFill>
              <a:srgbClr val="00CC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1" name="Shape 121"/>
          <p:cNvSpPr/>
          <p:nvPr/>
        </p:nvSpPr>
        <p:spPr>
          <a:xfrm>
            <a:off x="8153400" y="1981200"/>
            <a:ext cx="0" cy="914400"/>
          </a:xfrm>
          <a:prstGeom prst="line">
            <a:avLst/>
          </a:prstGeom>
          <a:ln w="76200">
            <a:solidFill>
              <a:srgbClr val="00CCFF"/>
            </a:solidFill>
            <a:tailEnd type="triangle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22" name="Shape 122"/>
          <p:cNvSpPr/>
          <p:nvPr/>
        </p:nvSpPr>
        <p:spPr>
          <a:xfrm>
            <a:off x="6477000" y="5410200"/>
            <a:ext cx="2667000" cy="960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  <a:def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pPr>
            <a:r>
              <a:t>Open cup</a:t>
            </a:r>
          </a:p>
          <a:p>
            <a:pPr>
              <a:spcBef>
                <a:spcPts val="1400"/>
              </a:spcBef>
              <a:def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pPr>
            <a:r>
              <a:t>Alligator (serrated)</a:t>
            </a:r>
          </a:p>
        </p:txBody>
      </p:sp>
      <p:sp>
        <p:nvSpPr>
          <p:cNvPr id="123" name="Shape 123"/>
          <p:cNvSpPr/>
          <p:nvPr/>
        </p:nvSpPr>
        <p:spPr>
          <a:xfrm flipH="1" flipV="1">
            <a:off x="3886200" y="4419600"/>
            <a:ext cx="2667000" cy="114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</a:path>
            </a:pathLst>
          </a:custGeom>
          <a:ln w="76200">
            <a:solidFill>
              <a:srgbClr val="00CCFF"/>
            </a:solidFill>
            <a:tail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  <p:sp>
        <p:nvSpPr>
          <p:cNvPr id="124" name="Shape 124"/>
          <p:cNvSpPr/>
          <p:nvPr/>
        </p:nvSpPr>
        <p:spPr>
          <a:xfrm>
            <a:off x="6172200" y="4800600"/>
            <a:ext cx="2209800" cy="1219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</a:path>
            </a:pathLst>
          </a:custGeom>
          <a:ln w="76200">
            <a:solidFill>
              <a:srgbClr val="00CCFF"/>
            </a:solidFill>
            <a:headEnd type="triangle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BI</a:t>
            </a:r>
          </a:p>
        </p:txBody>
      </p:sp>
      <p:sp>
        <p:nvSpPr>
          <p:cNvPr id="127" name="Shape 127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8" name="S tooth forceps rev.jpg"/>
          <p:cNvPicPr>
            <a:picLocks noChangeAspect="1"/>
          </p:cNvPicPr>
          <p:nvPr/>
        </p:nvPicPr>
        <p:blipFill>
          <a:blip r:embed="rId2">
            <a:extLst/>
          </a:blip>
          <a:srcRect l="0" t="19209" r="0" b="0"/>
          <a:stretch>
            <a:fillRect/>
          </a:stretch>
        </p:blipFill>
        <p:spPr>
          <a:xfrm>
            <a:off x="5029200" y="2209800"/>
            <a:ext cx="3656013" cy="2563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S allig cup forceps rev.jpg"/>
          <p:cNvPicPr>
            <a:picLocks noChangeAspect="1"/>
          </p:cNvPicPr>
          <p:nvPr/>
        </p:nvPicPr>
        <p:blipFill>
          <a:blip r:embed="rId3">
            <a:extLst/>
          </a:blip>
          <a:srcRect l="14062" t="19708" r="17187" b="0"/>
          <a:stretch>
            <a:fillRect/>
          </a:stretch>
        </p:blipFill>
        <p:spPr>
          <a:xfrm>
            <a:off x="304800" y="2133599"/>
            <a:ext cx="3352800" cy="2794001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130"/>
          <p:cNvSpPr/>
          <p:nvPr/>
        </p:nvSpPr>
        <p:spPr>
          <a:xfrm>
            <a:off x="228600" y="5105400"/>
            <a:ext cx="3657600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Serrated forceps and cup forceps</a:t>
            </a:r>
          </a:p>
        </p:txBody>
      </p:sp>
      <p:sp>
        <p:nvSpPr>
          <p:cNvPr id="131" name="Shape 131"/>
          <p:cNvSpPr/>
          <p:nvPr/>
        </p:nvSpPr>
        <p:spPr>
          <a:xfrm>
            <a:off x="5105400" y="5029200"/>
            <a:ext cx="3429000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Cup forceps with central tooth</a:t>
            </a:r>
          </a:p>
        </p:txBody>
      </p:sp>
      <p:sp>
        <p:nvSpPr>
          <p:cNvPr id="132" name="Shape 132"/>
          <p:cNvSpPr/>
          <p:nvPr>
            <p:ph type="title"/>
          </p:nvPr>
        </p:nvSpPr>
        <p:spPr>
          <a:xfrm>
            <a:off x="457200" y="381000"/>
            <a:ext cx="8229600" cy="762000"/>
          </a:xfrm>
          <a:prstGeom prst="rect">
            <a:avLst/>
          </a:prstGeom>
        </p:spPr>
        <p:txBody>
          <a:bodyPr/>
          <a:lstStyle/>
          <a:p>
            <a:pPr/>
            <a:r>
              <a:t>Examples of biopsy forceps</a:t>
            </a:r>
          </a:p>
        </p:txBody>
      </p:sp>
      <p:sp>
        <p:nvSpPr>
          <p:cNvPr id="133" name="Shape 133"/>
          <p:cNvSpPr/>
          <p:nvPr/>
        </p:nvSpPr>
        <p:spPr>
          <a:xfrm>
            <a:off x="1828800" y="5791200"/>
            <a:ext cx="6324600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Forceps may be single use or reusable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BI</a:t>
            </a:r>
          </a:p>
        </p:txBody>
      </p:sp>
      <p:sp>
        <p:nvSpPr>
          <p:cNvPr id="136" name="Shape 136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7" name="Shape 1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59536">
              <a:defRPr sz="4136">
                <a:effectLst>
                  <a:outerShdw sx="100000" sy="100000" kx="0" ky="0" algn="b" rotWithShape="0" blurRad="11938" dist="23876" dir="2700000">
                    <a:srgbClr val="000000"/>
                  </a:outerShdw>
                </a:effectLst>
              </a:defRPr>
            </a:pPr>
            <a:r>
              <a:t>Endobronchial biopsy:</a:t>
            </a:r>
            <a:br/>
            <a:r>
              <a:t>E</a:t>
            </a:r>
            <a:r>
              <a:rPr sz="2632"/>
              <a:t>lectrocautery forceps can be useful</a:t>
            </a:r>
          </a:p>
        </p:txBody>
      </p:sp>
      <p:sp>
        <p:nvSpPr>
          <p:cNvPr id="138" name="Shape 138"/>
          <p:cNvSpPr/>
          <p:nvPr>
            <p:ph type="body" sz="half" idx="1"/>
          </p:nvPr>
        </p:nvSpPr>
        <p:spPr>
          <a:xfrm>
            <a:off x="457200" y="1828800"/>
            <a:ext cx="5257800" cy="46482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400">
                <a:solidFill>
                  <a:srgbClr val="E5FFFF"/>
                </a:solidFill>
              </a:defRPr>
            </a:pPr>
            <a:r>
              <a:t>Hot biopsy forceps in the diagnosis of endobronchial lesions</a:t>
            </a:r>
          </a:p>
          <a:p>
            <a:pPr lvl="1" marL="742950" indent="-285750">
              <a:spcBef>
                <a:spcPts val="0"/>
              </a:spcBef>
              <a:buClr>
                <a:srgbClr val="FFCC00"/>
              </a:buClr>
              <a:defRPr sz="2000">
                <a:solidFill>
                  <a:srgbClr val="E5FFFF"/>
                </a:solidFill>
              </a:defRPr>
            </a:pPr>
            <a:r>
              <a:t>39 patients with 6 biopsies each (hot and cold)</a:t>
            </a:r>
          </a:p>
          <a:p>
            <a:pPr lvl="1" marL="742950" indent="-285750">
              <a:spcBef>
                <a:spcPts val="0"/>
              </a:spcBef>
              <a:buClr>
                <a:srgbClr val="FFCC00"/>
              </a:buClr>
              <a:defRPr sz="2000">
                <a:solidFill>
                  <a:srgbClr val="E5FFFF"/>
                </a:solidFill>
              </a:defRPr>
            </a:pPr>
            <a:r>
              <a:t>Pathologic concordance between hot and cold biopsies was 92.5% and 87% (2 pathologists)</a:t>
            </a:r>
          </a:p>
          <a:p>
            <a:pPr lvl="1" marL="742950" indent="-285750">
              <a:spcBef>
                <a:spcPts val="0"/>
              </a:spcBef>
              <a:buClr>
                <a:srgbClr val="FFCC00"/>
              </a:buClr>
              <a:defRPr sz="2000">
                <a:solidFill>
                  <a:srgbClr val="E5FFFF"/>
                </a:solidFill>
              </a:defRPr>
            </a:pPr>
            <a:r>
              <a:t>Small reduction in mild bleeding episodes with hot forceps (at 40-60-80-100 W)</a:t>
            </a:r>
          </a:p>
          <a:p>
            <a:pPr lvl="1" marL="742950" indent="-285750">
              <a:spcBef>
                <a:spcPts val="0"/>
              </a:spcBef>
              <a:buClr>
                <a:srgbClr val="FFCC00"/>
              </a:buClr>
              <a:defRPr sz="2000">
                <a:solidFill>
                  <a:srgbClr val="E5FFFF"/>
                </a:solidFill>
              </a:defRPr>
            </a:pPr>
            <a:r>
              <a:t>Authors: routine use not warranted – can use as cold with set up for EC if significant bleeding occurs</a:t>
            </a:r>
          </a:p>
        </p:txBody>
      </p:sp>
      <p:pic>
        <p:nvPicPr>
          <p:cNvPr id="139" name="EC biopsy forcep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43600" y="2286000"/>
            <a:ext cx="2895600" cy="25908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/>
        </p:nvSpPr>
        <p:spPr>
          <a:xfrm>
            <a:off x="6096000" y="4876800"/>
            <a:ext cx="2743200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FFCC00"/>
                </a:solidFill>
              </a:defRPr>
            </a:lvl1pPr>
          </a:lstStyle>
          <a:p>
            <a:pPr/>
            <a:r>
              <a:t>(from Olympus America)</a:t>
            </a:r>
          </a:p>
        </p:txBody>
      </p:sp>
      <p:sp>
        <p:nvSpPr>
          <p:cNvPr id="141" name="Shape 141"/>
          <p:cNvSpPr/>
          <p:nvPr/>
        </p:nvSpPr>
        <p:spPr>
          <a:xfrm>
            <a:off x="2438400" y="6248400"/>
            <a:ext cx="4191000" cy="759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>
              <a:lnSpc>
                <a:spcPct val="90000"/>
              </a:lnSpc>
              <a:spcBef>
                <a:spcPts val="400"/>
              </a:spcBef>
              <a:defRPr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Eur Respir J 2007; 29:108-111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3124200" y="6432651"/>
            <a:ext cx="28956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Arial"/>
              </a:defRPr>
            </a:lvl1pPr>
          </a:lstStyle>
          <a:p>
            <a:pPr/>
            <a:r>
              <a:t>BI</a:t>
            </a:r>
          </a:p>
        </p:txBody>
      </p:sp>
      <p:sp>
        <p:nvSpPr>
          <p:cNvPr id="144" name="Shape 144"/>
          <p:cNvSpPr/>
          <p:nvPr>
            <p:ph type="sldNum" sz="quarter" idx="2"/>
          </p:nvPr>
        </p:nvSpPr>
        <p:spPr>
          <a:xfrm>
            <a:off x="8483776" y="6432651"/>
            <a:ext cx="203024" cy="28882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151" name="Group 151"/>
          <p:cNvGrpSpPr/>
          <p:nvPr/>
        </p:nvGrpSpPr>
        <p:grpSpPr>
          <a:xfrm>
            <a:off x="381000" y="3352800"/>
            <a:ext cx="8497888" cy="2554992"/>
            <a:chOff x="0" y="0"/>
            <a:chExt cx="8497887" cy="2554991"/>
          </a:xfrm>
        </p:grpSpPr>
        <p:pic>
          <p:nvPicPr>
            <p:cNvPr id="145" name="endobx1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209800" cy="2133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6" name="endobx2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3633" r="0" b="0"/>
            <a:stretch>
              <a:fillRect/>
            </a:stretch>
          </p:blipFill>
          <p:spPr>
            <a:xfrm>
              <a:off x="2895600" y="76199"/>
              <a:ext cx="2362200" cy="20208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7" name="endobx3.jp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867400" y="0"/>
              <a:ext cx="2286000" cy="2133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8" name="Shape 148"/>
            <p:cNvSpPr/>
            <p:nvPr/>
          </p:nvSpPr>
          <p:spPr>
            <a:xfrm>
              <a:off x="381000" y="2133600"/>
              <a:ext cx="1305928" cy="421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400">
                  <a:solidFill>
                    <a:srgbClr val="FFCC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Approach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3124200" y="2057400"/>
              <a:ext cx="1737529" cy="421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400">
                  <a:solidFill>
                    <a:srgbClr val="FFCC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Open forceps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5943600" y="2057400"/>
              <a:ext cx="2554288" cy="421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2400">
                  <a:solidFill>
                    <a:srgbClr val="FFCC00"/>
                  </a:solidFill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Close and biopsy</a:t>
              </a:r>
            </a:p>
          </p:txBody>
        </p:sp>
      </p:grpSp>
      <p:sp>
        <p:nvSpPr>
          <p:cNvPr id="152" name="Shape 152"/>
          <p:cNvSpPr/>
          <p:nvPr>
            <p:ph type="title"/>
          </p:nvPr>
        </p:nvSpPr>
        <p:spPr>
          <a:xfrm>
            <a:off x="457200" y="380999"/>
            <a:ext cx="8229600" cy="584202"/>
          </a:xfrm>
          <a:prstGeom prst="rect">
            <a:avLst/>
          </a:prstGeom>
        </p:spPr>
        <p:txBody>
          <a:bodyPr/>
          <a:lstStyle>
            <a:lvl1pPr defTabSz="667512">
              <a:defRPr sz="3212">
                <a:solidFill>
                  <a:srgbClr val="FFFFFF"/>
                </a:solidFill>
                <a:effectLst>
                  <a:outerShdw sx="100000" sy="100000" kx="0" ky="0" algn="b" rotWithShape="0" blurRad="9271" dist="18542" dir="2700000">
                    <a:srgbClr val="000000"/>
                  </a:outerShdw>
                </a:effectLst>
              </a:defRPr>
            </a:lvl1pPr>
          </a:lstStyle>
          <a:p>
            <a:pPr/>
            <a:r>
              <a:t>Biopsy techniques</a:t>
            </a:r>
          </a:p>
        </p:txBody>
      </p:sp>
      <p:sp>
        <p:nvSpPr>
          <p:cNvPr id="153" name="Shape 153"/>
          <p:cNvSpPr/>
          <p:nvPr>
            <p:ph type="body" sz="half" idx="1"/>
          </p:nvPr>
        </p:nvSpPr>
        <p:spPr>
          <a:xfrm>
            <a:off x="381000" y="1447800"/>
            <a:ext cx="8534400" cy="1600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ts val="600"/>
              </a:spcBef>
              <a:buSzPct val="100000"/>
              <a:buChar char="▪"/>
              <a:defRPr sz="2800">
                <a:solidFill>
                  <a:srgbClr val="FFCC00"/>
                </a:solidFill>
              </a:defRPr>
            </a:pPr>
            <a:r>
              <a:t>Engage as much tissue as possible</a:t>
            </a:r>
          </a:p>
          <a:p>
            <a:pPr>
              <a:lnSpc>
                <a:spcPct val="90000"/>
              </a:lnSpc>
              <a:spcBef>
                <a:spcPts val="600"/>
              </a:spcBef>
              <a:buSzPct val="100000"/>
              <a:buChar char="▪"/>
              <a:defRPr sz="2800">
                <a:solidFill>
                  <a:srgbClr val="FFCC00"/>
                </a:solidFill>
              </a:defRPr>
            </a:pPr>
            <a:r>
              <a:t>Keep scope as close to target tissue as possible</a:t>
            </a:r>
          </a:p>
          <a:p>
            <a:pPr>
              <a:lnSpc>
                <a:spcPct val="90000"/>
              </a:lnSpc>
              <a:spcBef>
                <a:spcPts val="600"/>
              </a:spcBef>
              <a:buSzPct val="100000"/>
              <a:buChar char="▪"/>
              <a:defRPr sz="2800">
                <a:solidFill>
                  <a:srgbClr val="FFCC00"/>
                </a:solidFill>
              </a:defRPr>
            </a:pPr>
            <a:r>
              <a:t>May feel tugging sensation as forceps retracted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extured">
  <a:themeElements>
    <a:clrScheme name="Textured">
      <a:dk1>
        <a:srgbClr val="816D56"/>
      </a:dk1>
      <a:lt1>
        <a:srgbClr val="2B5481"/>
      </a:lt1>
      <a:dk2>
        <a:srgbClr val="A7A7A7"/>
      </a:dk2>
      <a:lt2>
        <a:srgbClr val="535353"/>
      </a:lt2>
      <a:accent1>
        <a:srgbClr val="009999"/>
      </a:accent1>
      <a:accent2>
        <a:srgbClr val="3366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xtured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Texture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B5481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B5481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xtured">
  <a:themeElements>
    <a:clrScheme name="Texture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999"/>
      </a:accent1>
      <a:accent2>
        <a:srgbClr val="3366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xtured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Texture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B5481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B5481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