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B5481"/>
        </a:solidFill>
        <a:effectLst/>
        <a:uFillTx/>
        <a:latin typeface="Tahoma"/>
        <a:ea typeface="Tahoma"/>
        <a:cs typeface="Tahoma"/>
        <a:sym typeface="Tahom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B5481"/>
        </a:solidFill>
        <a:effectLst/>
        <a:uFillTx/>
        <a:latin typeface="Tahoma"/>
        <a:ea typeface="Tahoma"/>
        <a:cs typeface="Tahoma"/>
        <a:sym typeface="Tahom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B5481"/>
        </a:solidFill>
        <a:effectLst/>
        <a:uFillTx/>
        <a:latin typeface="Tahoma"/>
        <a:ea typeface="Tahoma"/>
        <a:cs typeface="Tahoma"/>
        <a:sym typeface="Tahom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B5481"/>
        </a:solidFill>
        <a:effectLst/>
        <a:uFillTx/>
        <a:latin typeface="Tahoma"/>
        <a:ea typeface="Tahoma"/>
        <a:cs typeface="Tahoma"/>
        <a:sym typeface="Tahom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B5481"/>
        </a:solidFill>
        <a:effectLst/>
        <a:uFillTx/>
        <a:latin typeface="Tahoma"/>
        <a:ea typeface="Tahoma"/>
        <a:cs typeface="Tahoma"/>
        <a:sym typeface="Tahom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B5481"/>
        </a:solidFill>
        <a:effectLst/>
        <a:uFillTx/>
        <a:latin typeface="Tahoma"/>
        <a:ea typeface="Tahoma"/>
        <a:cs typeface="Tahoma"/>
        <a:sym typeface="Tahom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B5481"/>
        </a:solidFill>
        <a:effectLst/>
        <a:uFillTx/>
        <a:latin typeface="Tahoma"/>
        <a:ea typeface="Tahoma"/>
        <a:cs typeface="Tahoma"/>
        <a:sym typeface="Tahom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B5481"/>
        </a:solidFill>
        <a:effectLst/>
        <a:uFillTx/>
        <a:latin typeface="Tahoma"/>
        <a:ea typeface="Tahoma"/>
        <a:cs typeface="Tahoma"/>
        <a:sym typeface="Tahom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B5481"/>
        </a:solidFill>
        <a:effectLst/>
        <a:uFillTx/>
        <a:latin typeface="Tahoma"/>
        <a:ea typeface="Tahoma"/>
        <a:cs typeface="Tahoma"/>
        <a:sym typeface="Tahom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Tahoma"/>
          <a:ea typeface="Tahoma"/>
          <a:cs typeface="Tahoma"/>
        </a:font>
        <a:srgbClr val="2B548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DDD"/>
          </a:solidFill>
        </a:fill>
      </a:tcStyle>
    </a:wholeTbl>
    <a:band2H>
      <a:tcTxStyle b="def" i="def"/>
      <a:tcStyle>
        <a:tcBdr/>
        <a:fill>
          <a:solidFill>
            <a:srgbClr val="E6EFE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ahoma"/>
          <a:ea typeface="Tahoma"/>
          <a:cs typeface="Tahoma"/>
        </a:font>
        <a:srgbClr val="2B548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ahoma"/>
          <a:ea typeface="Tahoma"/>
          <a:cs typeface="Tahoma"/>
        </a:font>
        <a:srgbClr val="2B548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ahoma"/>
          <a:ea typeface="Tahoma"/>
          <a:cs typeface="Tahoma"/>
        </a:font>
        <a:srgbClr val="2B548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9EC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2B548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2B5481"/>
              </a:solidFill>
              <a:prstDash val="solid"/>
              <a:round/>
            </a:ln>
          </a:top>
          <a:bottom>
            <a:ln w="25400" cap="flat">
              <a:solidFill>
                <a:srgbClr val="2B548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B5481"/>
              </a:solidFill>
              <a:prstDash val="solid"/>
              <a:round/>
            </a:ln>
          </a:top>
          <a:bottom>
            <a:ln w="25400" cap="flat">
              <a:solidFill>
                <a:srgbClr val="2B548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ahoma"/>
          <a:ea typeface="Tahoma"/>
          <a:cs typeface="Tahoma"/>
        </a:font>
        <a:srgbClr val="2B548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FD7"/>
          </a:solidFill>
        </a:fill>
      </a:tcStyle>
    </a:wholeTbl>
    <a:band2H>
      <a:tcTxStyle b="def" i="def"/>
      <a:tcStyle>
        <a:tcBdr/>
        <a:fill>
          <a:solidFill>
            <a:srgbClr val="E7E9EC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B548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B5481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B548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4" name="Shape 6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685800" y="1676400"/>
            <a:ext cx="7772400" cy="1828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>
              <a:buClrTx/>
              <a:buSzTx/>
              <a:buFontTx/>
              <a:buNone/>
            </a:lvl1pPr>
            <a:lvl2pPr marL="0" indent="457200" algn="ctr">
              <a:buClrTx/>
              <a:buSzTx/>
              <a:buFontTx/>
              <a:buNone/>
            </a:lvl2pPr>
            <a:lvl3pPr marL="0" indent="914400" algn="ctr">
              <a:buClrTx/>
              <a:buSzTx/>
              <a:buFontTx/>
              <a:buNone/>
            </a:lvl3pPr>
            <a:lvl4pPr marL="0" indent="1371600" algn="ctr">
              <a:buClrTx/>
              <a:buSzTx/>
              <a:buFontTx/>
              <a:buNone/>
            </a:lvl4pPr>
            <a:lvl5pPr marL="0" indent="1828800" algn="ctr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0" name="Shape 3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Shape 39"/>
          <p:cNvSpPr/>
          <p:nvPr>
            <p:ph type="body" sz="half" idx="1"/>
          </p:nvPr>
        </p:nvSpPr>
        <p:spPr>
          <a:xfrm>
            <a:off x="457200" y="1981200"/>
            <a:ext cx="4038600" cy="41148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hape 40"/>
          <p:cNvSpPr/>
          <p:nvPr>
            <p:ph type="body" sz="half" idx="13"/>
          </p:nvPr>
        </p:nvSpPr>
        <p:spPr>
          <a:xfrm>
            <a:off x="4648200" y="1981200"/>
            <a:ext cx="4038600" cy="41148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title"/>
          </p:nvPr>
        </p:nvSpPr>
        <p:spPr>
          <a:xfrm>
            <a:off x="685800" y="1676400"/>
            <a:ext cx="7772400" cy="1828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6" name="Shape 56"/>
          <p:cNvSpPr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>
              <a:buClrTx/>
              <a:buSzTx/>
              <a:buFontTx/>
              <a:buNone/>
            </a:lvl1pPr>
            <a:lvl2pPr marL="0" indent="457200" algn="ctr">
              <a:buClrTx/>
              <a:buSzTx/>
              <a:buFontTx/>
              <a:buNone/>
            </a:lvl2pPr>
            <a:lvl3pPr marL="0" indent="914400" algn="ctr">
              <a:buClrTx/>
              <a:buSzTx/>
              <a:buFontTx/>
              <a:buNone/>
            </a:lvl3pPr>
            <a:lvl4pPr marL="0" indent="1371600" algn="ctr">
              <a:buClrTx/>
              <a:buSzTx/>
              <a:buFontTx/>
              <a:buNone/>
            </a:lvl4pPr>
            <a:lvl5pPr marL="0" indent="1828800" algn="ctr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hape 5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E5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E5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E5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E5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E5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E5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E5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E5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E5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CCFF"/>
        </a:buClr>
        <a:buSzPct val="65000"/>
        <a:buFont typeface="Wingdings"/>
        <a:buChar char="■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CCFF"/>
        </a:buClr>
        <a:buSzPct val="65000"/>
        <a:buFont typeface="Wingdings"/>
        <a:buChar char="■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CCFF"/>
        </a:buClr>
        <a:buSzPct val="65000"/>
        <a:buFont typeface="Wingdings"/>
        <a:buChar char="■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CCFF"/>
        </a:buClr>
        <a:buSzPct val="65000"/>
        <a:buFont typeface="Wingdings"/>
        <a:buChar char="■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CCFF"/>
        </a:buClr>
        <a:buSzPct val="65000"/>
        <a:buFont typeface="Wingdings"/>
        <a:buChar char="■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CCFF"/>
        </a:buClr>
        <a:buSzPct val="65000"/>
        <a:buFont typeface="Wingdings"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CCFF"/>
        </a:buClr>
        <a:buSzPct val="65000"/>
        <a:buFont typeface="Wingdings"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CCFF"/>
        </a:buClr>
        <a:buSzPct val="65000"/>
        <a:buFont typeface="Wingdings"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CCFF"/>
        </a:buClr>
        <a:buSzPct val="65000"/>
        <a:buFont typeface="Wingdings"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bronchoscopy.org" TargetMode="External"/><Relationship Id="rId3" Type="http://schemas.openxmlformats.org/officeDocument/2006/relationships/image" Target="../media/image2.jpeg"/><Relationship Id="rId4" Type="http://schemas.openxmlformats.org/officeDocument/2006/relationships/image" Target="../media/image3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ronchoscopy.org" TargetMode="External"/><Relationship Id="rId3" Type="http://schemas.openxmlformats.org/officeDocument/2006/relationships/image" Target="../media/image4.png"/><Relationship Id="rId4" Type="http://schemas.openxmlformats.org/officeDocument/2006/relationships/image" Target="../media/image11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ronchoscopy.org" TargetMode="External"/><Relationship Id="rId3" Type="http://schemas.openxmlformats.org/officeDocument/2006/relationships/image" Target="../media/image12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ronchoscopy.org" TargetMode="Externa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ronchoscopy.org" TargetMode="Externa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bronchoscopy.org" TargetMode="External"/><Relationship Id="rId3" Type="http://schemas.openxmlformats.org/officeDocument/2006/relationships/image" Target="../media/image3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bronchoscopy.org" TargetMode="External"/><Relationship Id="rId3" Type="http://schemas.openxmlformats.org/officeDocument/2006/relationships/image" Target="../media/image1.png"/><Relationship Id="rId4" Type="http://schemas.openxmlformats.org/officeDocument/2006/relationships/image" Target="../media/image3.jpeg"/><Relationship Id="rId5" Type="http://schemas.openxmlformats.org/officeDocument/2006/relationships/image" Target="../media/image2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ronchoscopy.org" TargetMode="External"/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ronchoscopy.org" TargetMode="External"/><Relationship Id="rId3" Type="http://schemas.openxmlformats.org/officeDocument/2006/relationships/image" Target="../media/image3.png"/><Relationship Id="rId4" Type="http://schemas.openxmlformats.org/officeDocument/2006/relationships/image" Target="../media/image6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ronchoscopy.org" TargetMode="External"/><Relationship Id="rId3" Type="http://schemas.openxmlformats.org/officeDocument/2006/relationships/image" Target="../media/image3.png"/><Relationship Id="rId4" Type="http://schemas.openxmlformats.org/officeDocument/2006/relationships/image" Target="../media/image7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ronchoscopy.org" TargetMode="External"/><Relationship Id="rId3" Type="http://schemas.openxmlformats.org/officeDocument/2006/relationships/image" Target="../media/image3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ronchoscopy.org" TargetMode="Externa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ronchoscopy.org" TargetMode="External"/><Relationship Id="rId3" Type="http://schemas.openxmlformats.org/officeDocument/2006/relationships/image" Target="../media/image4.png"/><Relationship Id="rId4" Type="http://schemas.openxmlformats.org/officeDocument/2006/relationships/image" Target="../media/image8.jpeg"/><Relationship Id="rId5" Type="http://schemas.openxmlformats.org/officeDocument/2006/relationships/image" Target="../media/image9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ronchoscopy.org" TargetMode="External"/><Relationship Id="rId3" Type="http://schemas.openxmlformats.org/officeDocument/2006/relationships/image" Target="../media/image4.png"/><Relationship Id="rId4" Type="http://schemas.openxmlformats.org/officeDocument/2006/relationships/image" Target="../media/image10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3124200" y="6140551"/>
            <a:ext cx="2895600" cy="492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 u="sng">
                <a:solidFill>
                  <a:srgbClr val="00C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00CCFF"/>
                  </a:solidFill>
                </a:uFill>
                <a:latin typeface="+mn-lt"/>
                <a:ea typeface="+mn-ea"/>
                <a:cs typeface="+mn-cs"/>
                <a:sym typeface="Arial"/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FFFFFF"/>
                </a:solidFill>
                <a:uFillTx/>
              </a:defRPr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 invalidUrl="" action="" tgtFrame="" tooltip="" history="1" highlightClick="0" endSnd="0"/>
              </a:rPr>
              <a:t>www.Bronchoscopy.org</a:t>
            </a:r>
          </a:p>
        </p:txBody>
      </p:sp>
      <p:sp>
        <p:nvSpPr>
          <p:cNvPr id="67" name="Shape 67"/>
          <p:cNvSpPr/>
          <p:nvPr>
            <p:ph type="sldNum" sz="quarter" idx="2"/>
          </p:nvPr>
        </p:nvSpPr>
        <p:spPr>
          <a:xfrm>
            <a:off x="8483776" y="6432651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8" name="Shape 68"/>
          <p:cNvSpPr/>
          <p:nvPr>
            <p:ph type="title"/>
          </p:nvPr>
        </p:nvSpPr>
        <p:spPr>
          <a:xfrm>
            <a:off x="2202755" y="252412"/>
            <a:ext cx="6787159" cy="1099791"/>
          </a:xfrm>
          <a:prstGeom prst="rect">
            <a:avLst/>
          </a:prstGeom>
        </p:spPr>
        <p:txBody>
          <a:bodyPr/>
          <a:lstStyle/>
          <a:p>
            <a:pPr defTabSz="722376">
              <a:defRPr sz="2844">
                <a:effectLst>
                  <a:outerShdw sx="100000" sy="100000" kx="0" ky="0" algn="b" rotWithShape="0" blurRad="10033" dist="20066" dir="2700000">
                    <a:srgbClr val="000000"/>
                  </a:outerShdw>
                </a:effectLst>
              </a:defRPr>
            </a:pPr>
            <a:r>
              <a:t>Fundamentals of Flexible Bronchoscopy</a:t>
            </a:r>
            <a:br/>
            <a:r>
              <a:rPr sz="1896"/>
              <a:t>Conventional Transbronchial Needle Aspiration</a:t>
            </a:r>
            <a:endParaRPr sz="1896"/>
          </a:p>
          <a:p>
            <a:pPr defTabSz="722376">
              <a:defRPr sz="2844">
                <a:effectLst>
                  <a:outerShdw sx="100000" sy="100000" kx="0" ky="0" algn="b" rotWithShape="0" blurRad="10033" dist="20066" dir="2700000">
                    <a:srgbClr val="000000"/>
                  </a:outerShdw>
                </a:effectLst>
              </a:defRPr>
            </a:pPr>
            <a:r>
              <a:rPr sz="1896"/>
              <a:t>TECHNIQUES</a:t>
            </a:r>
          </a:p>
        </p:txBody>
      </p:sp>
      <p:pic>
        <p:nvPicPr>
          <p:cNvPr id="69" name="art of bronchoscopy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56755" y="1968500"/>
            <a:ext cx="5830490" cy="3885512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bronchoscopy_logo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11" y="19603"/>
            <a:ext cx="2244571" cy="6646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 u="sng">
                <a:solidFill>
                  <a:srgbClr val="00C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00CCFF"/>
                  </a:solidFill>
                </a:uFill>
                <a:latin typeface="+mn-lt"/>
                <a:ea typeface="+mn-ea"/>
                <a:cs typeface="+mn-cs"/>
                <a:sym typeface="Arial"/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FFFFFF"/>
                </a:solidFill>
                <a:uFillTx/>
              </a:defRPr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 invalidUrl="" action="" tgtFrame="" tooltip="" history="1" highlightClick="0" endSnd="0"/>
              </a:rPr>
              <a:t>www.bronchoscopy.org</a:t>
            </a:r>
          </a:p>
        </p:txBody>
      </p:sp>
      <p:sp>
        <p:nvSpPr>
          <p:cNvPr id="137" name="Shape 137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8" name="Shape 138"/>
          <p:cNvSpPr/>
          <p:nvPr>
            <p:ph type="title"/>
          </p:nvPr>
        </p:nvSpPr>
        <p:spPr>
          <a:xfrm>
            <a:off x="457200" y="381000"/>
            <a:ext cx="8229600" cy="676275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Sampling level 4L lymph nodes</a:t>
            </a:r>
          </a:p>
        </p:txBody>
      </p:sp>
      <p:sp>
        <p:nvSpPr>
          <p:cNvPr id="139" name="Shape 139"/>
          <p:cNvSpPr/>
          <p:nvPr>
            <p:ph type="body" sz="half" idx="1"/>
          </p:nvPr>
        </p:nvSpPr>
        <p:spPr>
          <a:xfrm>
            <a:off x="304800" y="1143000"/>
            <a:ext cx="8382000" cy="16002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500"/>
              </a:spcBef>
              <a:defRPr sz="2400"/>
            </a:lvl1pPr>
            <a:lvl2pPr marL="800100" indent="-342900">
              <a:lnSpc>
                <a:spcPct val="90000"/>
              </a:lnSpc>
              <a:spcBef>
                <a:spcPts val="500"/>
              </a:spcBef>
              <a:defRPr sz="2400"/>
            </a:lvl2pPr>
          </a:lstStyle>
          <a:p>
            <a:pPr/>
            <a:r>
              <a:t>Left paratracheal nodes</a:t>
            </a:r>
          </a:p>
          <a:p>
            <a:pPr lvl="1"/>
            <a:r>
              <a:t>At the level of the origin of the left main bronchus and the main carina, insert the needle laterally at the 9 o’clock position.</a:t>
            </a:r>
          </a:p>
        </p:txBody>
      </p:sp>
      <p:grpSp>
        <p:nvGrpSpPr>
          <p:cNvPr id="142" name="Group 142"/>
          <p:cNvGrpSpPr/>
          <p:nvPr/>
        </p:nvGrpSpPr>
        <p:grpSpPr>
          <a:xfrm>
            <a:off x="457200" y="2971800"/>
            <a:ext cx="2700338" cy="3589993"/>
            <a:chOff x="0" y="0"/>
            <a:chExt cx="2700337" cy="3589992"/>
          </a:xfrm>
        </p:grpSpPr>
        <p:pic>
          <p:nvPicPr>
            <p:cNvPr id="140" name="image.ti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700338" cy="304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1" name="Shape 141"/>
            <p:cNvSpPr/>
            <p:nvPr/>
          </p:nvSpPr>
          <p:spPr>
            <a:xfrm>
              <a:off x="228600" y="3048000"/>
              <a:ext cx="1981200" cy="5419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6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/>
              <a:r>
                <a:t>From Mountain CF et al, Chest 1997</a:t>
              </a:r>
            </a:p>
          </p:txBody>
        </p:sp>
      </p:grpSp>
      <p:pic>
        <p:nvPicPr>
          <p:cNvPr id="143" name="TBNA.jpg"/>
          <p:cNvPicPr>
            <a:picLocks noChangeAspect="1"/>
          </p:cNvPicPr>
          <p:nvPr/>
        </p:nvPicPr>
        <p:blipFill>
          <a:blip r:embed="rId4">
            <a:extLst/>
          </a:blip>
          <a:srcRect l="27777" t="27778" r="26666" b="15925"/>
          <a:stretch>
            <a:fillRect/>
          </a:stretch>
        </p:blipFill>
        <p:spPr>
          <a:xfrm>
            <a:off x="4648200" y="2971800"/>
            <a:ext cx="3124201" cy="2895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 u="sng">
                <a:solidFill>
                  <a:srgbClr val="00C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00CCFF"/>
                  </a:solidFill>
                </a:uFill>
                <a:latin typeface="+mn-lt"/>
                <a:ea typeface="+mn-ea"/>
                <a:cs typeface="+mn-cs"/>
                <a:sym typeface="Arial"/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FFFFFF"/>
                </a:solidFill>
                <a:uFillTx/>
              </a:defRPr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 invalidUrl="" action="" tgtFrame="" tooltip="" history="1" highlightClick="0" endSnd="0"/>
              </a:rPr>
              <a:t>www.bronchoscopy.org</a:t>
            </a:r>
          </a:p>
        </p:txBody>
      </p:sp>
      <p:sp>
        <p:nvSpPr>
          <p:cNvPr id="146" name="Shape 146"/>
          <p:cNvSpPr/>
          <p:nvPr>
            <p:ph type="sldNum" sz="quarter" idx="2"/>
          </p:nvPr>
        </p:nvSpPr>
        <p:spPr>
          <a:xfrm>
            <a:off x="8398088" y="6432651"/>
            <a:ext cx="288712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7" name="Shape 1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Needle aspiration of an endobronchial lesion</a:t>
            </a:r>
          </a:p>
        </p:txBody>
      </p:sp>
      <p:sp>
        <p:nvSpPr>
          <p:cNvPr id="148" name="Shape 148"/>
          <p:cNvSpPr/>
          <p:nvPr>
            <p:ph type="body" sz="quarter" idx="1"/>
          </p:nvPr>
        </p:nvSpPr>
        <p:spPr>
          <a:xfrm>
            <a:off x="457200" y="1981200"/>
            <a:ext cx="8229600" cy="838200"/>
          </a:xfrm>
          <a:prstGeom prst="rect">
            <a:avLst/>
          </a:prstGeom>
        </p:spPr>
        <p:txBody>
          <a:bodyPr/>
          <a:lstStyle>
            <a:lvl1pPr marL="301752" indent="-301752" defTabSz="804672">
              <a:spcBef>
                <a:spcPts val="600"/>
              </a:spcBef>
              <a:defRPr sz="2816">
                <a:effectLst>
                  <a:outerShdw sx="100000" sy="100000" kx="0" ky="0" algn="b" rotWithShape="0" blurRad="11176" dist="22352" dir="2700000">
                    <a:srgbClr val="000000"/>
                  </a:outerShdw>
                </a:effectLst>
              </a:defRPr>
            </a:lvl1pPr>
          </a:lstStyle>
          <a:p>
            <a:pPr/>
            <a:r>
              <a:t>Sometimes  used instead of endobronchial biopsy</a:t>
            </a:r>
          </a:p>
        </p:txBody>
      </p:sp>
      <p:pic>
        <p:nvPicPr>
          <p:cNvPr id="149" name="CATALAN_020_hosptl_0554_07-08-05_procedure.jpg"/>
          <p:cNvPicPr>
            <a:picLocks noChangeAspect="1"/>
          </p:cNvPicPr>
          <p:nvPr/>
        </p:nvPicPr>
        <p:blipFill>
          <a:blip r:embed="rId3">
            <a:extLst/>
          </a:blip>
          <a:srcRect l="25000" t="0" r="5000" b="0"/>
          <a:stretch>
            <a:fillRect/>
          </a:stretch>
        </p:blipFill>
        <p:spPr>
          <a:xfrm>
            <a:off x="4927599" y="2959100"/>
            <a:ext cx="2701926" cy="28956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/>
        </p:nvSpPr>
        <p:spPr>
          <a:xfrm>
            <a:off x="334759" y="4123105"/>
            <a:ext cx="414047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Endobronchial Needle aspiration (EBNA)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 u="sng">
                <a:solidFill>
                  <a:srgbClr val="00C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00CCFF"/>
                  </a:solidFill>
                </a:uFill>
                <a:latin typeface="+mn-lt"/>
                <a:ea typeface="+mn-ea"/>
                <a:cs typeface="+mn-cs"/>
                <a:sym typeface="Arial"/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FFFFFF"/>
                </a:solidFill>
                <a:uFillTx/>
              </a:defRPr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 invalidUrl="" action="" tgtFrame="" tooltip="" history="1" highlightClick="0" endSnd="0"/>
              </a:rPr>
              <a:t>www.bronchoscopy.org</a:t>
            </a:r>
          </a:p>
        </p:txBody>
      </p:sp>
      <p:sp>
        <p:nvSpPr>
          <p:cNvPr id="153" name="Shape 153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4" name="Shape 154"/>
          <p:cNvSpPr/>
          <p:nvPr>
            <p:ph type="title"/>
          </p:nvPr>
        </p:nvSpPr>
        <p:spPr>
          <a:xfrm>
            <a:off x="1143000" y="152400"/>
            <a:ext cx="6324600" cy="762000"/>
          </a:xfrm>
          <a:prstGeom prst="rect">
            <a:avLst/>
          </a:prstGeom>
        </p:spPr>
        <p:txBody>
          <a:bodyPr/>
          <a:lstStyle>
            <a:lvl1pPr defTabSz="905255">
              <a:defRPr sz="3168">
                <a:effectLst>
                  <a:outerShdw sx="100000" sy="100000" kx="0" ky="0" algn="b" rotWithShape="0" blurRad="12573" dist="25146" dir="2700000">
                    <a:srgbClr val="000000"/>
                  </a:outerShdw>
                </a:effectLst>
              </a:defRPr>
            </a:lvl1pPr>
          </a:lstStyle>
          <a:p>
            <a:pPr/>
            <a:r>
              <a:t>Helpful hints for performing cTBNA</a:t>
            </a:r>
          </a:p>
        </p:txBody>
      </p:sp>
      <p:sp>
        <p:nvSpPr>
          <p:cNvPr id="155" name="Shape 155"/>
          <p:cNvSpPr/>
          <p:nvPr>
            <p:ph type="body" idx="1"/>
          </p:nvPr>
        </p:nvSpPr>
        <p:spPr>
          <a:xfrm>
            <a:off x="304800" y="1365251"/>
            <a:ext cx="8534400" cy="461655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defRPr sz="2800"/>
            </a:pPr>
            <a:r>
              <a:t>Tell patients “there are no nerve endings in the airway, so the needle insertion itself will not hurt”.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2800"/>
            </a:pPr>
            <a:r>
              <a:t>Use moderate sedation to improve patient comfort.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2800"/>
            </a:pPr>
            <a:r>
              <a:t>Carefully examine airway-computed tomography correlations to plan the procedure.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2800"/>
            </a:pPr>
            <a:r>
              <a:t>Inform bronchoscopy assistants of procedure plan.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2800"/>
            </a:pPr>
            <a:r>
              <a:t>Use instructions such as “needle out”, “needle in” , “remove catheter”, “hold scope at nose” to communicate with assistants.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2800"/>
            </a:pPr>
            <a:r>
              <a:t>Send copies of bronchoscopy report to assisting cytopathologists.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 u="sng">
                <a:solidFill>
                  <a:srgbClr val="00C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00CCFF"/>
                  </a:solidFill>
                </a:uFill>
                <a:latin typeface="+mn-lt"/>
                <a:ea typeface="+mn-ea"/>
                <a:cs typeface="+mn-cs"/>
                <a:sym typeface="Arial"/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FFFFFF"/>
                </a:solidFill>
                <a:uFillTx/>
              </a:defRPr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 invalidUrl="" action="" tgtFrame="" tooltip="" history="1" highlightClick="0" endSnd="0"/>
              </a:rPr>
              <a:t>www.bronchoscopy.org</a:t>
            </a:r>
          </a:p>
        </p:txBody>
      </p:sp>
      <p:sp>
        <p:nvSpPr>
          <p:cNvPr id="158" name="Shape 158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9" name="Shape 159"/>
          <p:cNvSpPr/>
          <p:nvPr>
            <p:ph type="title"/>
          </p:nvPr>
        </p:nvSpPr>
        <p:spPr>
          <a:xfrm>
            <a:off x="457200" y="304800"/>
            <a:ext cx="8229600" cy="762000"/>
          </a:xfrm>
          <a:prstGeom prst="rect">
            <a:avLst/>
          </a:prstGeom>
        </p:spPr>
        <p:txBody>
          <a:bodyPr/>
          <a:lstStyle/>
          <a:p>
            <a:pPr/>
            <a:r>
              <a:t>More helpful hints for cTBNA</a:t>
            </a:r>
          </a:p>
        </p:txBody>
      </p:sp>
      <p:sp>
        <p:nvSpPr>
          <p:cNvPr id="160" name="Shape 160"/>
          <p:cNvSpPr/>
          <p:nvPr>
            <p:ph type="body" idx="1"/>
          </p:nvPr>
        </p:nvSpPr>
        <p:spPr>
          <a:xfrm>
            <a:off x="381000" y="1752600"/>
            <a:ext cx="8229600" cy="3733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500"/>
              </a:spcBef>
              <a:defRPr sz="2400"/>
            </a:pPr>
            <a:r>
              <a:t>Begin by sampling the nodal station with the worst prognosis (n3 followed by n2 followed by n1).</a:t>
            </a:r>
          </a:p>
          <a:p>
            <a:pPr>
              <a:lnSpc>
                <a:spcPct val="90000"/>
              </a:lnSpc>
              <a:spcBef>
                <a:spcPts val="500"/>
              </a:spcBef>
              <a:defRPr sz="2400"/>
            </a:pPr>
            <a:r>
              <a:t>Cytology samples should be processed in the bronchoscopy suite using smear techniques.</a:t>
            </a:r>
          </a:p>
          <a:p>
            <a:pPr>
              <a:lnSpc>
                <a:spcPct val="90000"/>
              </a:lnSpc>
              <a:spcBef>
                <a:spcPts val="500"/>
              </a:spcBef>
              <a:defRPr sz="2400"/>
            </a:pPr>
            <a:r>
              <a:t>Core tissues should be submitted in 10% formaldehyde.</a:t>
            </a:r>
          </a:p>
          <a:p>
            <a:pPr>
              <a:lnSpc>
                <a:spcPct val="90000"/>
              </a:lnSpc>
              <a:spcBef>
                <a:spcPts val="500"/>
              </a:spcBef>
              <a:defRPr sz="2400"/>
            </a:pPr>
            <a:r>
              <a:t>Histology needles (19 gauge) can also be flushed with normal saline to obtain a cytology sample.</a:t>
            </a:r>
          </a:p>
          <a:p>
            <a:pPr>
              <a:lnSpc>
                <a:spcPct val="90000"/>
              </a:lnSpc>
              <a:spcBef>
                <a:spcPts val="500"/>
              </a:spcBef>
              <a:defRPr sz="2400"/>
            </a:pPr>
            <a:r>
              <a:t>Samples are acceptable when there is a predominance of lymphocytes and few or no respiratory epithelial cells.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3" name="Shape 163"/>
          <p:cNvSpPr/>
          <p:nvPr>
            <p:ph type="title"/>
          </p:nvPr>
        </p:nvSpPr>
        <p:spPr>
          <a:xfrm>
            <a:off x="457200" y="5778500"/>
            <a:ext cx="8229600" cy="846882"/>
          </a:xfrm>
          <a:prstGeom prst="rect">
            <a:avLst/>
          </a:prstGeom>
        </p:spPr>
        <p:txBody>
          <a:bodyPr/>
          <a:lstStyle>
            <a:lvl1pPr defTabSz="521208">
              <a:defRPr sz="2508" u="sng">
                <a:solidFill>
                  <a:srgbClr val="00CCFF"/>
                </a:solidFill>
                <a:effectLst>
                  <a:outerShdw sx="100000" sy="100000" kx="0" ky="0" algn="b" rotWithShape="0" blurRad="7239" dist="14478" dir="2700000">
                    <a:srgbClr val="000000"/>
                  </a:outerShdw>
                </a:effectLst>
                <a:uFill>
                  <a:solidFill>
                    <a:srgbClr val="00CCFF"/>
                  </a:solidFill>
                </a:uFill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FFFFFF"/>
                </a:solidFill>
                <a:uFillTx/>
              </a:defRPr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 invalidUrl="" action="" tgtFrame="" tooltip="" history="1" highlightClick="0" endSnd="0"/>
              </a:rPr>
              <a:t>www.Bronchoscopy.org</a:t>
            </a:r>
          </a:p>
        </p:txBody>
      </p:sp>
      <p:pic>
        <p:nvPicPr>
          <p:cNvPr id="164" name="bronchoscopy_log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8967" y="2391706"/>
            <a:ext cx="6086066" cy="1802064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hape 165"/>
          <p:cNvSpPr/>
          <p:nvPr/>
        </p:nvSpPr>
        <p:spPr>
          <a:xfrm>
            <a:off x="1259970" y="5142229"/>
            <a:ext cx="6624060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5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Prepared with help from Udaya Prakash M.D. (USA), Atul Mehta M.D. (USA), Stefano Gasparini, and Wes Shepherd M.D. (USA)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 u="sng">
                <a:solidFill>
                  <a:srgbClr val="00C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00CCFF"/>
                  </a:solidFill>
                </a:uFill>
                <a:latin typeface="+mn-lt"/>
                <a:ea typeface="+mn-ea"/>
                <a:cs typeface="+mn-cs"/>
                <a:sym typeface="Arial"/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FFFFFF"/>
                </a:solidFill>
                <a:uFillTx/>
              </a:defRPr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 invalidUrl="" action="" tgtFrame="" tooltip="" history="1" highlightClick="0" endSnd="0"/>
              </a:rPr>
              <a:t>bronchoscopy.org</a:t>
            </a:r>
          </a:p>
        </p:txBody>
      </p:sp>
      <p:sp>
        <p:nvSpPr>
          <p:cNvPr id="73" name="Shape 73"/>
          <p:cNvSpPr/>
          <p:nvPr>
            <p:ph type="sldNum" sz="quarter" idx="2"/>
          </p:nvPr>
        </p:nvSpPr>
        <p:spPr>
          <a:xfrm>
            <a:off x="8483776" y="6432651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4" name="Shape 74"/>
          <p:cNvSpPr/>
          <p:nvPr>
            <p:ph type="title"/>
          </p:nvPr>
        </p:nvSpPr>
        <p:spPr>
          <a:xfrm>
            <a:off x="5040461" y="2451546"/>
            <a:ext cx="3824139" cy="1196381"/>
          </a:xfrm>
          <a:prstGeom prst="rect">
            <a:avLst/>
          </a:prstGeom>
        </p:spPr>
        <p:txBody>
          <a:bodyPr lIns="46037" tIns="46037" rIns="46037" bIns="46037" anchor="b"/>
          <a:lstStyle>
            <a:lvl1pPr marL="421105" indent="-421105">
              <a:lnSpc>
                <a:spcPct val="85000"/>
              </a:lnSpc>
              <a:buSzPct val="60000"/>
              <a:buBlip>
                <a:blip r:embed="rId3"/>
              </a:buBlip>
              <a:defRPr sz="4200"/>
            </a:lvl1pPr>
          </a:lstStyle>
          <a:p>
            <a:pPr/>
            <a:r>
              <a:t>Techniques</a:t>
            </a:r>
          </a:p>
        </p:txBody>
      </p:sp>
      <p:pic>
        <p:nvPicPr>
          <p:cNvPr id="75" name="bronchoscopy_logo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11" y="19603"/>
            <a:ext cx="2244571" cy="664610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92100" y="1714500"/>
            <a:ext cx="4495800" cy="3124200"/>
          </a:xfrm>
          <a:prstGeom prst="rect">
            <a:avLst/>
          </a:prstGeom>
          <a:ln w="12700">
            <a:solidFill>
              <a:srgbClr val="00CCFF"/>
            </a:solidFill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 u="sng">
                <a:solidFill>
                  <a:srgbClr val="00C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00CCFF"/>
                  </a:solidFill>
                </a:uFill>
                <a:latin typeface="+mn-lt"/>
                <a:ea typeface="+mn-ea"/>
                <a:cs typeface="+mn-cs"/>
                <a:sym typeface="Arial"/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FFFFFF"/>
                </a:solidFill>
                <a:uFillTx/>
              </a:defRPr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 invalidUrl="" action="" tgtFrame="" tooltip="" history="1" highlightClick="0" endSnd="0"/>
              </a:rPr>
              <a:t>www.bronchoscopy.org</a:t>
            </a:r>
          </a:p>
        </p:txBody>
      </p:sp>
      <p:sp>
        <p:nvSpPr>
          <p:cNvPr id="79" name="Shape 79"/>
          <p:cNvSpPr/>
          <p:nvPr>
            <p:ph type="sldNum" sz="quarter" idx="2"/>
          </p:nvPr>
        </p:nvSpPr>
        <p:spPr>
          <a:xfrm>
            <a:off x="8483776" y="6432651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0" name="Shape 80"/>
          <p:cNvSpPr/>
          <p:nvPr>
            <p:ph type="title"/>
          </p:nvPr>
        </p:nvSpPr>
        <p:spPr>
          <a:xfrm>
            <a:off x="457200" y="304800"/>
            <a:ext cx="8229600" cy="609600"/>
          </a:xfrm>
          <a:prstGeom prst="rect">
            <a:avLst/>
          </a:prstGeom>
        </p:spPr>
        <p:txBody>
          <a:bodyPr/>
          <a:lstStyle>
            <a:lvl1pPr defTabSz="786384">
              <a:defRPr sz="3440">
                <a:effectLst>
                  <a:outerShdw sx="100000" sy="100000" kx="0" ky="0" algn="b" rotWithShape="0" blurRad="10922" dist="21844" dir="2700000">
                    <a:srgbClr val="000000"/>
                  </a:outerShdw>
                </a:effectLst>
              </a:defRPr>
            </a:lvl1pPr>
          </a:lstStyle>
          <a:p>
            <a:pPr/>
            <a:r>
              <a:t>cTBNA Jab Technique</a:t>
            </a:r>
          </a:p>
        </p:txBody>
      </p:sp>
      <p:sp>
        <p:nvSpPr>
          <p:cNvPr id="81" name="Shape 81"/>
          <p:cNvSpPr/>
          <p:nvPr>
            <p:ph type="body" sz="half" idx="1"/>
          </p:nvPr>
        </p:nvSpPr>
        <p:spPr>
          <a:xfrm>
            <a:off x="3810000" y="1447800"/>
            <a:ext cx="5111750" cy="3124200"/>
          </a:xfrm>
          <a:prstGeom prst="rect">
            <a:avLst/>
          </a:prstGeom>
        </p:spPr>
        <p:txBody>
          <a:bodyPr/>
          <a:lstStyle/>
          <a:p>
            <a:pPr/>
            <a:r>
              <a:t>Jabbing </a:t>
            </a:r>
          </a:p>
          <a:p>
            <a:pPr lvl="1" marL="742950" indent="-285750">
              <a:spcBef>
                <a:spcPts val="0"/>
              </a:spcBef>
              <a:buClr>
                <a:srgbClr val="FFCC00"/>
              </a:buClr>
              <a:defRPr sz="2800"/>
            </a:pPr>
            <a:r>
              <a:t>Needle out. </a:t>
            </a:r>
          </a:p>
          <a:p>
            <a:pPr lvl="1" marL="742950" indent="-285750">
              <a:spcBef>
                <a:spcPts val="0"/>
              </a:spcBef>
              <a:buClr>
                <a:srgbClr val="FFCC00"/>
              </a:buClr>
              <a:defRPr sz="2800"/>
            </a:pPr>
            <a:r>
              <a:t>Hold scope firmly at the mouth or nostril and push the needle through the tissues.</a:t>
            </a:r>
          </a:p>
        </p:txBody>
      </p:sp>
      <p:sp>
        <p:nvSpPr>
          <p:cNvPr id="82" name="Shape 82"/>
          <p:cNvSpPr/>
          <p:nvPr/>
        </p:nvSpPr>
        <p:spPr>
          <a:xfrm>
            <a:off x="457200" y="1600200"/>
            <a:ext cx="33528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(Image from Uptodate)</a:t>
            </a:r>
          </a:p>
        </p:txBody>
      </p:sp>
      <p:pic>
        <p:nvPicPr>
          <p:cNvPr id="83" name="tbna.png"/>
          <p:cNvPicPr>
            <a:picLocks noChangeAspect="1"/>
          </p:cNvPicPr>
          <p:nvPr/>
        </p:nvPicPr>
        <p:blipFill>
          <a:blip r:embed="rId3">
            <a:extLst/>
          </a:blip>
          <a:srcRect l="0" t="0" r="49728" b="57405"/>
          <a:stretch>
            <a:fillRect/>
          </a:stretch>
        </p:blipFill>
        <p:spPr>
          <a:xfrm>
            <a:off x="533399" y="1981200"/>
            <a:ext cx="3378201" cy="1931988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DSC00003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7200" y="4038600"/>
            <a:ext cx="3073400" cy="23050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5" name="pig trachea tbna.jpg"/>
          <p:cNvPicPr>
            <a:picLocks noChangeAspect="1"/>
          </p:cNvPicPr>
          <p:nvPr/>
        </p:nvPicPr>
        <p:blipFill>
          <a:blip r:embed="rId5">
            <a:extLst/>
          </a:blip>
          <a:srcRect l="25000" t="0" r="6250" b="0"/>
          <a:stretch>
            <a:fillRect/>
          </a:stretch>
        </p:blipFill>
        <p:spPr>
          <a:xfrm>
            <a:off x="6019800" y="4114800"/>
            <a:ext cx="2235200" cy="2438400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Shape 86"/>
          <p:cNvSpPr/>
          <p:nvPr/>
        </p:nvSpPr>
        <p:spPr>
          <a:xfrm>
            <a:off x="381000" y="6324600"/>
            <a:ext cx="3048000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Courtesy H. Colt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 u="sng">
                <a:solidFill>
                  <a:srgbClr val="00C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00CCFF"/>
                  </a:solidFill>
                </a:uFill>
                <a:latin typeface="+mn-lt"/>
                <a:ea typeface="+mn-ea"/>
                <a:cs typeface="+mn-cs"/>
                <a:sym typeface="Arial"/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FFFFFF"/>
                </a:solidFill>
                <a:uFillTx/>
              </a:defRPr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 invalidUrl="" action="" tgtFrame="" tooltip="" history="1" highlightClick="0" endSnd="0"/>
              </a:rPr>
              <a:t>www.bronchoscopy.org</a:t>
            </a:r>
          </a:p>
        </p:txBody>
      </p:sp>
      <p:sp>
        <p:nvSpPr>
          <p:cNvPr id="89" name="Shape 89"/>
          <p:cNvSpPr/>
          <p:nvPr>
            <p:ph type="sldNum" sz="quarter" idx="2"/>
          </p:nvPr>
        </p:nvSpPr>
        <p:spPr>
          <a:xfrm>
            <a:off x="8483776" y="6432651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90" name="Shape 90"/>
          <p:cNvSpPr/>
          <p:nvPr>
            <p:ph type="title"/>
          </p:nvPr>
        </p:nvSpPr>
        <p:spPr>
          <a:xfrm>
            <a:off x="381000" y="152400"/>
            <a:ext cx="8229600" cy="609600"/>
          </a:xfrm>
          <a:prstGeom prst="rect">
            <a:avLst/>
          </a:prstGeom>
        </p:spPr>
        <p:txBody>
          <a:bodyPr/>
          <a:lstStyle>
            <a:lvl1pPr defTabSz="786384">
              <a:defRPr sz="3440">
                <a:effectLst>
                  <a:outerShdw sx="100000" sy="100000" kx="0" ky="0" algn="b" rotWithShape="0" blurRad="10922" dist="21844" dir="2700000">
                    <a:srgbClr val="000000"/>
                  </a:outerShdw>
                </a:effectLst>
              </a:defRPr>
            </a:lvl1pPr>
          </a:lstStyle>
          <a:p>
            <a:pPr/>
            <a:r>
              <a:t>cTBNA Piggyback Technique</a:t>
            </a:r>
          </a:p>
        </p:txBody>
      </p:sp>
      <p:sp>
        <p:nvSpPr>
          <p:cNvPr id="91" name="Shape 91"/>
          <p:cNvSpPr/>
          <p:nvPr>
            <p:ph type="body" sz="half" idx="1"/>
          </p:nvPr>
        </p:nvSpPr>
        <p:spPr>
          <a:xfrm>
            <a:off x="3911600" y="1981200"/>
            <a:ext cx="4705350" cy="4114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t>Piggyback</a:t>
            </a:r>
          </a:p>
          <a:p>
            <a:pPr lvl="1" marL="742950" indent="-285750">
              <a:lnSpc>
                <a:spcPct val="90000"/>
              </a:lnSpc>
              <a:spcBef>
                <a:spcPts val="0"/>
              </a:spcBef>
              <a:buClr>
                <a:srgbClr val="FFCC00"/>
              </a:buClr>
              <a:defRPr sz="2800"/>
            </a:pPr>
            <a:r>
              <a:t>Needle out. </a:t>
            </a:r>
          </a:p>
          <a:p>
            <a:pPr lvl="1" marL="742950" indent="-285750">
              <a:lnSpc>
                <a:spcPct val="90000"/>
              </a:lnSpc>
              <a:spcBef>
                <a:spcPts val="0"/>
              </a:spcBef>
              <a:buClr>
                <a:srgbClr val="FFCC00"/>
              </a:buClr>
              <a:defRPr sz="2800"/>
            </a:pPr>
            <a:r>
              <a:t>Hold catheter against insertion channel using fingers. </a:t>
            </a:r>
          </a:p>
          <a:p>
            <a:pPr lvl="1" marL="742950" indent="-285750">
              <a:lnSpc>
                <a:spcPct val="90000"/>
              </a:lnSpc>
              <a:spcBef>
                <a:spcPts val="0"/>
              </a:spcBef>
              <a:buClr>
                <a:srgbClr val="FFCC00"/>
              </a:buClr>
              <a:defRPr sz="2800"/>
            </a:pPr>
            <a:r>
              <a:t>Advance scope and catheter together in order to penetrate airway wall with needle. Hub against wall</a:t>
            </a:r>
          </a:p>
        </p:txBody>
      </p:sp>
      <p:pic>
        <p:nvPicPr>
          <p:cNvPr id="92" name="tbna.png"/>
          <p:cNvPicPr>
            <a:picLocks noChangeAspect="1"/>
          </p:cNvPicPr>
          <p:nvPr/>
        </p:nvPicPr>
        <p:blipFill>
          <a:blip r:embed="rId3">
            <a:extLst/>
          </a:blip>
          <a:srcRect l="48757" t="0" r="0" b="57084"/>
          <a:stretch>
            <a:fillRect/>
          </a:stretch>
        </p:blipFill>
        <p:spPr>
          <a:xfrm>
            <a:off x="381000" y="1600200"/>
            <a:ext cx="3200400" cy="2287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DSC00004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1000" y="3962400"/>
            <a:ext cx="3194186" cy="2395640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Shape 94"/>
          <p:cNvSpPr/>
          <p:nvPr/>
        </p:nvSpPr>
        <p:spPr>
          <a:xfrm>
            <a:off x="457200" y="1295400"/>
            <a:ext cx="2417934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(Photo from UptoDate)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 u="sng">
                <a:solidFill>
                  <a:srgbClr val="00C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00CCFF"/>
                  </a:solidFill>
                </a:uFill>
                <a:latin typeface="+mn-lt"/>
                <a:ea typeface="+mn-ea"/>
                <a:cs typeface="+mn-cs"/>
                <a:sym typeface="Arial"/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FFFFFF"/>
                </a:solidFill>
                <a:uFillTx/>
              </a:defRPr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 invalidUrl="" action="" tgtFrame="" tooltip="" history="1" highlightClick="0" endSnd="0"/>
              </a:rPr>
              <a:t>www.bronchoscopy.org</a:t>
            </a:r>
          </a:p>
        </p:txBody>
      </p:sp>
      <p:sp>
        <p:nvSpPr>
          <p:cNvPr id="97" name="Shape 97"/>
          <p:cNvSpPr/>
          <p:nvPr>
            <p:ph type="sldNum" sz="quarter" idx="2"/>
          </p:nvPr>
        </p:nvSpPr>
        <p:spPr>
          <a:xfrm>
            <a:off x="8483776" y="6432651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98" name="Shape 98"/>
          <p:cNvSpPr/>
          <p:nvPr>
            <p:ph type="title"/>
          </p:nvPr>
        </p:nvSpPr>
        <p:spPr>
          <a:xfrm>
            <a:off x="457200" y="190500"/>
            <a:ext cx="8229600" cy="619024"/>
          </a:xfrm>
          <a:prstGeom prst="rect">
            <a:avLst/>
          </a:prstGeom>
        </p:spPr>
        <p:txBody>
          <a:bodyPr/>
          <a:lstStyle>
            <a:lvl1pPr defTabSz="731520">
              <a:defRPr sz="3520">
                <a:effectLst>
                  <a:outerShdw sx="100000" sy="100000" kx="0" ky="0" algn="b" rotWithShape="0" blurRad="10160" dist="20320" dir="2700000">
                    <a:srgbClr val="000000"/>
                  </a:outerShdw>
                </a:effectLst>
              </a:defRPr>
            </a:lvl1pPr>
          </a:lstStyle>
          <a:p>
            <a:pPr/>
            <a:r>
              <a:t>cTBNA Hub-against-wall Technique</a:t>
            </a:r>
          </a:p>
        </p:txBody>
      </p:sp>
      <p:sp>
        <p:nvSpPr>
          <p:cNvPr id="99" name="Shape 99"/>
          <p:cNvSpPr/>
          <p:nvPr>
            <p:ph type="body" sz="half" idx="1"/>
          </p:nvPr>
        </p:nvSpPr>
        <p:spPr>
          <a:xfrm>
            <a:off x="3962400" y="1371599"/>
            <a:ext cx="4883150" cy="4498977"/>
          </a:xfrm>
          <a:prstGeom prst="rect">
            <a:avLst/>
          </a:prstGeom>
        </p:spPr>
        <p:txBody>
          <a:bodyPr/>
          <a:lstStyle/>
          <a:p>
            <a:pPr/>
            <a:r>
              <a:t>Hub against wall</a:t>
            </a:r>
          </a:p>
          <a:p>
            <a:pPr lvl="1" marL="742950" indent="-285750">
              <a:spcBef>
                <a:spcPts val="0"/>
              </a:spcBef>
              <a:buClr>
                <a:srgbClr val="FFCC00"/>
              </a:buClr>
              <a:defRPr sz="2800"/>
            </a:pPr>
            <a:r>
              <a:t>Needle in. </a:t>
            </a:r>
          </a:p>
          <a:p>
            <a:pPr lvl="1" marL="742950" indent="-285750">
              <a:spcBef>
                <a:spcPts val="0"/>
              </a:spcBef>
              <a:buClr>
                <a:srgbClr val="FFCC00"/>
              </a:buClr>
              <a:defRPr sz="2800"/>
            </a:pPr>
            <a:r>
              <a:t>Push catheter hub against airway wall. </a:t>
            </a:r>
          </a:p>
          <a:p>
            <a:pPr lvl="1" marL="742950" indent="-285750">
              <a:spcBef>
                <a:spcPts val="0"/>
              </a:spcBef>
              <a:buClr>
                <a:srgbClr val="FFCC00"/>
              </a:buClr>
              <a:defRPr sz="2800"/>
            </a:pPr>
            <a:r>
              <a:t>Hold catheter against airway wall</a:t>
            </a:r>
          </a:p>
          <a:p>
            <a:pPr lvl="1" marL="742950" indent="-285750">
              <a:spcBef>
                <a:spcPts val="0"/>
              </a:spcBef>
              <a:buClr>
                <a:srgbClr val="FFCC00"/>
              </a:buClr>
              <a:defRPr sz="2800"/>
            </a:pPr>
            <a:r>
              <a:t>Needle out so that it penetrates into the target.</a:t>
            </a:r>
          </a:p>
        </p:txBody>
      </p:sp>
      <p:pic>
        <p:nvPicPr>
          <p:cNvPr id="100" name="tbna.png"/>
          <p:cNvPicPr>
            <a:picLocks noChangeAspect="1"/>
          </p:cNvPicPr>
          <p:nvPr/>
        </p:nvPicPr>
        <p:blipFill>
          <a:blip r:embed="rId3">
            <a:extLst/>
          </a:blip>
          <a:srcRect l="54176" t="42915" r="0" b="17144"/>
          <a:stretch>
            <a:fillRect/>
          </a:stretch>
        </p:blipFill>
        <p:spPr>
          <a:xfrm>
            <a:off x="606425" y="2051049"/>
            <a:ext cx="2936875" cy="20732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BURNS_TBNA subcarina.jpg"/>
          <p:cNvPicPr>
            <a:picLocks noChangeAspect="1"/>
          </p:cNvPicPr>
          <p:nvPr/>
        </p:nvPicPr>
        <p:blipFill>
          <a:blip r:embed="rId4">
            <a:extLst/>
          </a:blip>
          <a:srcRect l="25000" t="0" r="5000" b="0"/>
          <a:stretch>
            <a:fillRect/>
          </a:stretch>
        </p:blipFill>
        <p:spPr>
          <a:xfrm>
            <a:off x="762000" y="4191000"/>
            <a:ext cx="2276476" cy="2438400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Shape 102"/>
          <p:cNvSpPr/>
          <p:nvPr/>
        </p:nvSpPr>
        <p:spPr>
          <a:xfrm>
            <a:off x="533400" y="1676400"/>
            <a:ext cx="2417934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(Photo from UptoDate)</a:t>
            </a:r>
          </a:p>
        </p:txBody>
      </p:sp>
      <p:sp>
        <p:nvSpPr>
          <p:cNvPr id="103" name="Shape 103"/>
          <p:cNvSpPr/>
          <p:nvPr/>
        </p:nvSpPr>
        <p:spPr>
          <a:xfrm>
            <a:off x="3238500" y="5966193"/>
            <a:ext cx="327660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Photo courtesy H. Colt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 u="sng">
                <a:solidFill>
                  <a:srgbClr val="00C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00CCFF"/>
                  </a:solidFill>
                </a:uFill>
                <a:latin typeface="+mn-lt"/>
                <a:ea typeface="+mn-ea"/>
                <a:cs typeface="+mn-cs"/>
                <a:sym typeface="Arial"/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FFFFFF"/>
                </a:solidFill>
                <a:uFillTx/>
              </a:defRPr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 invalidUrl="" action="" tgtFrame="" tooltip="" history="1" highlightClick="0" endSnd="0"/>
              </a:rPr>
              <a:t>www.bronchoscopy.org</a:t>
            </a:r>
          </a:p>
        </p:txBody>
      </p:sp>
      <p:sp>
        <p:nvSpPr>
          <p:cNvPr id="106" name="Shape 106"/>
          <p:cNvSpPr/>
          <p:nvPr>
            <p:ph type="sldNum" sz="quarter" idx="2"/>
          </p:nvPr>
        </p:nvSpPr>
        <p:spPr>
          <a:xfrm>
            <a:off x="8483776" y="6432651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7" name="Shape 10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Cough facilitates needle entry</a:t>
            </a:r>
          </a:p>
        </p:txBody>
      </p:sp>
      <p:sp>
        <p:nvSpPr>
          <p:cNvPr id="108" name="Shape 108"/>
          <p:cNvSpPr/>
          <p:nvPr>
            <p:ph type="body" sz="half" idx="1"/>
          </p:nvPr>
        </p:nvSpPr>
        <p:spPr>
          <a:xfrm>
            <a:off x="3678783" y="1981200"/>
            <a:ext cx="4938167" cy="2768055"/>
          </a:xfrm>
          <a:prstGeom prst="rect">
            <a:avLst/>
          </a:prstGeom>
        </p:spPr>
        <p:txBody>
          <a:bodyPr/>
          <a:lstStyle/>
          <a:p>
            <a:pPr/>
            <a:r>
              <a:t>Asking the patient to cough creates greater force with which the needle penetrates through the airway wall.</a:t>
            </a:r>
          </a:p>
        </p:txBody>
      </p:sp>
      <p:pic>
        <p:nvPicPr>
          <p:cNvPr id="109" name="tbna.png"/>
          <p:cNvPicPr>
            <a:picLocks noChangeAspect="1"/>
          </p:cNvPicPr>
          <p:nvPr/>
        </p:nvPicPr>
        <p:blipFill>
          <a:blip r:embed="rId3">
            <a:extLst/>
          </a:blip>
          <a:srcRect l="0" t="39741" r="51242" b="17144"/>
          <a:stretch>
            <a:fillRect/>
          </a:stretch>
        </p:blipFill>
        <p:spPr>
          <a:xfrm>
            <a:off x="681037" y="2330449"/>
            <a:ext cx="2716214" cy="1946276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Shape 110"/>
          <p:cNvSpPr/>
          <p:nvPr/>
        </p:nvSpPr>
        <p:spPr>
          <a:xfrm>
            <a:off x="609600" y="4419600"/>
            <a:ext cx="2971800" cy="88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Cough prompts carina to move proximally (Photo from UptoDate)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 u="sng">
                <a:solidFill>
                  <a:srgbClr val="00C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00CCFF"/>
                  </a:solidFill>
                </a:uFill>
                <a:latin typeface="+mn-lt"/>
                <a:ea typeface="+mn-ea"/>
                <a:cs typeface="+mn-cs"/>
                <a:sym typeface="Arial"/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FFFFFF"/>
                </a:solidFill>
                <a:uFillTx/>
              </a:defRPr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 invalidUrl="" action="" tgtFrame="" tooltip="" history="1" highlightClick="0" endSnd="0"/>
              </a:rPr>
              <a:t>www.bronchoscopy.org</a:t>
            </a:r>
          </a:p>
        </p:txBody>
      </p:sp>
      <p:sp>
        <p:nvSpPr>
          <p:cNvPr id="113" name="Shape 113"/>
          <p:cNvSpPr/>
          <p:nvPr>
            <p:ph type="sldNum" sz="quarter" idx="2"/>
          </p:nvPr>
        </p:nvSpPr>
        <p:spPr>
          <a:xfrm>
            <a:off x="8483776" y="6432651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4" name="Shape 114"/>
          <p:cNvSpPr/>
          <p:nvPr>
            <p:ph type="title"/>
          </p:nvPr>
        </p:nvSpPr>
        <p:spPr>
          <a:xfrm>
            <a:off x="457200" y="228600"/>
            <a:ext cx="8229600" cy="676275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Improving diagnostic yield</a:t>
            </a:r>
          </a:p>
        </p:txBody>
      </p:sp>
      <p:sp>
        <p:nvSpPr>
          <p:cNvPr id="115" name="Shape 115"/>
          <p:cNvSpPr/>
          <p:nvPr>
            <p:ph type="body" idx="1"/>
          </p:nvPr>
        </p:nvSpPr>
        <p:spPr>
          <a:xfrm>
            <a:off x="602208" y="1686297"/>
            <a:ext cx="7533184" cy="3485406"/>
          </a:xfrm>
          <a:prstGeom prst="rect">
            <a:avLst/>
          </a:prstGeom>
        </p:spPr>
        <p:txBody>
          <a:bodyPr/>
          <a:lstStyle/>
          <a:p>
            <a:pPr marL="251459" indent="-251459" defTabSz="804672">
              <a:lnSpc>
                <a:spcPct val="80000"/>
              </a:lnSpc>
              <a:spcBef>
                <a:spcPts val="0"/>
              </a:spcBef>
              <a:buClr>
                <a:srgbClr val="FFCC00"/>
              </a:buClr>
              <a:defRPr sz="2288">
                <a:effectLst>
                  <a:outerShdw sx="100000" sy="100000" kx="0" ky="0" algn="b" rotWithShape="0" blurRad="11176" dist="22352" dir="2700000">
                    <a:srgbClr val="000000"/>
                  </a:outerShdw>
                </a:effectLst>
              </a:defRPr>
            </a:pPr>
            <a:r>
              <a:t>cTBNA is performed after complete airway examination, but before other diagnostic bronchoscopic procedures to avoid contaminating specimens.</a:t>
            </a:r>
          </a:p>
          <a:p>
            <a:pPr lvl="1" marL="653795" indent="-251459" defTabSz="804672">
              <a:lnSpc>
                <a:spcPct val="80000"/>
              </a:lnSpc>
              <a:spcBef>
                <a:spcPts val="0"/>
              </a:spcBef>
              <a:buClr>
                <a:srgbClr val="FFCC00"/>
              </a:buClr>
              <a:defRPr sz="2288">
                <a:effectLst>
                  <a:outerShdw sx="100000" sy="100000" kx="0" ky="0" algn="b" rotWithShape="0" blurRad="11176" dist="22352" dir="2700000">
                    <a:srgbClr val="000000"/>
                  </a:outerShdw>
                </a:effectLst>
              </a:defRPr>
            </a:pPr>
            <a:r>
              <a:t>Suction is minimized during scope insertion to avoid contaminating specimens. </a:t>
            </a:r>
          </a:p>
          <a:p>
            <a:pPr lvl="1" marL="653795" indent="-251459" defTabSz="804672">
              <a:lnSpc>
                <a:spcPct val="80000"/>
              </a:lnSpc>
              <a:spcBef>
                <a:spcPts val="0"/>
              </a:spcBef>
              <a:buClr>
                <a:srgbClr val="FFCC00"/>
              </a:buClr>
              <a:defRPr sz="2288">
                <a:effectLst>
                  <a:outerShdw sx="100000" sy="100000" kx="0" ky="0" algn="b" rotWithShape="0" blurRad="11176" dist="22352" dir="2700000">
                    <a:srgbClr val="000000"/>
                  </a:outerShdw>
                </a:effectLst>
              </a:defRPr>
            </a:pPr>
            <a:r>
              <a:t>The target area can be rinsed with saline prior to needle insertion.</a:t>
            </a:r>
          </a:p>
          <a:p>
            <a:pPr marL="251459" indent="-251459" defTabSz="804672">
              <a:lnSpc>
                <a:spcPct val="80000"/>
              </a:lnSpc>
              <a:spcBef>
                <a:spcPts val="0"/>
              </a:spcBef>
              <a:buClr>
                <a:srgbClr val="FFCC00"/>
              </a:buClr>
              <a:defRPr sz="2288">
                <a:effectLst>
                  <a:outerShdw sx="100000" sy="100000" kx="0" ky="0" algn="b" rotWithShape="0" blurRad="11176" dist="22352" dir="2700000">
                    <a:srgbClr val="000000"/>
                  </a:outerShdw>
                </a:effectLst>
              </a:defRPr>
            </a:pPr>
            <a:r>
              <a:t>If suction is used to pull material into the needle, release suction  before withdrawing the needle from the airway wall.</a:t>
            </a:r>
          </a:p>
          <a:p>
            <a:pPr marL="251459" indent="-251459" defTabSz="804672">
              <a:lnSpc>
                <a:spcPct val="80000"/>
              </a:lnSpc>
              <a:spcBef>
                <a:spcPts val="0"/>
              </a:spcBef>
              <a:buClr>
                <a:srgbClr val="FFCC00"/>
              </a:buClr>
              <a:defRPr sz="2288">
                <a:effectLst>
                  <a:outerShdw sx="100000" sy="100000" kx="0" ky="0" algn="b" rotWithShape="0" blurRad="11176" dist="22352" dir="2700000">
                    <a:srgbClr val="000000"/>
                  </a:outerShdw>
                </a:effectLst>
              </a:defRPr>
            </a:pPr>
            <a:r>
              <a:t>On-site cytology is ideally available.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 u="sng">
                <a:solidFill>
                  <a:srgbClr val="00C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00CCFF"/>
                  </a:solidFill>
                </a:uFill>
                <a:latin typeface="+mn-lt"/>
                <a:ea typeface="+mn-ea"/>
                <a:cs typeface="+mn-cs"/>
                <a:sym typeface="Arial"/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FFFFFF"/>
                </a:solidFill>
                <a:uFillTx/>
              </a:defRPr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 invalidUrl="" action="" tgtFrame="" tooltip="" history="1" highlightClick="0" endSnd="0"/>
              </a:rPr>
              <a:t>www.bronchoscopy.org</a:t>
            </a:r>
          </a:p>
        </p:txBody>
      </p:sp>
      <p:sp>
        <p:nvSpPr>
          <p:cNvPr id="118" name="Shape 118"/>
          <p:cNvSpPr/>
          <p:nvPr>
            <p:ph type="sldNum" sz="quarter" idx="2"/>
          </p:nvPr>
        </p:nvSpPr>
        <p:spPr>
          <a:xfrm>
            <a:off x="8483776" y="6432651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9" name="Shape 119"/>
          <p:cNvSpPr/>
          <p:nvPr>
            <p:ph type="title"/>
          </p:nvPr>
        </p:nvSpPr>
        <p:spPr>
          <a:xfrm>
            <a:off x="457200" y="381000"/>
            <a:ext cx="8229600" cy="676275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Sampling level 7 lymph nodes</a:t>
            </a:r>
          </a:p>
        </p:txBody>
      </p:sp>
      <p:sp>
        <p:nvSpPr>
          <p:cNvPr id="120" name="Shape 120"/>
          <p:cNvSpPr/>
          <p:nvPr>
            <p:ph type="body" sz="half" idx="1"/>
          </p:nvPr>
        </p:nvSpPr>
        <p:spPr>
          <a:xfrm>
            <a:off x="304800" y="1143000"/>
            <a:ext cx="8382000" cy="16002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500"/>
              </a:spcBef>
              <a:defRPr sz="2400"/>
            </a:pPr>
            <a:r>
              <a:t>Subcarina</a:t>
            </a:r>
          </a:p>
          <a:p>
            <a:pPr lvl="1" marL="742950" indent="-285750">
              <a:lnSpc>
                <a:spcPct val="90000"/>
              </a:lnSpc>
              <a:spcBef>
                <a:spcPts val="0"/>
              </a:spcBef>
              <a:buClr>
                <a:srgbClr val="FFCC00"/>
              </a:buClr>
              <a:defRPr sz="2000"/>
            </a:pPr>
            <a:r>
              <a:t>3-10 mm below the carina, insert needle inferior-medially.</a:t>
            </a:r>
          </a:p>
          <a:p>
            <a:pPr lvl="1" marL="742950" indent="-285750">
              <a:lnSpc>
                <a:spcPct val="90000"/>
              </a:lnSpc>
              <a:spcBef>
                <a:spcPts val="0"/>
              </a:spcBef>
              <a:buClr>
                <a:srgbClr val="FFCC00"/>
              </a:buClr>
              <a:defRPr sz="2000"/>
            </a:pPr>
            <a:r>
              <a:t>Although needle insertion through the carina may sample precarinal and subcarinal nodes as well</a:t>
            </a:r>
          </a:p>
        </p:txBody>
      </p:sp>
      <p:grpSp>
        <p:nvGrpSpPr>
          <p:cNvPr id="123" name="Group 123"/>
          <p:cNvGrpSpPr/>
          <p:nvPr/>
        </p:nvGrpSpPr>
        <p:grpSpPr>
          <a:xfrm>
            <a:off x="457200" y="2971800"/>
            <a:ext cx="2700338" cy="3589993"/>
            <a:chOff x="0" y="0"/>
            <a:chExt cx="2700337" cy="3589992"/>
          </a:xfrm>
        </p:grpSpPr>
        <p:pic>
          <p:nvPicPr>
            <p:cNvPr id="121" name="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700338" cy="304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2" name="Shape 122"/>
            <p:cNvSpPr/>
            <p:nvPr/>
          </p:nvSpPr>
          <p:spPr>
            <a:xfrm>
              <a:off x="228600" y="3048000"/>
              <a:ext cx="1981200" cy="5419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6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/>
              <a:r>
                <a:t>From Mountain CF et al, Chest 1997</a:t>
              </a:r>
            </a:p>
          </p:txBody>
        </p:sp>
      </p:grpSp>
      <p:pic>
        <p:nvPicPr>
          <p:cNvPr id="124" name="patient-001_009_hosptl_0516_10-07-04_procedure.jpg"/>
          <p:cNvPicPr>
            <a:picLocks noChangeAspect="1"/>
          </p:cNvPicPr>
          <p:nvPr/>
        </p:nvPicPr>
        <p:blipFill>
          <a:blip r:embed="rId4">
            <a:extLst/>
          </a:blip>
          <a:srcRect l="25000" t="0" r="5000" b="0"/>
          <a:stretch>
            <a:fillRect/>
          </a:stretch>
        </p:blipFill>
        <p:spPr>
          <a:xfrm>
            <a:off x="3505199" y="3048000"/>
            <a:ext cx="2062164" cy="2209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trautwein tcna IMAGE001.jpg"/>
          <p:cNvPicPr>
            <a:picLocks noChangeAspect="1"/>
          </p:cNvPicPr>
          <p:nvPr/>
        </p:nvPicPr>
        <p:blipFill>
          <a:blip r:embed="rId5">
            <a:extLst/>
          </a:blip>
          <a:srcRect l="19999" t="0" r="2856" b="0"/>
          <a:stretch>
            <a:fillRect/>
          </a:stretch>
        </p:blipFill>
        <p:spPr>
          <a:xfrm>
            <a:off x="6400800" y="3048000"/>
            <a:ext cx="2286001" cy="2222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 u="sng">
                <a:solidFill>
                  <a:srgbClr val="00C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00CCFF"/>
                  </a:solidFill>
                </a:uFill>
                <a:latin typeface="+mn-lt"/>
                <a:ea typeface="+mn-ea"/>
                <a:cs typeface="+mn-cs"/>
                <a:sym typeface="Arial"/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FFFFFF"/>
                </a:solidFill>
                <a:uFillTx/>
              </a:defRPr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 invalidUrl="" action="" tgtFrame="" tooltip="" history="1" highlightClick="0" endSnd="0"/>
              </a:rPr>
              <a:t>www.bronchoscopy.org</a:t>
            </a:r>
          </a:p>
        </p:txBody>
      </p:sp>
      <p:sp>
        <p:nvSpPr>
          <p:cNvPr id="128" name="Shape 128"/>
          <p:cNvSpPr/>
          <p:nvPr>
            <p:ph type="sldNum" sz="quarter" idx="2"/>
          </p:nvPr>
        </p:nvSpPr>
        <p:spPr>
          <a:xfrm>
            <a:off x="8483776" y="6432651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9" name="Shape 129"/>
          <p:cNvSpPr/>
          <p:nvPr>
            <p:ph type="title"/>
          </p:nvPr>
        </p:nvSpPr>
        <p:spPr>
          <a:xfrm>
            <a:off x="457200" y="381000"/>
            <a:ext cx="8229600" cy="676275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Sampling level 4R lymph nodes</a:t>
            </a:r>
          </a:p>
        </p:txBody>
      </p:sp>
      <p:sp>
        <p:nvSpPr>
          <p:cNvPr id="130" name="Shape 130"/>
          <p:cNvSpPr/>
          <p:nvPr>
            <p:ph type="body" sz="half" idx="1"/>
          </p:nvPr>
        </p:nvSpPr>
        <p:spPr>
          <a:xfrm>
            <a:off x="304800" y="1143000"/>
            <a:ext cx="8382000" cy="1600200"/>
          </a:xfrm>
          <a:prstGeom prst="rect">
            <a:avLst/>
          </a:prstGeom>
        </p:spPr>
        <p:txBody>
          <a:bodyPr/>
          <a:lstStyle>
            <a:lvl2pPr marL="742950" indent="-285750">
              <a:spcBef>
                <a:spcPts val="0"/>
              </a:spcBef>
              <a:buClr>
                <a:srgbClr val="FFCC00"/>
              </a:buClr>
              <a:defRPr sz="2800"/>
            </a:lvl2pPr>
          </a:lstStyle>
          <a:p>
            <a:pPr/>
            <a:r>
              <a:t>Right paratracheal nodes</a:t>
            </a:r>
          </a:p>
          <a:p>
            <a:pPr lvl="1"/>
            <a:r>
              <a:t>2 cm above the carina, insert needle antero-laterally at the 1-2 0’clock position.</a:t>
            </a:r>
          </a:p>
        </p:txBody>
      </p:sp>
      <p:grpSp>
        <p:nvGrpSpPr>
          <p:cNvPr id="133" name="Group 133"/>
          <p:cNvGrpSpPr/>
          <p:nvPr/>
        </p:nvGrpSpPr>
        <p:grpSpPr>
          <a:xfrm>
            <a:off x="457200" y="2971800"/>
            <a:ext cx="2700338" cy="3589993"/>
            <a:chOff x="0" y="0"/>
            <a:chExt cx="2700337" cy="3589992"/>
          </a:xfrm>
        </p:grpSpPr>
        <p:pic>
          <p:nvPicPr>
            <p:cNvPr id="131" name="image.ti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700338" cy="304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2" name="Shape 132"/>
            <p:cNvSpPr/>
            <p:nvPr/>
          </p:nvSpPr>
          <p:spPr>
            <a:xfrm>
              <a:off x="228600" y="3048000"/>
              <a:ext cx="1981200" cy="5419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6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/>
              <a:r>
                <a:t>From Mountain CF et al, Chest 1997</a:t>
              </a:r>
            </a:p>
          </p:txBody>
        </p:sp>
      </p:grpSp>
      <p:pic>
        <p:nvPicPr>
          <p:cNvPr id="134" name="TBNA.jpg"/>
          <p:cNvPicPr>
            <a:picLocks noChangeAspect="1"/>
          </p:cNvPicPr>
          <p:nvPr/>
        </p:nvPicPr>
        <p:blipFill>
          <a:blip r:embed="rId4">
            <a:extLst/>
          </a:blip>
          <a:srcRect l="30000" t="17407" r="29998" b="29258"/>
          <a:stretch>
            <a:fillRect/>
          </a:stretch>
        </p:blipFill>
        <p:spPr>
          <a:xfrm>
            <a:off x="4800600" y="2971800"/>
            <a:ext cx="2895600" cy="2895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Textured">
  <a:themeElements>
    <a:clrScheme name="Textured">
      <a:dk1>
        <a:srgbClr val="816D56"/>
      </a:dk1>
      <a:lt1>
        <a:srgbClr val="2B5481"/>
      </a:lt1>
      <a:dk2>
        <a:srgbClr val="A7A7A7"/>
      </a:dk2>
      <a:lt2>
        <a:srgbClr val="535353"/>
      </a:lt2>
      <a:accent1>
        <a:srgbClr val="009999"/>
      </a:accent1>
      <a:accent2>
        <a:srgbClr val="3366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xtured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Texture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2B5481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2B5481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extured">
  <a:themeElements>
    <a:clrScheme name="Textured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9999"/>
      </a:accent1>
      <a:accent2>
        <a:srgbClr val="3366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xtured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Texture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2B5481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2B5481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