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Tahoma"/>
          <a:ea typeface="Tahoma"/>
          <a:cs typeface="Tahoma"/>
        </a:font>
        <a:srgbClr val="2B548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DDD"/>
          </a:solidFill>
        </a:fill>
      </a:tcStyle>
    </a:wholeTbl>
    <a:band2H>
      <a:tcTxStyle b="def" i="def"/>
      <a:tcStyle>
        <a:tcBdr/>
        <a:fill>
          <a:solidFill>
            <a:srgbClr val="E6EFE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ahoma"/>
          <a:ea typeface="Tahoma"/>
          <a:cs typeface="Tahoma"/>
        </a:font>
        <a:srgbClr val="2B548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ahoma"/>
          <a:ea typeface="Tahoma"/>
          <a:cs typeface="Tahoma"/>
        </a:font>
        <a:srgbClr val="2B548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ahoma"/>
          <a:ea typeface="Tahoma"/>
          <a:cs typeface="Tahoma"/>
        </a:font>
        <a:srgbClr val="2B54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9EC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2B54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B5481"/>
              </a:solidFill>
              <a:prstDash val="solid"/>
              <a:round/>
            </a:ln>
          </a:top>
          <a:bottom>
            <a:ln w="25400" cap="flat">
              <a:solidFill>
                <a:srgbClr val="2B548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B5481"/>
              </a:solidFill>
              <a:prstDash val="solid"/>
              <a:round/>
            </a:ln>
          </a:top>
          <a:bottom>
            <a:ln w="25400" cap="flat">
              <a:solidFill>
                <a:srgbClr val="2B548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ahoma"/>
          <a:ea typeface="Tahoma"/>
          <a:cs typeface="Tahoma"/>
        </a:font>
        <a:srgbClr val="2B548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FD7"/>
          </a:solidFill>
        </a:fill>
      </a:tcStyle>
    </a:wholeTbl>
    <a:band2H>
      <a:tcTxStyle b="def" i="def"/>
      <a:tcStyle>
        <a:tcBdr/>
        <a:fill>
          <a:solidFill>
            <a:srgbClr val="E7E9EC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B548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B5481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B548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9" name="Shape 9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85800" y="1676400"/>
            <a:ext cx="7772400" cy="1828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ClrTx/>
              <a:buSzTx/>
              <a:buFontTx/>
              <a:buNone/>
            </a:lvl1pPr>
            <a:lvl2pPr marL="0" indent="457200" algn="ctr">
              <a:buClrTx/>
              <a:buSzTx/>
              <a:buFontTx/>
              <a:buNone/>
            </a:lvl2pPr>
            <a:lvl3pPr marL="0" indent="914400" algn="ctr">
              <a:buClrTx/>
              <a:buSzTx/>
              <a:buFontTx/>
              <a:buNone/>
            </a:lvl3pPr>
            <a:lvl4pPr marL="0" indent="1371600" algn="ctr">
              <a:buClrTx/>
              <a:buSzTx/>
              <a:buFontTx/>
              <a:buNone/>
            </a:lvl4pPr>
            <a:lvl5pPr marL="0" indent="1828800" algn="ctr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2" name="Shape 92"/>
          <p:cNvSpPr/>
          <p:nvPr>
            <p:ph type="sldNum" sz="quarter" idx="2"/>
          </p:nvPr>
        </p:nvSpPr>
        <p:spPr>
          <a:xfrm>
            <a:off x="8384893" y="6432653"/>
            <a:ext cx="301908" cy="28882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half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" name="Shape 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hape 48"/>
          <p:cNvSpPr/>
          <p:nvPr>
            <p:ph type="body" sz="half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/>
          <p:nvPr>
            <p:ph type="media" sz="half" idx="13"/>
          </p:nvPr>
        </p:nvSpPr>
        <p:spPr>
          <a:xfrm>
            <a:off x="4648200" y="1981200"/>
            <a:ext cx="4038600" cy="41148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hape 58"/>
          <p:cNvSpPr/>
          <p:nvPr>
            <p:ph type="body" sz="half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title"/>
          </p:nvPr>
        </p:nvSpPr>
        <p:spPr>
          <a:xfrm>
            <a:off x="685800" y="1676400"/>
            <a:ext cx="7772400" cy="1828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6" name="Shape 66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ClrTx/>
              <a:buSzTx/>
              <a:buFontTx/>
              <a:buNone/>
            </a:lvl1pPr>
            <a:lvl2pPr marL="0" indent="457200" algn="ctr">
              <a:buClrTx/>
              <a:buSzTx/>
              <a:buFontTx/>
              <a:buNone/>
            </a:lvl2pPr>
            <a:lvl3pPr marL="0" indent="914400" algn="ctr">
              <a:buClrTx/>
              <a:buSzTx/>
              <a:buFontTx/>
              <a:buNone/>
            </a:lvl3pPr>
            <a:lvl4pPr marL="0" indent="1371600" algn="ctr">
              <a:buClrTx/>
              <a:buSzTx/>
              <a:buFontTx/>
              <a:buNone/>
            </a:lvl4pPr>
            <a:lvl5pPr marL="0" indent="1828800" algn="ctr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hape 6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5" name="Shape 7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3" name="Shape 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4" name="Shape 84"/>
          <p:cNvSpPr/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■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■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■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■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■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hyperlink" Target="http://www.bronchoscopy.org" TargetMode="Externa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12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hyperlink" Target="https://youtu.be/-jjwi5gk_4c" TargetMode="External"/><Relationship Id="rId4" Type="http://schemas.openxmlformats.org/officeDocument/2006/relationships/hyperlink" Target="BA-2A-001.wmv" TargetMode="Externa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youtu.be/-jjwi5gk_4c" TargetMode="External"/><Relationship Id="rId3" Type="http://schemas.openxmlformats.org/officeDocument/2006/relationships/hyperlink" Target="BA-2A-002.wmv" TargetMode="Externa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youtu.be/-jjwi5gk_4c" TargetMode="External"/><Relationship Id="rId3" Type="http://schemas.openxmlformats.org/officeDocument/2006/relationships/hyperlink" Target="BA-2A-003.wmv" TargetMode="Externa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2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www.bronchoscopy.org" TargetMode="External"/><Relationship Id="rId3" Type="http://schemas.openxmlformats.org/officeDocument/2006/relationships/image" Target="../media/image3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All Rights Reserved, 2017</a:t>
            </a:r>
          </a:p>
        </p:txBody>
      </p:sp>
      <p:sp>
        <p:nvSpPr>
          <p:cNvPr id="102" name="Shape 102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3" name="Shape 103"/>
          <p:cNvSpPr/>
          <p:nvPr>
            <p:ph type="ctrTitle"/>
          </p:nvPr>
        </p:nvSpPr>
        <p:spPr>
          <a:xfrm>
            <a:off x="149026" y="203199"/>
            <a:ext cx="8461574" cy="1317416"/>
          </a:xfrm>
          <a:prstGeom prst="rect">
            <a:avLst/>
          </a:prstGeom>
        </p:spPr>
        <p:txBody>
          <a:bodyPr/>
          <a:lstStyle/>
          <a:p>
            <a:pPr>
              <a:defRPr sz="4000"/>
            </a:pPr>
            <a:r>
              <a:t>Part 2A:  Normal Anatomy</a:t>
            </a:r>
            <a:br/>
            <a:r>
              <a:t>Upper airway and Larynx</a:t>
            </a:r>
          </a:p>
        </p:txBody>
      </p:sp>
      <p:grpSp>
        <p:nvGrpSpPr>
          <p:cNvPr id="106" name="Group 106"/>
          <p:cNvGrpSpPr/>
          <p:nvPr/>
        </p:nvGrpSpPr>
        <p:grpSpPr>
          <a:xfrm>
            <a:off x="533400" y="2667000"/>
            <a:ext cx="3429000" cy="2971800"/>
            <a:chOff x="0" y="0"/>
            <a:chExt cx="3429000" cy="2971800"/>
          </a:xfrm>
        </p:grpSpPr>
        <p:pic>
          <p:nvPicPr>
            <p:cNvPr id="104" name="Bronchoscopy Atlas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429000" cy="2971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5" name="Shape 105"/>
            <p:cNvSpPr/>
            <p:nvPr/>
          </p:nvSpPr>
          <p:spPr>
            <a:xfrm>
              <a:off x="685800" y="76200"/>
              <a:ext cx="2600583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spcBef>
                  <a:spcPts val="1400"/>
                </a:spcBef>
                <a:defRPr b="1" sz="2400">
                  <a:solidFill>
                    <a:srgbClr val="FFFFFF"/>
                  </a:solidFill>
                </a:defRPr>
              </a:pPr>
              <a:r>
                <a:t>BRONCHATLAS</a:t>
              </a:r>
              <a:r>
                <a:rPr baseline="30000"/>
                <a:t>©</a:t>
              </a:r>
            </a:p>
          </p:txBody>
        </p:sp>
      </p:grpSp>
      <p:sp>
        <p:nvSpPr>
          <p:cNvPr id="107" name="Shape 107"/>
          <p:cNvSpPr/>
          <p:nvPr>
            <p:ph type="subTitle" sz="quarter" idx="1"/>
          </p:nvPr>
        </p:nvSpPr>
        <p:spPr>
          <a:xfrm>
            <a:off x="5431780" y="2705100"/>
            <a:ext cx="2645420" cy="66461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500"/>
              </a:spcBef>
              <a:defRPr sz="2400"/>
            </a:lvl1pPr>
          </a:lstStyle>
          <a:p>
            <a:pPr/>
            <a:r>
              <a:t>Prepared By</a:t>
            </a:r>
          </a:p>
        </p:txBody>
      </p:sp>
      <p:grpSp>
        <p:nvGrpSpPr>
          <p:cNvPr id="110" name="Group 110"/>
          <p:cNvGrpSpPr/>
          <p:nvPr/>
        </p:nvGrpSpPr>
        <p:grpSpPr>
          <a:xfrm>
            <a:off x="5280805" y="3335546"/>
            <a:ext cx="2947371" cy="1459974"/>
            <a:chOff x="0" y="0"/>
            <a:chExt cx="2947369" cy="1459973"/>
          </a:xfrm>
        </p:grpSpPr>
        <p:pic>
          <p:nvPicPr>
            <p:cNvPr id="108" name="image3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947370" cy="8727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9" name="Shape 109"/>
            <p:cNvSpPr/>
            <p:nvPr/>
          </p:nvSpPr>
          <p:spPr>
            <a:xfrm>
              <a:off x="247305" y="1089133"/>
              <a:ext cx="2452760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u="sng">
                  <a:solidFill>
                    <a:srgbClr val="00CCFF"/>
                  </a:solidFill>
                  <a:uFill>
                    <a:solidFill>
                      <a:srgbClr val="00CCFF"/>
                    </a:solidFill>
                  </a:uFill>
                  <a:hlinkClick r:id="rId4" invalidUrl="" action="" tgtFrame="" tooltip="" history="1" highlightClick="0" endSnd="0"/>
                </a:defRPr>
              </a:lvl1pPr>
            </a:lstStyle>
            <a:p>
              <a:pPr>
                <a:defRPr u="none">
                  <a:solidFill>
                    <a:srgbClr val="FFFFFF"/>
                  </a:solidFill>
                  <a:uFillTx/>
                </a:defRPr>
              </a:pPr>
              <a:r>
                <a:rPr u="sng">
                  <a:solidFill>
                    <a:srgbClr val="00CCFF"/>
                  </a:solidFill>
                  <a:uFill>
                    <a:solidFill>
                      <a:srgbClr val="00CCFF"/>
                    </a:solidFill>
                  </a:uFill>
                  <a:hlinkClick r:id="rId4" invalidUrl="" action="" tgtFrame="" tooltip="" history="1" highlightClick="0" endSnd="0"/>
                </a:rPr>
                <a:t>www.Bronchoscopy.org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All Rights Reserved, 2017</a:t>
            </a:r>
          </a:p>
        </p:txBody>
      </p:sp>
      <p:sp>
        <p:nvSpPr>
          <p:cNvPr id="215" name="Shape 215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6" name="Shape 216"/>
          <p:cNvSpPr/>
          <p:nvPr>
            <p:ph type="title"/>
          </p:nvPr>
        </p:nvSpPr>
        <p:spPr>
          <a:xfrm>
            <a:off x="457200" y="228600"/>
            <a:ext cx="8229600" cy="692150"/>
          </a:xfrm>
          <a:prstGeom prst="rect">
            <a:avLst/>
          </a:prstGeom>
        </p:spPr>
        <p:txBody>
          <a:bodyPr/>
          <a:lstStyle>
            <a:lvl1pPr defTabSz="896111">
              <a:defRPr sz="3920"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defRPr>
            </a:lvl1pPr>
          </a:lstStyle>
          <a:p>
            <a:pPr/>
            <a:r>
              <a:t>The Larynx</a:t>
            </a:r>
          </a:p>
        </p:txBody>
      </p:sp>
      <p:sp>
        <p:nvSpPr>
          <p:cNvPr id="217" name="Shape 217"/>
          <p:cNvSpPr/>
          <p:nvPr>
            <p:ph type="body" sz="quarter" idx="1"/>
          </p:nvPr>
        </p:nvSpPr>
        <p:spPr>
          <a:xfrm>
            <a:off x="152400" y="1447800"/>
            <a:ext cx="4038600" cy="1447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buSzTx/>
              <a:buNone/>
              <a:defRPr sz="2400"/>
            </a:pPr>
            <a:r>
              <a:t>Superior surface anatomy: </a:t>
            </a:r>
          </a:p>
          <a:p>
            <a:pPr>
              <a:spcBef>
                <a:spcPts val="0"/>
              </a:spcBef>
              <a:buClrTx/>
              <a:buSzPct val="100000"/>
              <a:buFontTx/>
              <a:buChar char="•"/>
              <a:defRPr sz="2400"/>
            </a:pPr>
          </a:p>
          <a:p>
            <a:pPr>
              <a:spcBef>
                <a:spcPts val="0"/>
              </a:spcBef>
              <a:buSzTx/>
              <a:buNone/>
              <a:defRPr sz="2400"/>
            </a:pPr>
            <a:r>
              <a:t>	</a:t>
            </a:r>
            <a:r>
              <a:rPr>
                <a:solidFill>
                  <a:srgbClr val="FFCC00"/>
                </a:solidFill>
              </a:rPr>
              <a:t>Major Landmarks - IV</a:t>
            </a:r>
          </a:p>
        </p:txBody>
      </p:sp>
      <p:pic>
        <p:nvPicPr>
          <p:cNvPr id="218" name="Sup-view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4400" y="1752600"/>
            <a:ext cx="3733800" cy="304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hape 219"/>
          <p:cNvSpPr/>
          <p:nvPr/>
        </p:nvSpPr>
        <p:spPr>
          <a:xfrm>
            <a:off x="6781800" y="5943600"/>
            <a:ext cx="1804316" cy="2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/>
            <a:r>
              <a:t>http://www.nyee.edu/top#top</a:t>
            </a:r>
          </a:p>
        </p:txBody>
      </p:sp>
      <p:grpSp>
        <p:nvGrpSpPr>
          <p:cNvPr id="232" name="Group 232"/>
          <p:cNvGrpSpPr/>
          <p:nvPr/>
        </p:nvGrpSpPr>
        <p:grpSpPr>
          <a:xfrm>
            <a:off x="3047999" y="990600"/>
            <a:ext cx="5767363" cy="5120640"/>
            <a:chOff x="0" y="0"/>
            <a:chExt cx="5767361" cy="5120639"/>
          </a:xfrm>
        </p:grpSpPr>
        <p:sp>
          <p:nvSpPr>
            <p:cNvPr id="220" name="Shape 220"/>
            <p:cNvSpPr/>
            <p:nvPr/>
          </p:nvSpPr>
          <p:spPr>
            <a:xfrm flipH="1" flipV="1">
              <a:off x="3809999" y="2666999"/>
              <a:ext cx="838201" cy="1600202"/>
            </a:xfrm>
            <a:prstGeom prst="line">
              <a:avLst/>
            </a:prstGeom>
            <a:noFill/>
            <a:ln w="38100" cap="flat">
              <a:solidFill>
                <a:srgbClr val="00008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1" name="Shape 221"/>
            <p:cNvSpPr/>
            <p:nvPr/>
          </p:nvSpPr>
          <p:spPr>
            <a:xfrm>
              <a:off x="4349776" y="4267200"/>
              <a:ext cx="1417586" cy="650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Aryepiglottic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Fold</a:t>
              </a:r>
            </a:p>
          </p:txBody>
        </p:sp>
        <p:sp>
          <p:nvSpPr>
            <p:cNvPr id="222" name="Shape 222"/>
            <p:cNvSpPr/>
            <p:nvPr/>
          </p:nvSpPr>
          <p:spPr>
            <a:xfrm flipV="1">
              <a:off x="3200400" y="609599"/>
              <a:ext cx="304801" cy="914402"/>
            </a:xfrm>
            <a:prstGeom prst="line">
              <a:avLst/>
            </a:prstGeom>
            <a:noFill/>
            <a:ln w="38100" cap="flat">
              <a:solidFill>
                <a:srgbClr val="003366"/>
              </a:solidFill>
              <a:prstDash val="solid"/>
              <a:round/>
              <a:head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3" name="Shape 223"/>
            <p:cNvSpPr/>
            <p:nvPr/>
          </p:nvSpPr>
          <p:spPr>
            <a:xfrm>
              <a:off x="2899675" y="0"/>
              <a:ext cx="1406313" cy="929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Posterior 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Commissure</a:t>
              </a:r>
            </a:p>
          </p:txBody>
        </p:sp>
        <p:sp>
          <p:nvSpPr>
            <p:cNvPr id="224" name="Shape 224"/>
            <p:cNvSpPr/>
            <p:nvPr/>
          </p:nvSpPr>
          <p:spPr>
            <a:xfrm flipV="1">
              <a:off x="2286000" y="2819400"/>
              <a:ext cx="457201" cy="1371600"/>
            </a:xfrm>
            <a:prstGeom prst="line">
              <a:avLst/>
            </a:prstGeom>
            <a:noFill/>
            <a:ln w="38100" cap="flat">
              <a:solidFill>
                <a:srgbClr val="003366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5" name="Shape 225"/>
            <p:cNvSpPr/>
            <p:nvPr/>
          </p:nvSpPr>
          <p:spPr>
            <a:xfrm>
              <a:off x="1604275" y="4191000"/>
              <a:ext cx="1406313" cy="929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Anterior 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Commissure</a:t>
              </a:r>
            </a:p>
          </p:txBody>
        </p:sp>
        <p:sp>
          <p:nvSpPr>
            <p:cNvPr id="226" name="Shape 226"/>
            <p:cNvSpPr/>
            <p:nvPr/>
          </p:nvSpPr>
          <p:spPr>
            <a:xfrm>
              <a:off x="1066799" y="2057400"/>
              <a:ext cx="2209802" cy="457200"/>
            </a:xfrm>
            <a:prstGeom prst="line">
              <a:avLst/>
            </a:prstGeom>
            <a:noFill/>
            <a:ln w="38100" cap="flat">
              <a:solidFill>
                <a:srgbClr val="003366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7" name="Shape 227"/>
            <p:cNvSpPr/>
            <p:nvPr/>
          </p:nvSpPr>
          <p:spPr>
            <a:xfrm>
              <a:off x="76200" y="1828800"/>
              <a:ext cx="966972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Ventricle</a:t>
              </a:r>
            </a:p>
          </p:txBody>
        </p:sp>
        <p:sp>
          <p:nvSpPr>
            <p:cNvPr id="228" name="Shape 228"/>
            <p:cNvSpPr/>
            <p:nvPr/>
          </p:nvSpPr>
          <p:spPr>
            <a:xfrm>
              <a:off x="533400" y="838200"/>
              <a:ext cx="703323" cy="929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r>
                <a:t>True</a:t>
              </a:r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t>Vocal</a:t>
              </a:r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t>Cords</a:t>
              </a:r>
            </a:p>
          </p:txBody>
        </p:sp>
        <p:sp>
          <p:nvSpPr>
            <p:cNvPr id="229" name="Shape 229"/>
            <p:cNvSpPr/>
            <p:nvPr/>
          </p:nvSpPr>
          <p:spPr>
            <a:xfrm>
              <a:off x="0" y="2743200"/>
              <a:ext cx="703323" cy="929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r>
                <a:t>False</a:t>
              </a:r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t>Vocal</a:t>
              </a:r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t>Cords</a:t>
              </a:r>
            </a:p>
          </p:txBody>
        </p:sp>
        <p:sp>
          <p:nvSpPr>
            <p:cNvPr id="230" name="Shape 230"/>
            <p:cNvSpPr/>
            <p:nvPr/>
          </p:nvSpPr>
          <p:spPr>
            <a:xfrm>
              <a:off x="1219199" y="1295400"/>
              <a:ext cx="1600202" cy="685800"/>
            </a:xfrm>
            <a:prstGeom prst="line">
              <a:avLst/>
            </a:prstGeom>
            <a:noFill/>
            <a:ln w="38100" cap="flat">
              <a:solidFill>
                <a:srgbClr val="003366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1" name="Shape 231"/>
            <p:cNvSpPr/>
            <p:nvPr/>
          </p:nvSpPr>
          <p:spPr>
            <a:xfrm flipV="1">
              <a:off x="762000" y="2514600"/>
              <a:ext cx="1676400" cy="685800"/>
            </a:xfrm>
            <a:prstGeom prst="line">
              <a:avLst/>
            </a:prstGeom>
            <a:noFill/>
            <a:ln w="38100" cap="flat">
              <a:solidFill>
                <a:srgbClr val="003366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All Rights Reserved, 2017</a:t>
            </a:r>
          </a:p>
        </p:txBody>
      </p:sp>
      <p:sp>
        <p:nvSpPr>
          <p:cNvPr id="235" name="Shape 235"/>
          <p:cNvSpPr/>
          <p:nvPr>
            <p:ph type="sldNum" sz="quarter" idx="2"/>
          </p:nvPr>
        </p:nvSpPr>
        <p:spPr>
          <a:xfrm>
            <a:off x="8398088" y="6432651"/>
            <a:ext cx="288712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6" name="Shape 236"/>
          <p:cNvSpPr/>
          <p:nvPr>
            <p:ph type="title"/>
          </p:nvPr>
        </p:nvSpPr>
        <p:spPr>
          <a:xfrm>
            <a:off x="457200" y="228600"/>
            <a:ext cx="8229600" cy="692150"/>
          </a:xfrm>
          <a:prstGeom prst="rect">
            <a:avLst/>
          </a:prstGeom>
        </p:spPr>
        <p:txBody>
          <a:bodyPr/>
          <a:lstStyle>
            <a:lvl1pPr defTabSz="896111">
              <a:defRPr sz="3920"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defRPr>
            </a:lvl1pPr>
          </a:lstStyle>
          <a:p>
            <a:pPr/>
            <a:r>
              <a:t>The Larynx</a:t>
            </a:r>
          </a:p>
        </p:txBody>
      </p:sp>
      <p:sp>
        <p:nvSpPr>
          <p:cNvPr id="237" name="Shape 237"/>
          <p:cNvSpPr/>
          <p:nvPr>
            <p:ph type="body" sz="quarter" idx="1"/>
          </p:nvPr>
        </p:nvSpPr>
        <p:spPr>
          <a:xfrm>
            <a:off x="304800" y="1447800"/>
            <a:ext cx="4038600" cy="1219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buSzTx/>
              <a:buNone/>
              <a:defRPr sz="2400"/>
            </a:pPr>
            <a:r>
              <a:t>Superior surface anatomy: </a:t>
            </a:r>
          </a:p>
          <a:p>
            <a:pPr>
              <a:spcBef>
                <a:spcPts val="0"/>
              </a:spcBef>
              <a:buClrTx/>
              <a:buSzPct val="100000"/>
              <a:buFontTx/>
              <a:buChar char="•"/>
              <a:defRPr sz="2400"/>
            </a:pPr>
          </a:p>
          <a:p>
            <a:pPr>
              <a:spcBef>
                <a:spcPts val="0"/>
              </a:spcBef>
              <a:buSzTx/>
              <a:buNone/>
              <a:defRPr sz="2400"/>
            </a:pPr>
            <a:r>
              <a:t>	</a:t>
            </a:r>
            <a:r>
              <a:rPr>
                <a:solidFill>
                  <a:srgbClr val="FFCC00"/>
                </a:solidFill>
              </a:rPr>
              <a:t>Major Landmarks - V</a:t>
            </a:r>
          </a:p>
        </p:txBody>
      </p:sp>
      <p:pic>
        <p:nvPicPr>
          <p:cNvPr id="238" name="Kummet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76800" y="1600200"/>
            <a:ext cx="3729038" cy="37782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7" name="Group 247"/>
          <p:cNvGrpSpPr/>
          <p:nvPr/>
        </p:nvGrpSpPr>
        <p:grpSpPr>
          <a:xfrm>
            <a:off x="3139406" y="990599"/>
            <a:ext cx="5346376" cy="5146042"/>
            <a:chOff x="0" y="0"/>
            <a:chExt cx="5346375" cy="5146040"/>
          </a:xfrm>
        </p:grpSpPr>
        <p:sp>
          <p:nvSpPr>
            <p:cNvPr id="239" name="Shape 239"/>
            <p:cNvSpPr/>
            <p:nvPr/>
          </p:nvSpPr>
          <p:spPr>
            <a:xfrm>
              <a:off x="2048569" y="4495800"/>
              <a:ext cx="1417587" cy="650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Aryepiglottic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Fold</a:t>
              </a:r>
            </a:p>
          </p:txBody>
        </p:sp>
        <p:sp>
          <p:nvSpPr>
            <p:cNvPr id="240" name="Shape 240"/>
            <p:cNvSpPr/>
            <p:nvPr/>
          </p:nvSpPr>
          <p:spPr>
            <a:xfrm>
              <a:off x="3606874" y="0"/>
              <a:ext cx="1739502" cy="650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Posterior Wall 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Of Hypopharynx</a:t>
              </a:r>
            </a:p>
          </p:txBody>
        </p:sp>
        <p:sp>
          <p:nvSpPr>
            <p:cNvPr id="241" name="Shape 241"/>
            <p:cNvSpPr/>
            <p:nvPr/>
          </p:nvSpPr>
          <p:spPr>
            <a:xfrm>
              <a:off x="-1" y="1447800"/>
              <a:ext cx="1344363" cy="1488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Corniculate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Tubercle on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Arytenoid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Cartilage</a:t>
              </a:r>
            </a:p>
          </p:txBody>
        </p:sp>
        <p:sp>
          <p:nvSpPr>
            <p:cNvPr id="242" name="Shape 242"/>
            <p:cNvSpPr/>
            <p:nvPr/>
          </p:nvSpPr>
          <p:spPr>
            <a:xfrm>
              <a:off x="294264" y="3733800"/>
              <a:ext cx="1209859" cy="650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Cuneiform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Tubercle</a:t>
              </a:r>
            </a:p>
          </p:txBody>
        </p:sp>
        <p:sp>
          <p:nvSpPr>
            <p:cNvPr id="243" name="Shape 243"/>
            <p:cNvSpPr/>
            <p:nvPr/>
          </p:nvSpPr>
          <p:spPr>
            <a:xfrm flipH="1">
              <a:off x="2346993" y="304799"/>
              <a:ext cx="1295401" cy="685802"/>
            </a:xfrm>
            <a:prstGeom prst="line">
              <a:avLst/>
            </a:prstGeom>
            <a:noFill/>
            <a:ln w="38100" cap="flat">
              <a:solidFill>
                <a:srgbClr val="003366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4" name="Shape 244"/>
            <p:cNvSpPr/>
            <p:nvPr/>
          </p:nvSpPr>
          <p:spPr>
            <a:xfrm flipV="1">
              <a:off x="1508793" y="2971800"/>
              <a:ext cx="1371601" cy="1066800"/>
            </a:xfrm>
            <a:prstGeom prst="line">
              <a:avLst/>
            </a:prstGeom>
            <a:noFill/>
            <a:ln w="38100" cap="flat">
              <a:solidFill>
                <a:srgbClr val="003366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5" name="Shape 245"/>
            <p:cNvSpPr/>
            <p:nvPr/>
          </p:nvSpPr>
          <p:spPr>
            <a:xfrm>
              <a:off x="1356393" y="2057400"/>
              <a:ext cx="1676401" cy="152400"/>
            </a:xfrm>
            <a:prstGeom prst="line">
              <a:avLst/>
            </a:prstGeom>
            <a:noFill/>
            <a:ln w="38100" cap="flat">
              <a:solidFill>
                <a:srgbClr val="003366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6" name="Shape 246"/>
            <p:cNvSpPr/>
            <p:nvPr/>
          </p:nvSpPr>
          <p:spPr>
            <a:xfrm flipV="1">
              <a:off x="2651793" y="3886199"/>
              <a:ext cx="304801" cy="685802"/>
            </a:xfrm>
            <a:prstGeom prst="line">
              <a:avLst/>
            </a:prstGeom>
            <a:noFill/>
            <a:ln w="38100" cap="flat">
              <a:solidFill>
                <a:srgbClr val="003366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All Rights Reserved, 2017</a:t>
            </a:r>
          </a:p>
        </p:txBody>
      </p:sp>
      <p:sp>
        <p:nvSpPr>
          <p:cNvPr id="250" name="Shape 250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1" name="Shape 251"/>
          <p:cNvSpPr/>
          <p:nvPr>
            <p:ph type="title"/>
          </p:nvPr>
        </p:nvSpPr>
        <p:spPr>
          <a:xfrm>
            <a:off x="457200" y="228600"/>
            <a:ext cx="8229600" cy="692150"/>
          </a:xfrm>
          <a:prstGeom prst="rect">
            <a:avLst/>
          </a:prstGeom>
        </p:spPr>
        <p:txBody>
          <a:bodyPr/>
          <a:lstStyle>
            <a:lvl1pPr defTabSz="896111">
              <a:defRPr sz="3920"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defRPr>
            </a:lvl1pPr>
          </a:lstStyle>
          <a:p>
            <a:pPr/>
            <a:r>
              <a:t>The Larynx</a:t>
            </a:r>
          </a:p>
        </p:txBody>
      </p:sp>
      <p:sp>
        <p:nvSpPr>
          <p:cNvPr id="252" name="Shape 252"/>
          <p:cNvSpPr/>
          <p:nvPr>
            <p:ph type="body" sz="quarter" idx="1"/>
          </p:nvPr>
        </p:nvSpPr>
        <p:spPr>
          <a:xfrm>
            <a:off x="228600" y="1447800"/>
            <a:ext cx="4038600" cy="1219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buSzTx/>
              <a:buNone/>
              <a:defRPr sz="2400"/>
            </a:pPr>
            <a:r>
              <a:t>Superior surface anatomy: </a:t>
            </a:r>
          </a:p>
          <a:p>
            <a:pPr>
              <a:spcBef>
                <a:spcPts val="0"/>
              </a:spcBef>
              <a:buClrTx/>
              <a:buSzPct val="100000"/>
              <a:buFontTx/>
              <a:buChar char="•"/>
              <a:defRPr sz="2400"/>
            </a:pPr>
          </a:p>
          <a:p>
            <a:pPr>
              <a:spcBef>
                <a:spcPts val="0"/>
              </a:spcBef>
              <a:buSzTx/>
              <a:buNone/>
              <a:defRPr sz="2400"/>
            </a:pPr>
            <a:r>
              <a:t>	</a:t>
            </a:r>
            <a:r>
              <a:rPr>
                <a:solidFill>
                  <a:srgbClr val="FFCC00"/>
                </a:solidFill>
              </a:rPr>
              <a:t>Major Landmarks - VI</a:t>
            </a:r>
          </a:p>
        </p:txBody>
      </p:sp>
      <p:grpSp>
        <p:nvGrpSpPr>
          <p:cNvPr id="262" name="Group 262"/>
          <p:cNvGrpSpPr/>
          <p:nvPr/>
        </p:nvGrpSpPr>
        <p:grpSpPr>
          <a:xfrm>
            <a:off x="2864551" y="838199"/>
            <a:ext cx="5741287" cy="4815841"/>
            <a:chOff x="0" y="0"/>
            <a:chExt cx="5741285" cy="4815839"/>
          </a:xfrm>
        </p:grpSpPr>
        <p:sp>
          <p:nvSpPr>
            <p:cNvPr id="253" name="Shape 253"/>
            <p:cNvSpPr/>
            <p:nvPr/>
          </p:nvSpPr>
          <p:spPr>
            <a:xfrm>
              <a:off x="4531214" y="0"/>
              <a:ext cx="1207293" cy="650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Arytenoid 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Cartilage</a:t>
              </a:r>
            </a:p>
          </p:txBody>
        </p:sp>
        <p:sp>
          <p:nvSpPr>
            <p:cNvPr id="254" name="Shape 254"/>
            <p:cNvSpPr/>
            <p:nvPr/>
          </p:nvSpPr>
          <p:spPr>
            <a:xfrm>
              <a:off x="802543" y="1447799"/>
              <a:ext cx="774760" cy="1209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True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Vocal 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Cords</a:t>
              </a:r>
            </a:p>
          </p:txBody>
        </p:sp>
        <p:sp>
          <p:nvSpPr>
            <p:cNvPr id="255" name="Shape 255"/>
            <p:cNvSpPr/>
            <p:nvPr/>
          </p:nvSpPr>
          <p:spPr>
            <a:xfrm>
              <a:off x="820799" y="3886200"/>
              <a:ext cx="703323" cy="929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False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Vocal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Cords</a:t>
              </a:r>
            </a:p>
          </p:txBody>
        </p:sp>
        <p:pic>
          <p:nvPicPr>
            <p:cNvPr id="256" name="Kummet-2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12248" y="762000"/>
              <a:ext cx="3729038" cy="37782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7" name="Shape 257"/>
            <p:cNvSpPr/>
            <p:nvPr/>
          </p:nvSpPr>
          <p:spPr>
            <a:xfrm flipH="1">
              <a:off x="3917247" y="457200"/>
              <a:ext cx="685802" cy="1143000"/>
            </a:xfrm>
            <a:prstGeom prst="line">
              <a:avLst/>
            </a:prstGeom>
            <a:noFill/>
            <a:ln w="38100" cap="flat">
              <a:solidFill>
                <a:srgbClr val="003366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8" name="Shape 258"/>
            <p:cNvSpPr/>
            <p:nvPr/>
          </p:nvSpPr>
          <p:spPr>
            <a:xfrm flipV="1">
              <a:off x="1555048" y="3352800"/>
              <a:ext cx="2362200" cy="914400"/>
            </a:xfrm>
            <a:prstGeom prst="line">
              <a:avLst/>
            </a:prstGeom>
            <a:noFill/>
            <a:ln w="38100" cap="flat">
              <a:solidFill>
                <a:srgbClr val="003366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9" name="Shape 259"/>
            <p:cNvSpPr/>
            <p:nvPr/>
          </p:nvSpPr>
          <p:spPr>
            <a:xfrm>
              <a:off x="1555048" y="2209799"/>
              <a:ext cx="2362200" cy="533402"/>
            </a:xfrm>
            <a:prstGeom prst="line">
              <a:avLst/>
            </a:prstGeom>
            <a:noFill/>
            <a:ln w="38100" cap="flat">
              <a:solidFill>
                <a:srgbClr val="003366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0" name="Shape 260"/>
            <p:cNvSpPr/>
            <p:nvPr/>
          </p:nvSpPr>
          <p:spPr>
            <a:xfrm>
              <a:off x="-1" y="2895600"/>
              <a:ext cx="966973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Ventricle</a:t>
              </a:r>
            </a:p>
          </p:txBody>
        </p:sp>
        <p:sp>
          <p:nvSpPr>
            <p:cNvPr id="261" name="Shape 261"/>
            <p:cNvSpPr/>
            <p:nvPr/>
          </p:nvSpPr>
          <p:spPr>
            <a:xfrm>
              <a:off x="1021648" y="3125469"/>
              <a:ext cx="2895600" cy="1"/>
            </a:xfrm>
            <a:prstGeom prst="line">
              <a:avLst/>
            </a:prstGeom>
            <a:noFill/>
            <a:ln w="38100" cap="flat">
              <a:solidFill>
                <a:srgbClr val="003366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All Rights Reserved, 2017</a:t>
            </a:r>
          </a:p>
        </p:txBody>
      </p:sp>
      <p:sp>
        <p:nvSpPr>
          <p:cNvPr id="265" name="Shape 265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6" name="Shape 266"/>
          <p:cNvSpPr/>
          <p:nvPr>
            <p:ph type="title"/>
          </p:nvPr>
        </p:nvSpPr>
        <p:spPr>
          <a:xfrm>
            <a:off x="457200" y="228600"/>
            <a:ext cx="8229600" cy="692150"/>
          </a:xfrm>
          <a:prstGeom prst="rect">
            <a:avLst/>
          </a:prstGeom>
        </p:spPr>
        <p:txBody>
          <a:bodyPr/>
          <a:lstStyle>
            <a:lvl1pPr defTabSz="896111">
              <a:defRPr sz="3920"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defRPr>
            </a:lvl1pPr>
          </a:lstStyle>
          <a:p>
            <a:pPr/>
            <a:r>
              <a:t>The Larynx</a:t>
            </a:r>
          </a:p>
        </p:txBody>
      </p:sp>
      <p:sp>
        <p:nvSpPr>
          <p:cNvPr id="267" name="Shape 267"/>
          <p:cNvSpPr/>
          <p:nvPr>
            <p:ph type="body" sz="quarter" idx="1"/>
          </p:nvPr>
        </p:nvSpPr>
        <p:spPr>
          <a:xfrm>
            <a:off x="228600" y="1447800"/>
            <a:ext cx="4038600" cy="1752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buSzTx/>
              <a:buNone/>
              <a:defRPr sz="2400"/>
            </a:pPr>
            <a:r>
              <a:t>Superior surface anatomy: </a:t>
            </a:r>
          </a:p>
          <a:p>
            <a:pPr>
              <a:spcBef>
                <a:spcPts val="0"/>
              </a:spcBef>
              <a:buClrTx/>
              <a:buSzPct val="100000"/>
              <a:buFontTx/>
              <a:buChar char="•"/>
              <a:defRPr sz="2400"/>
            </a:pPr>
          </a:p>
          <a:p>
            <a:pPr>
              <a:spcBef>
                <a:spcPts val="0"/>
              </a:spcBef>
              <a:buSzTx/>
              <a:buNone/>
              <a:defRPr sz="2400"/>
            </a:pPr>
            <a:r>
              <a:t>	</a:t>
            </a:r>
            <a:r>
              <a:rPr>
                <a:solidFill>
                  <a:srgbClr val="FFCC00"/>
                </a:solidFill>
              </a:rPr>
              <a:t>Major Landmarks </a:t>
            </a:r>
            <a:endParaRPr>
              <a:solidFill>
                <a:srgbClr val="FFCC00"/>
              </a:solidFill>
            </a:endParaRPr>
          </a:p>
          <a:p>
            <a:pPr>
              <a:spcBef>
                <a:spcPts val="0"/>
              </a:spcBef>
              <a:buSzTx/>
              <a:buNone/>
              <a:defRPr sz="2400">
                <a:solidFill>
                  <a:srgbClr val="FFCC00"/>
                </a:solidFill>
              </a:defRPr>
            </a:pPr>
            <a:r>
              <a:t>	to look for - VII</a:t>
            </a:r>
          </a:p>
        </p:txBody>
      </p:sp>
      <p:pic>
        <p:nvPicPr>
          <p:cNvPr id="268" name="cricoid-sulcus-ope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00600" y="1600200"/>
            <a:ext cx="3748088" cy="3435350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hape 269"/>
          <p:cNvSpPr/>
          <p:nvPr/>
        </p:nvSpPr>
        <p:spPr>
          <a:xfrm flipH="1" flipV="1">
            <a:off x="6553200" y="3657599"/>
            <a:ext cx="838200" cy="1447802"/>
          </a:xfrm>
          <a:prstGeom prst="line">
            <a:avLst/>
          </a:prstGeom>
          <a:ln w="38100">
            <a:solidFill>
              <a:srgbClr val="003366"/>
            </a:solidFill>
            <a:tailEnd type="stealth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281" name="Group 281"/>
          <p:cNvGrpSpPr/>
          <p:nvPr/>
        </p:nvGrpSpPr>
        <p:grpSpPr>
          <a:xfrm>
            <a:off x="2388363" y="380999"/>
            <a:ext cx="6022212" cy="5628641"/>
            <a:chOff x="0" y="0"/>
            <a:chExt cx="6022211" cy="5628639"/>
          </a:xfrm>
        </p:grpSpPr>
        <p:sp>
          <p:nvSpPr>
            <p:cNvPr id="270" name="Shape 270"/>
            <p:cNvSpPr/>
            <p:nvPr/>
          </p:nvSpPr>
          <p:spPr>
            <a:xfrm>
              <a:off x="4469636" y="0"/>
              <a:ext cx="1552576" cy="1209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Cartilaginous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Rings of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Trachea</a:t>
              </a:r>
            </a:p>
          </p:txBody>
        </p:sp>
        <p:sp>
          <p:nvSpPr>
            <p:cNvPr id="271" name="Shape 271"/>
            <p:cNvSpPr/>
            <p:nvPr/>
          </p:nvSpPr>
          <p:spPr>
            <a:xfrm>
              <a:off x="4707731" y="4419600"/>
              <a:ext cx="774760" cy="1209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True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Vocal 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Cords</a:t>
              </a:r>
            </a:p>
          </p:txBody>
        </p:sp>
        <p:sp>
          <p:nvSpPr>
            <p:cNvPr id="272" name="Shape 272"/>
            <p:cNvSpPr/>
            <p:nvPr/>
          </p:nvSpPr>
          <p:spPr>
            <a:xfrm>
              <a:off x="593365" y="2286000"/>
              <a:ext cx="1315230" cy="1209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Vocal Cord 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Sulcus (on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True Vocal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Cords)</a:t>
              </a:r>
            </a:p>
          </p:txBody>
        </p:sp>
        <p:sp>
          <p:nvSpPr>
            <p:cNvPr id="273" name="Shape 273"/>
            <p:cNvSpPr/>
            <p:nvPr/>
          </p:nvSpPr>
          <p:spPr>
            <a:xfrm>
              <a:off x="1878835" y="2590799"/>
              <a:ext cx="1371601" cy="533402"/>
            </a:xfrm>
            <a:prstGeom prst="line">
              <a:avLst/>
            </a:prstGeom>
            <a:noFill/>
            <a:ln w="38100" cap="flat">
              <a:solidFill>
                <a:srgbClr val="003366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74" name="Shape 274"/>
            <p:cNvSpPr/>
            <p:nvPr/>
          </p:nvSpPr>
          <p:spPr>
            <a:xfrm flipV="1">
              <a:off x="2107436" y="3505200"/>
              <a:ext cx="1447800" cy="1143000"/>
            </a:xfrm>
            <a:prstGeom prst="line">
              <a:avLst/>
            </a:prstGeom>
            <a:noFill/>
            <a:ln w="38100" cap="flat">
              <a:solidFill>
                <a:srgbClr val="003366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75" name="Shape 275"/>
            <p:cNvSpPr/>
            <p:nvPr/>
          </p:nvSpPr>
          <p:spPr>
            <a:xfrm>
              <a:off x="1349393" y="4648200"/>
              <a:ext cx="855686" cy="650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Cricoid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Ring</a:t>
              </a:r>
            </a:p>
          </p:txBody>
        </p:sp>
        <p:sp>
          <p:nvSpPr>
            <p:cNvPr id="276" name="Shape 276"/>
            <p:cNvSpPr/>
            <p:nvPr/>
          </p:nvSpPr>
          <p:spPr>
            <a:xfrm flipH="1">
              <a:off x="3860036" y="1676399"/>
              <a:ext cx="762001" cy="457202"/>
            </a:xfrm>
            <a:prstGeom prst="line">
              <a:avLst/>
            </a:prstGeom>
            <a:noFill/>
            <a:ln w="38100" cap="flat">
              <a:solidFill>
                <a:srgbClr val="003366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77" name="Shape 277"/>
            <p:cNvSpPr/>
            <p:nvPr/>
          </p:nvSpPr>
          <p:spPr>
            <a:xfrm flipH="1">
              <a:off x="3783836" y="1676399"/>
              <a:ext cx="838201" cy="762002"/>
            </a:xfrm>
            <a:prstGeom prst="line">
              <a:avLst/>
            </a:prstGeom>
            <a:noFill/>
            <a:ln w="38100" cap="flat">
              <a:solidFill>
                <a:srgbClr val="003366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78" name="Shape 278"/>
            <p:cNvSpPr/>
            <p:nvPr/>
          </p:nvSpPr>
          <p:spPr>
            <a:xfrm flipH="1">
              <a:off x="3783836" y="1142999"/>
              <a:ext cx="1219201" cy="1676402"/>
            </a:xfrm>
            <a:prstGeom prst="line">
              <a:avLst/>
            </a:prstGeom>
            <a:noFill/>
            <a:ln w="38100" cap="flat">
              <a:solidFill>
                <a:srgbClr val="003366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79" name="Shape 279"/>
            <p:cNvSpPr/>
            <p:nvPr/>
          </p:nvSpPr>
          <p:spPr>
            <a:xfrm flipV="1">
              <a:off x="735835" y="3352799"/>
              <a:ext cx="1905002" cy="762002"/>
            </a:xfrm>
            <a:prstGeom prst="line">
              <a:avLst/>
            </a:prstGeom>
            <a:noFill/>
            <a:ln w="38100" cap="flat">
              <a:solidFill>
                <a:srgbClr val="003366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0" name="Shape 280"/>
            <p:cNvSpPr/>
            <p:nvPr/>
          </p:nvSpPr>
          <p:spPr>
            <a:xfrm>
              <a:off x="-1" y="3886200"/>
              <a:ext cx="703324" cy="929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False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Vocal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Cords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All Rights Reserved, 2017</a:t>
            </a:r>
          </a:p>
        </p:txBody>
      </p:sp>
      <p:sp>
        <p:nvSpPr>
          <p:cNvPr id="284" name="Shape 284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85" name="Shape 285"/>
          <p:cNvSpPr/>
          <p:nvPr>
            <p:ph type="title"/>
          </p:nvPr>
        </p:nvSpPr>
        <p:spPr>
          <a:xfrm>
            <a:off x="1524000" y="457200"/>
            <a:ext cx="5181600" cy="685800"/>
          </a:xfrm>
          <a:prstGeom prst="rect">
            <a:avLst/>
          </a:prstGeom>
        </p:spPr>
        <p:txBody>
          <a:bodyPr/>
          <a:lstStyle>
            <a:lvl1pPr defTabSz="896111">
              <a:defRPr sz="3920"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defRPr>
            </a:lvl1pPr>
          </a:lstStyle>
          <a:p>
            <a:pPr/>
            <a:r>
              <a:t>This is the..</a:t>
            </a:r>
          </a:p>
        </p:txBody>
      </p:sp>
      <p:sp>
        <p:nvSpPr>
          <p:cNvPr id="286" name="Shape 286"/>
          <p:cNvSpPr/>
          <p:nvPr>
            <p:ph type="body" sz="half" idx="1"/>
          </p:nvPr>
        </p:nvSpPr>
        <p:spPr>
          <a:xfrm>
            <a:off x="4191000" y="2057400"/>
            <a:ext cx="4495800" cy="2971800"/>
          </a:xfrm>
          <a:prstGeom prst="rect">
            <a:avLst/>
          </a:prstGeom>
        </p:spPr>
        <p:txBody>
          <a:bodyPr/>
          <a:lstStyle/>
          <a:p>
            <a:pPr marL="609600" indent="-609600">
              <a:spcBef>
                <a:spcPts val="600"/>
              </a:spcBef>
              <a:buClr>
                <a:srgbClr val="FFFFFF"/>
              </a:buClr>
              <a:buFontTx/>
              <a:buAutoNum type="alphaUcPeriod" startAt="1"/>
              <a:defRPr sz="2800"/>
            </a:pPr>
            <a:r>
              <a:t>The epiglottis</a:t>
            </a:r>
            <a:endParaRPr baseline="30000"/>
          </a:p>
          <a:p>
            <a:pPr marL="609600" indent="-609600">
              <a:spcBef>
                <a:spcPts val="600"/>
              </a:spcBef>
              <a:buClr>
                <a:srgbClr val="FFFFFF"/>
              </a:buClr>
              <a:buFontTx/>
              <a:buAutoNum type="alphaUcPeriod" startAt="1"/>
              <a:defRPr sz="2800"/>
            </a:pPr>
            <a:r>
              <a:t>The ventricle</a:t>
            </a:r>
            <a:endParaRPr baseline="30000"/>
          </a:p>
          <a:p>
            <a:pPr marL="609600" indent="-609600">
              <a:spcBef>
                <a:spcPts val="600"/>
              </a:spcBef>
              <a:buClr>
                <a:srgbClr val="FFFFFF"/>
              </a:buClr>
              <a:buFontTx/>
              <a:buAutoNum type="alphaUcPeriod" startAt="1"/>
              <a:defRPr sz="2800"/>
            </a:pPr>
            <a:r>
              <a:t>The arytenoid cartilage</a:t>
            </a:r>
            <a:endParaRPr baseline="30000"/>
          </a:p>
          <a:p>
            <a:pPr marL="609600" indent="-609600">
              <a:spcBef>
                <a:spcPts val="600"/>
              </a:spcBef>
              <a:buClr>
                <a:srgbClr val="FFFFFF"/>
              </a:buClr>
              <a:buFontTx/>
              <a:buAutoNum type="alphaUcPeriod" startAt="1"/>
              <a:defRPr sz="2800"/>
            </a:pPr>
            <a:r>
              <a:t>The true vocal cord</a:t>
            </a:r>
          </a:p>
          <a:p>
            <a:pPr marL="609600" indent="-609600">
              <a:spcBef>
                <a:spcPts val="600"/>
              </a:spcBef>
              <a:buClr>
                <a:srgbClr val="FFFFFF"/>
              </a:buClr>
              <a:buFontTx/>
              <a:buAutoNum type="alphaUcPeriod" startAt="1"/>
              <a:defRPr sz="2800"/>
            </a:pPr>
            <a:r>
              <a:t>The false vocal cord</a:t>
            </a:r>
          </a:p>
        </p:txBody>
      </p:sp>
      <p:sp>
        <p:nvSpPr>
          <p:cNvPr id="287" name="Shape 287"/>
          <p:cNvSpPr/>
          <p:nvPr/>
        </p:nvSpPr>
        <p:spPr>
          <a:xfrm>
            <a:off x="1981200" y="5562600"/>
            <a:ext cx="337196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CC00"/>
                </a:solidFill>
              </a:defRPr>
            </a:lvl1pPr>
          </a:lstStyle>
          <a:p>
            <a:pPr/>
            <a:r>
              <a:t>Click for correct answer:</a:t>
            </a:r>
          </a:p>
        </p:txBody>
      </p:sp>
      <p:sp>
        <p:nvSpPr>
          <p:cNvPr id="288" name="Shape 288"/>
          <p:cNvSpPr/>
          <p:nvPr/>
        </p:nvSpPr>
        <p:spPr>
          <a:xfrm>
            <a:off x="5715000" y="5486400"/>
            <a:ext cx="990600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b="1" sz="2800">
                <a:solidFill>
                  <a:srgbClr val="FFCC00"/>
                </a:solidFill>
              </a:defRPr>
            </a:lvl1pPr>
          </a:lstStyle>
          <a:p>
            <a:pPr/>
            <a:r>
              <a:t>B</a:t>
            </a:r>
          </a:p>
        </p:txBody>
      </p:sp>
      <p:pic>
        <p:nvPicPr>
          <p:cNvPr id="289" name="MCj03917520000[1]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381000"/>
            <a:ext cx="1066800" cy="10652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2" name="Group 292"/>
          <p:cNvGrpSpPr/>
          <p:nvPr/>
        </p:nvGrpSpPr>
        <p:grpSpPr>
          <a:xfrm>
            <a:off x="609600" y="1447800"/>
            <a:ext cx="3657600" cy="3505200"/>
            <a:chOff x="0" y="0"/>
            <a:chExt cx="3657600" cy="3505200"/>
          </a:xfrm>
        </p:grpSpPr>
        <p:pic>
          <p:nvPicPr>
            <p:cNvPr id="290" name="TOVAR_004_hosptl_0031_09-15-03_procedure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3750" t="0" r="6250" b="1666"/>
            <a:stretch>
              <a:fillRect/>
            </a:stretch>
          </p:blipFill>
          <p:spPr>
            <a:xfrm>
              <a:off x="0" y="533400"/>
              <a:ext cx="2820988" cy="2971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1" name="Shape 291"/>
            <p:cNvSpPr/>
            <p:nvPr/>
          </p:nvSpPr>
          <p:spPr>
            <a:xfrm flipV="1">
              <a:off x="1600199" y="0"/>
              <a:ext cx="2057402" cy="1981200"/>
            </a:xfrm>
            <a:prstGeom prst="line">
              <a:avLst/>
            </a:prstGeom>
            <a:noFill/>
            <a:ln w="57150" cap="flat">
              <a:solidFill>
                <a:srgbClr val="FF3399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86" grpId="1"/>
      <p:bldP build="whole" bldLvl="1" animBg="1" rev="0" advAuto="0" spid="288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 All Rights Reserved, 2017</a:t>
            </a:r>
          </a:p>
        </p:txBody>
      </p:sp>
      <p:sp>
        <p:nvSpPr>
          <p:cNvPr id="295" name="Shape 295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6" name="Shape 296"/>
          <p:cNvSpPr/>
          <p:nvPr>
            <p:ph type="title"/>
          </p:nvPr>
        </p:nvSpPr>
        <p:spPr>
          <a:xfrm>
            <a:off x="457200" y="381000"/>
            <a:ext cx="8229600" cy="685800"/>
          </a:xfrm>
          <a:prstGeom prst="rect">
            <a:avLst/>
          </a:prstGeom>
        </p:spPr>
        <p:txBody>
          <a:bodyPr/>
          <a:lstStyle>
            <a:lvl1pPr defTabSz="896111">
              <a:defRPr sz="3920"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defRPr>
            </a:lvl1pPr>
          </a:lstStyle>
          <a:p>
            <a:pPr/>
            <a:r>
              <a:t>The Larynx: Anatomy</a:t>
            </a:r>
          </a:p>
        </p:txBody>
      </p:sp>
      <p:sp>
        <p:nvSpPr>
          <p:cNvPr id="297" name="Shape 297"/>
          <p:cNvSpPr/>
          <p:nvPr>
            <p:ph type="body" idx="1"/>
          </p:nvPr>
        </p:nvSpPr>
        <p:spPr>
          <a:xfrm>
            <a:off x="304800" y="1219200"/>
            <a:ext cx="5257800" cy="5029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t>The structural rigidity of the larynx is provided by the three median cartilages:</a:t>
            </a:r>
          </a:p>
          <a:p>
            <a:pPr lvl="1" marL="742950" indent="-285750">
              <a:lnSpc>
                <a:spcPct val="80000"/>
              </a:lnSpc>
              <a:spcBef>
                <a:spcPts val="0"/>
              </a:spcBef>
              <a:buClr>
                <a:srgbClr val="FFCC00"/>
              </a:buClr>
              <a:defRPr sz="2000"/>
            </a:pPr>
            <a:r>
              <a:t>The epiglottis</a:t>
            </a:r>
          </a:p>
          <a:p>
            <a:pPr lvl="1" marL="742950" indent="-285750">
              <a:lnSpc>
                <a:spcPct val="80000"/>
              </a:lnSpc>
              <a:spcBef>
                <a:spcPts val="0"/>
              </a:spcBef>
              <a:buClr>
                <a:srgbClr val="FFCC00"/>
              </a:buClr>
              <a:defRPr sz="2000"/>
            </a:pPr>
            <a:r>
              <a:t>Thyroid cartilage</a:t>
            </a:r>
          </a:p>
          <a:p>
            <a:pPr lvl="1" marL="742950" indent="-285750">
              <a:lnSpc>
                <a:spcPct val="80000"/>
              </a:lnSpc>
              <a:spcBef>
                <a:spcPts val="0"/>
              </a:spcBef>
              <a:buClr>
                <a:srgbClr val="FFCC00"/>
              </a:buClr>
              <a:defRPr sz="2000"/>
            </a:pPr>
            <a:r>
              <a:t>Cricoid cartilage	,</a:t>
            </a:r>
          </a:p>
          <a:p>
            <a:pPr>
              <a:lnSpc>
                <a:spcPct val="80000"/>
              </a:lnSpc>
              <a:spcBef>
                <a:spcPts val="500"/>
              </a:spcBef>
              <a:buSzTx/>
              <a:buNone/>
              <a:defRPr sz="2400"/>
            </a:pPr>
            <a:r>
              <a:t>	along with the hyoid bone.</a:t>
            </a:r>
          </a:p>
          <a:p>
            <a:pPr>
              <a:lnSpc>
                <a:spcPct val="80000"/>
              </a:lnSpc>
              <a:buSzTx/>
              <a:buNone/>
              <a:defRPr sz="2400"/>
            </a:pPr>
          </a:p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t>The thyrohyoid membrane forms a C-shaped barrier around the anterior and lateral walls of the supraglottis, and inferiorly becomes confluent with the connective tissue in the perichondrium of the tracheal cartilaginous rings.</a:t>
            </a:r>
          </a:p>
        </p:txBody>
      </p:sp>
      <p:grpSp>
        <p:nvGrpSpPr>
          <p:cNvPr id="300" name="Group 300"/>
          <p:cNvGrpSpPr/>
          <p:nvPr/>
        </p:nvGrpSpPr>
        <p:grpSpPr>
          <a:xfrm>
            <a:off x="4274495" y="1524000"/>
            <a:ext cx="4594868" cy="4081463"/>
            <a:chOff x="0" y="0"/>
            <a:chExt cx="4594867" cy="4081462"/>
          </a:xfrm>
        </p:grpSpPr>
        <p:pic>
          <p:nvPicPr>
            <p:cNvPr id="298" name="imgTCShome-larynx-modified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669104" y="0"/>
              <a:ext cx="2925764" cy="40814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9" name="Shape 299"/>
            <p:cNvSpPr/>
            <p:nvPr/>
          </p:nvSpPr>
          <p:spPr>
            <a:xfrm rot="20802261">
              <a:off x="-7296" y="1828800"/>
              <a:ext cx="2519364" cy="230188"/>
            </a:xfrm>
            <a:prstGeom prst="rightArrow">
              <a:avLst>
                <a:gd name="adj1" fmla="val 50000"/>
                <a:gd name="adj2" fmla="val 273621"/>
              </a:avLst>
            </a:prstGeom>
            <a:solidFill>
              <a:srgbClr val="003366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</p:grpSp>
      <p:sp>
        <p:nvSpPr>
          <p:cNvPr id="301" name="Shape 301"/>
          <p:cNvSpPr/>
          <p:nvPr/>
        </p:nvSpPr>
        <p:spPr>
          <a:xfrm>
            <a:off x="6172200" y="5872162"/>
            <a:ext cx="2321531" cy="275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www.throat-cancer-symptoms.com/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All Rights Reserved, 2017</a:t>
            </a:r>
          </a:p>
        </p:txBody>
      </p:sp>
      <p:sp>
        <p:nvSpPr>
          <p:cNvPr id="304" name="Shape 304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5" name="Shape 305"/>
          <p:cNvSpPr/>
          <p:nvPr>
            <p:ph type="title"/>
          </p:nvPr>
        </p:nvSpPr>
        <p:spPr>
          <a:xfrm>
            <a:off x="457200" y="381000"/>
            <a:ext cx="8229600" cy="685800"/>
          </a:xfrm>
          <a:prstGeom prst="rect">
            <a:avLst/>
          </a:prstGeom>
        </p:spPr>
        <p:txBody>
          <a:bodyPr/>
          <a:lstStyle>
            <a:lvl1pPr defTabSz="896111">
              <a:defRPr sz="3920"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defRPr>
            </a:lvl1pPr>
          </a:lstStyle>
          <a:p>
            <a:pPr/>
            <a:r>
              <a:t>The Larynx: Anatomy</a:t>
            </a:r>
          </a:p>
        </p:txBody>
      </p:sp>
      <p:sp>
        <p:nvSpPr>
          <p:cNvPr id="306" name="Shape 306"/>
          <p:cNvSpPr/>
          <p:nvPr>
            <p:ph type="body" idx="1"/>
          </p:nvPr>
        </p:nvSpPr>
        <p:spPr>
          <a:xfrm>
            <a:off x="304800" y="1219200"/>
            <a:ext cx="5257800" cy="48815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t>The six smaller cartilages of the larynx ( 3 pairs) are functionally involved with the movements of the vocal cords.  These are:</a:t>
            </a:r>
          </a:p>
          <a:p>
            <a:pPr lvl="1" marL="742950" indent="-285750">
              <a:lnSpc>
                <a:spcPct val="80000"/>
              </a:lnSpc>
              <a:spcBef>
                <a:spcPts val="0"/>
              </a:spcBef>
              <a:buClr>
                <a:srgbClr val="FFCC00"/>
              </a:buClr>
              <a:defRPr sz="2200"/>
            </a:pPr>
            <a:r>
              <a:t>The arytenoids</a:t>
            </a:r>
          </a:p>
          <a:p>
            <a:pPr lvl="1" marL="742950" indent="-285750">
              <a:lnSpc>
                <a:spcPct val="80000"/>
              </a:lnSpc>
              <a:spcBef>
                <a:spcPts val="0"/>
              </a:spcBef>
              <a:buClr>
                <a:srgbClr val="FFCC00"/>
              </a:buClr>
              <a:defRPr sz="2200"/>
            </a:pPr>
            <a:r>
              <a:t>The corniculates</a:t>
            </a:r>
          </a:p>
          <a:p>
            <a:pPr lvl="1" marL="742950" indent="-285750">
              <a:lnSpc>
                <a:spcPct val="80000"/>
              </a:lnSpc>
              <a:spcBef>
                <a:spcPts val="0"/>
              </a:spcBef>
              <a:buClr>
                <a:srgbClr val="FFCC00"/>
              </a:buClr>
              <a:defRPr sz="2200"/>
            </a:pPr>
            <a:r>
              <a:t>The cuneiforms</a:t>
            </a:r>
          </a:p>
          <a:p>
            <a:pPr>
              <a:lnSpc>
                <a:spcPct val="80000"/>
              </a:lnSpc>
              <a:buSzTx/>
              <a:buNone/>
              <a:defRPr sz="2400"/>
            </a:pPr>
          </a:p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t>The </a:t>
            </a:r>
            <a:r>
              <a:rPr b="1"/>
              <a:t>arytenoid</a:t>
            </a:r>
            <a:r>
              <a:t> cartilages are pyramid-shaped and articulate with the superior margin of the cricoid lamina. On their summit, are the </a:t>
            </a:r>
            <a:r>
              <a:rPr b="1"/>
              <a:t>corniculate</a:t>
            </a:r>
            <a:r>
              <a:t> cartilages; on their anterior aspect, the </a:t>
            </a:r>
            <a:r>
              <a:rPr b="1"/>
              <a:t>cuneiform</a:t>
            </a:r>
            <a:r>
              <a:t> cartilages</a:t>
            </a:r>
          </a:p>
        </p:txBody>
      </p:sp>
      <p:pic>
        <p:nvPicPr>
          <p:cNvPr id="307" name="larynx-_lateral_view_large-modifie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62600" y="1143000"/>
            <a:ext cx="3281363" cy="5033963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Shape 308"/>
          <p:cNvSpPr/>
          <p:nvPr/>
        </p:nvSpPr>
        <p:spPr>
          <a:xfrm>
            <a:off x="6781800" y="6248400"/>
            <a:ext cx="1466848" cy="2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/>
            <a:r>
              <a:t>www.polychondritis.com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All Rights Reserved, 2017</a:t>
            </a:r>
          </a:p>
        </p:txBody>
      </p:sp>
      <p:sp>
        <p:nvSpPr>
          <p:cNvPr id="311" name="Shape 311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12" name="Shape 312"/>
          <p:cNvSpPr/>
          <p:nvPr>
            <p:ph type="title"/>
          </p:nvPr>
        </p:nvSpPr>
        <p:spPr>
          <a:xfrm>
            <a:off x="457200" y="381000"/>
            <a:ext cx="8229600" cy="685800"/>
          </a:xfrm>
          <a:prstGeom prst="rect">
            <a:avLst/>
          </a:prstGeom>
        </p:spPr>
        <p:txBody>
          <a:bodyPr/>
          <a:lstStyle>
            <a:lvl1pPr defTabSz="896111">
              <a:defRPr sz="3920"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defRPr>
            </a:lvl1pPr>
          </a:lstStyle>
          <a:p>
            <a:pPr/>
            <a:r>
              <a:t>The Larynx: Anatomy</a:t>
            </a:r>
          </a:p>
        </p:txBody>
      </p:sp>
      <p:sp>
        <p:nvSpPr>
          <p:cNvPr id="313" name="Shape 313"/>
          <p:cNvSpPr/>
          <p:nvPr>
            <p:ph type="body" sz="half" idx="1"/>
          </p:nvPr>
        </p:nvSpPr>
        <p:spPr>
          <a:xfrm>
            <a:off x="304800" y="1523999"/>
            <a:ext cx="5257800" cy="457200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t>The </a:t>
            </a:r>
            <a:r>
              <a:rPr b="1"/>
              <a:t>vocal ligaments</a:t>
            </a:r>
            <a:r>
              <a:t>, are attached posteriorly to the apex of the arytenoids and corniculates.  The cuneiforms extend laterally, between the layers of the vocal cords, from the anterior aspect of the arytenocorniculate complex.</a:t>
            </a:r>
          </a:p>
          <a:p>
            <a:pPr>
              <a:lnSpc>
                <a:spcPct val="80000"/>
              </a:lnSpc>
              <a:buSzTx/>
              <a:buNone/>
              <a:defRPr sz="2400"/>
            </a:pPr>
          </a:p>
          <a:p>
            <a:pPr>
              <a:lnSpc>
                <a:spcPct val="80000"/>
              </a:lnSpc>
              <a:buSzTx/>
              <a:buNone/>
              <a:defRPr sz="2400"/>
            </a:pPr>
          </a:p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t>The </a:t>
            </a:r>
            <a:r>
              <a:rPr b="1"/>
              <a:t>epiglottis</a:t>
            </a:r>
            <a:r>
              <a:t> is attached to the base of the tongue by a median and two lateral glossoepiglottic folds.</a:t>
            </a:r>
          </a:p>
        </p:txBody>
      </p:sp>
      <p:grpSp>
        <p:nvGrpSpPr>
          <p:cNvPr id="318" name="Group 318"/>
          <p:cNvGrpSpPr/>
          <p:nvPr/>
        </p:nvGrpSpPr>
        <p:grpSpPr>
          <a:xfrm>
            <a:off x="5181600" y="1981199"/>
            <a:ext cx="3763963" cy="3276601"/>
            <a:chOff x="0" y="0"/>
            <a:chExt cx="3763962" cy="3276600"/>
          </a:xfrm>
        </p:grpSpPr>
        <p:pic>
          <p:nvPicPr>
            <p:cNvPr id="314" name="levens floppy epiglottis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7499" t="6665" r="7499" b="3334"/>
            <a:stretch>
              <a:fillRect/>
            </a:stretch>
          </p:blipFill>
          <p:spPr>
            <a:xfrm>
              <a:off x="609599" y="-1"/>
              <a:ext cx="3154364" cy="3276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5" name="Shape 315"/>
            <p:cNvSpPr/>
            <p:nvPr/>
          </p:nvSpPr>
          <p:spPr>
            <a:xfrm flipV="1">
              <a:off x="0" y="2438399"/>
              <a:ext cx="1981201" cy="381002"/>
            </a:xfrm>
            <a:prstGeom prst="line">
              <a:avLst/>
            </a:prstGeom>
            <a:noFill/>
            <a:ln w="38100" cap="flat">
              <a:solidFill>
                <a:srgbClr val="003366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6" name="Shape 316"/>
            <p:cNvSpPr/>
            <p:nvPr/>
          </p:nvSpPr>
          <p:spPr>
            <a:xfrm>
              <a:off x="0" y="76199"/>
              <a:ext cx="2895600" cy="838202"/>
            </a:xfrm>
            <a:prstGeom prst="line">
              <a:avLst/>
            </a:prstGeom>
            <a:noFill/>
            <a:ln w="38100" cap="flat">
              <a:solidFill>
                <a:srgbClr val="003366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7" name="Shape 317"/>
            <p:cNvSpPr/>
            <p:nvPr/>
          </p:nvSpPr>
          <p:spPr>
            <a:xfrm>
              <a:off x="-1" y="76199"/>
              <a:ext cx="1295402" cy="762002"/>
            </a:xfrm>
            <a:prstGeom prst="line">
              <a:avLst/>
            </a:prstGeom>
            <a:noFill/>
            <a:ln w="38100" cap="flat">
              <a:solidFill>
                <a:srgbClr val="003366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All Rights Reserved, 2017</a:t>
            </a:r>
          </a:p>
        </p:txBody>
      </p:sp>
      <p:sp>
        <p:nvSpPr>
          <p:cNvPr id="321" name="Shape 321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22" name="Shape 322"/>
          <p:cNvSpPr/>
          <p:nvPr>
            <p:ph type="title"/>
          </p:nvPr>
        </p:nvSpPr>
        <p:spPr>
          <a:xfrm>
            <a:off x="457200" y="381000"/>
            <a:ext cx="8229600" cy="685800"/>
          </a:xfrm>
          <a:prstGeom prst="rect">
            <a:avLst/>
          </a:prstGeom>
        </p:spPr>
        <p:txBody>
          <a:bodyPr/>
          <a:lstStyle>
            <a:lvl1pPr defTabSz="896111">
              <a:defRPr sz="3920"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defRPr>
            </a:lvl1pPr>
          </a:lstStyle>
          <a:p>
            <a:pPr/>
            <a:r>
              <a:t>The Larynx: Critical Structures</a:t>
            </a:r>
          </a:p>
        </p:txBody>
      </p:sp>
      <p:sp>
        <p:nvSpPr>
          <p:cNvPr id="323" name="Shape 323"/>
          <p:cNvSpPr/>
          <p:nvPr>
            <p:ph type="body" sz="half" idx="1"/>
          </p:nvPr>
        </p:nvSpPr>
        <p:spPr>
          <a:xfrm>
            <a:off x="304800" y="1219200"/>
            <a:ext cx="4724400" cy="4876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/>
            </a:pPr>
            <a:r>
              <a:t>The Larynx neighbors major critical structures:</a:t>
            </a:r>
          </a:p>
          <a:p>
            <a:pPr>
              <a:defRPr sz="2800"/>
            </a:pPr>
          </a:p>
          <a:p>
            <a:pPr lvl="1" marL="742950" indent="-285750">
              <a:spcBef>
                <a:spcPts val="0"/>
              </a:spcBef>
              <a:buClr>
                <a:srgbClr val="FFCC00"/>
              </a:buClr>
              <a:defRPr sz="2400"/>
            </a:pPr>
            <a:r>
              <a:t>Carotid arteries and jugular veins, and the vagus nerve</a:t>
            </a:r>
          </a:p>
          <a:p>
            <a:pPr lvl="1" marL="742950" indent="-285750">
              <a:spcBef>
                <a:spcPts val="0"/>
              </a:spcBef>
              <a:buClr>
                <a:srgbClr val="FFCC00"/>
              </a:buClr>
              <a:defRPr sz="2400"/>
            </a:pPr>
          </a:p>
          <a:p>
            <a:pPr lvl="1" marL="742950" indent="-285750">
              <a:spcBef>
                <a:spcPts val="0"/>
              </a:spcBef>
              <a:buClr>
                <a:srgbClr val="FFCC00"/>
              </a:buClr>
              <a:defRPr sz="2400"/>
            </a:pPr>
            <a:r>
              <a:t>Superior and inferior thyroid arteries</a:t>
            </a:r>
          </a:p>
          <a:p>
            <a:pPr lvl="1" marL="742950" indent="-285750">
              <a:spcBef>
                <a:spcPts val="0"/>
              </a:spcBef>
              <a:buClr>
                <a:srgbClr val="FFCC00"/>
              </a:buClr>
              <a:defRPr sz="2400"/>
            </a:pPr>
          </a:p>
          <a:p>
            <a:pPr lvl="1" marL="742950" indent="-285750">
              <a:spcBef>
                <a:spcPts val="0"/>
              </a:spcBef>
              <a:buClr>
                <a:srgbClr val="FFCC00"/>
              </a:buClr>
              <a:defRPr sz="2400"/>
            </a:pPr>
            <a:r>
              <a:t>Superior and recurrent laryngeal nerves</a:t>
            </a:r>
          </a:p>
        </p:txBody>
      </p:sp>
      <p:pic>
        <p:nvPicPr>
          <p:cNvPr id="324" name="LarynxAnat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81600" y="1524000"/>
            <a:ext cx="3733800" cy="4038600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Shape 325"/>
          <p:cNvSpPr/>
          <p:nvPr/>
        </p:nvSpPr>
        <p:spPr>
          <a:xfrm>
            <a:off x="7010400" y="5943185"/>
            <a:ext cx="1524854" cy="275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www.yoursurgery.com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All Rights Reserved, 2017</a:t>
            </a:r>
          </a:p>
        </p:txBody>
      </p:sp>
      <p:sp>
        <p:nvSpPr>
          <p:cNvPr id="328" name="Shape 328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29" name="Shape 3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Larynx: Topical Anesthesia</a:t>
            </a:r>
          </a:p>
        </p:txBody>
      </p:sp>
      <p:sp>
        <p:nvSpPr>
          <p:cNvPr id="330" name="Shape 330"/>
          <p:cNvSpPr/>
          <p:nvPr>
            <p:ph type="body" sz="half" idx="1"/>
          </p:nvPr>
        </p:nvSpPr>
        <p:spPr>
          <a:xfrm>
            <a:off x="304800" y="2057400"/>
            <a:ext cx="4191000" cy="3505200"/>
          </a:xfrm>
          <a:prstGeom prst="rect">
            <a:avLst/>
          </a:prstGeom>
        </p:spPr>
        <p:txBody>
          <a:bodyPr/>
          <a:lstStyle/>
          <a:p>
            <a:pPr marL="325754" indent="-325754" defTabSz="868680">
              <a:lnSpc>
                <a:spcPct val="90000"/>
              </a:lnSpc>
              <a:spcBef>
                <a:spcPts val="600"/>
              </a:spcBef>
              <a:buSzTx/>
              <a:buNone/>
              <a:defRPr sz="2280"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</a:defRPr>
            </a:pPr>
            <a:r>
              <a:t>	</a:t>
            </a:r>
            <a:r>
              <a:rPr sz="2660"/>
              <a:t>Bilateral nasal administration of anesthetic provides partial posterior pharyngeal anesthesia by affecting the Sphenopalatine nerve fibers, thus diminishing the gag reflex.</a:t>
            </a:r>
          </a:p>
        </p:txBody>
      </p:sp>
      <p:pic>
        <p:nvPicPr>
          <p:cNvPr id="331" name="DSC016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8200" y="2057400"/>
            <a:ext cx="4038600" cy="3028950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Shape 332"/>
          <p:cNvSpPr/>
          <p:nvPr/>
        </p:nvSpPr>
        <p:spPr>
          <a:xfrm>
            <a:off x="4953000" y="5410200"/>
            <a:ext cx="3352800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>
                <a:solidFill>
                  <a:srgbClr val="FFCC00"/>
                </a:solidFill>
              </a:defRPr>
            </a:lvl1pPr>
          </a:lstStyle>
          <a:p>
            <a:pPr/>
            <a:r>
              <a:t>Ask patient to inhale deeply through nostril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All Rights Reserved, 2017</a:t>
            </a:r>
          </a:p>
        </p:txBody>
      </p:sp>
      <p:sp>
        <p:nvSpPr>
          <p:cNvPr id="113" name="Shape 113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4" name="Shape 114"/>
          <p:cNvSpPr/>
          <p:nvPr>
            <p:ph type="title"/>
          </p:nvPr>
        </p:nvSpPr>
        <p:spPr>
          <a:xfrm>
            <a:off x="457200" y="228600"/>
            <a:ext cx="8229600" cy="69215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The Upper Airway</a:t>
            </a:r>
          </a:p>
        </p:txBody>
      </p:sp>
      <p:pic>
        <p:nvPicPr>
          <p:cNvPr id="115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0" y="1219200"/>
            <a:ext cx="2543175" cy="381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16"/>
          <p:cNvSpPr/>
          <p:nvPr>
            <p:ph type="body" sz="half" idx="1"/>
          </p:nvPr>
        </p:nvSpPr>
        <p:spPr>
          <a:xfrm>
            <a:off x="609600" y="1295400"/>
            <a:ext cx="5257800" cy="47244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/>
            </a:pPr>
            <a:r>
              <a:t>The upper airway starts :</a:t>
            </a:r>
          </a:p>
          <a:p>
            <a:pPr lvl="1" marL="742950" indent="-285750">
              <a:spcBef>
                <a:spcPts val="0"/>
              </a:spcBef>
              <a:buClr>
                <a:srgbClr val="FFCC00"/>
              </a:buClr>
              <a:defRPr sz="2400"/>
            </a:pPr>
            <a:r>
              <a:t>At the nostrils, extends through the nasal conchae to the nasopharynx, over the uvula to the hypopharynx and larynx,		or,</a:t>
            </a:r>
          </a:p>
          <a:p>
            <a:pPr lvl="1" marL="742950" indent="-285750">
              <a:spcBef>
                <a:spcPts val="0"/>
              </a:spcBef>
              <a:buClr>
                <a:srgbClr val="FFCC00"/>
              </a:buClr>
              <a:defRPr sz="2400"/>
            </a:pPr>
            <a:r>
              <a:t>At the lips, extends through the oral cavity, over the tongue and below the hard and soft palates, to the hypopharynx and larynx.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All Rights Reserved, 2017</a:t>
            </a:r>
          </a:p>
        </p:txBody>
      </p:sp>
      <p:sp>
        <p:nvSpPr>
          <p:cNvPr id="335" name="Shape 335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6" name="Shape 3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Larynx: Topical Anesthesia</a:t>
            </a:r>
          </a:p>
        </p:txBody>
      </p:sp>
      <p:sp>
        <p:nvSpPr>
          <p:cNvPr id="337" name="Shape 337"/>
          <p:cNvSpPr/>
          <p:nvPr>
            <p:ph type="body" sz="half" idx="1"/>
          </p:nvPr>
        </p:nvSpPr>
        <p:spPr>
          <a:xfrm>
            <a:off x="228600" y="1828800"/>
            <a:ext cx="4419600" cy="4495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SzTx/>
              <a:buNone/>
              <a:defRPr sz="2400"/>
            </a:pPr>
            <a:r>
              <a:t>	</a:t>
            </a:r>
            <a:r>
              <a:rPr sz="2800"/>
              <a:t>Topical anesthetic usually affects the superior laryngeal nerve and blocks sensory innervation to the base of the tongue epiglottis, pyriform fossa, and valleculae. </a:t>
            </a:r>
          </a:p>
        </p:txBody>
      </p:sp>
      <p:grpSp>
        <p:nvGrpSpPr>
          <p:cNvPr id="340" name="Group 340"/>
          <p:cNvGrpSpPr/>
          <p:nvPr/>
        </p:nvGrpSpPr>
        <p:grpSpPr>
          <a:xfrm>
            <a:off x="5181600" y="5105400"/>
            <a:ext cx="3036888" cy="971550"/>
            <a:chOff x="0" y="0"/>
            <a:chExt cx="3036887" cy="971550"/>
          </a:xfrm>
        </p:grpSpPr>
        <p:pic>
          <p:nvPicPr>
            <p:cNvPr id="338" name="MCj03182160000[1]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81200" y="0"/>
              <a:ext cx="1055688" cy="971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9" name="Shape 339"/>
            <p:cNvSpPr/>
            <p:nvPr/>
          </p:nvSpPr>
          <p:spPr>
            <a:xfrm>
              <a:off x="0" y="533400"/>
              <a:ext cx="1905000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000"/>
                </a:spcBef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Click to continue</a:t>
              </a:r>
            </a:p>
          </p:txBody>
        </p:sp>
      </p:grpSp>
      <p:sp>
        <p:nvSpPr>
          <p:cNvPr id="341" name="Shape 341">
            <a:hlinkClick r:id="rId3" invalidUrl="" action="" tgtFrame="" tooltip="" history="1" highlightClick="0" endSnd="0"/>
          </p:cNvPr>
          <p:cNvSpPr/>
          <p:nvPr/>
        </p:nvSpPr>
        <p:spPr>
          <a:xfrm>
            <a:off x="4724400" y="3352800"/>
            <a:ext cx="4191000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4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4" invalidUrl="" action="" tgtFrame="" tooltip="" history="1" highlightClick="0" endSnd="0"/>
              </a:rPr>
              <a:t>Click here to view video presentation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2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All Rights Reserved, 2017</a:t>
            </a:r>
          </a:p>
        </p:txBody>
      </p:sp>
      <p:sp>
        <p:nvSpPr>
          <p:cNvPr id="344" name="Shape 344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5" name="Shape 3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Larynx: Topical Anesthesia</a:t>
            </a:r>
          </a:p>
        </p:txBody>
      </p:sp>
      <p:sp>
        <p:nvSpPr>
          <p:cNvPr id="346" name="Shape 346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buSzTx/>
              <a:buNone/>
              <a:defRPr sz="2800"/>
            </a:pPr>
            <a:r>
              <a:t>	The topical instillation of Lidocaine with the</a:t>
            </a:r>
          </a:p>
          <a:p>
            <a:pPr>
              <a:lnSpc>
                <a:spcPct val="90000"/>
              </a:lnSpc>
              <a:spcBef>
                <a:spcPts val="600"/>
              </a:spcBef>
              <a:buSzTx/>
              <a:buNone/>
              <a:defRPr sz="2800"/>
            </a:pPr>
            <a:r>
              <a:t>	“Spray as you go” method numbs the submucosal plexus of the larynx, derived from the external and internal branches of the superior laryngeal nerve.</a:t>
            </a:r>
          </a:p>
        </p:txBody>
      </p:sp>
      <p:sp>
        <p:nvSpPr>
          <p:cNvPr id="347" name="Shape 347">
            <a:hlinkClick r:id="rId2" invalidUrl="" action="" tgtFrame="" tooltip="" history="1" highlightClick="0" endSnd="0"/>
          </p:cNvPr>
          <p:cNvSpPr/>
          <p:nvPr/>
        </p:nvSpPr>
        <p:spPr>
          <a:xfrm>
            <a:off x="4724400" y="3733800"/>
            <a:ext cx="4038600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 invalidUrl="" action="" tgtFrame="" tooltip="" history="1" highlightClick="0" endSnd="0"/>
              </a:rPr>
              <a:t>Click here to view video presentation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All Rights Reserved, 2017</a:t>
            </a:r>
          </a:p>
        </p:txBody>
      </p:sp>
      <p:sp>
        <p:nvSpPr>
          <p:cNvPr id="350" name="Shape 350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51" name="Shape 351"/>
          <p:cNvSpPr/>
          <p:nvPr>
            <p:ph type="title"/>
          </p:nvPr>
        </p:nvSpPr>
        <p:spPr>
          <a:xfrm>
            <a:off x="0" y="304800"/>
            <a:ext cx="8839200" cy="9144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Laryngeal function: Airway Protection</a:t>
            </a:r>
          </a:p>
        </p:txBody>
      </p:sp>
      <p:grpSp>
        <p:nvGrpSpPr>
          <p:cNvPr id="354" name="Group 354"/>
          <p:cNvGrpSpPr/>
          <p:nvPr/>
        </p:nvGrpSpPr>
        <p:grpSpPr>
          <a:xfrm>
            <a:off x="1754187" y="2667000"/>
            <a:ext cx="5160964" cy="2741613"/>
            <a:chOff x="0" y="0"/>
            <a:chExt cx="5160962" cy="2741612"/>
          </a:xfrm>
        </p:grpSpPr>
        <p:pic>
          <p:nvPicPr>
            <p:cNvPr id="352" name="image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5050" t="0" r="4949" b="0"/>
            <a:stretch>
              <a:fillRect/>
            </a:stretch>
          </p:blipFill>
          <p:spPr>
            <a:xfrm>
              <a:off x="0" y="0"/>
              <a:ext cx="2417763" cy="2741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3" name="image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5050" t="0" r="4949" b="0"/>
            <a:stretch>
              <a:fillRect/>
            </a:stretch>
          </p:blipFill>
          <p:spPr>
            <a:xfrm>
              <a:off x="2743199" y="0"/>
              <a:ext cx="2417764" cy="2741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55" name="Shape 355"/>
          <p:cNvSpPr/>
          <p:nvPr/>
        </p:nvSpPr>
        <p:spPr>
          <a:xfrm>
            <a:off x="1752600" y="5486400"/>
            <a:ext cx="5181600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	Open			Closed</a:t>
            </a:r>
          </a:p>
        </p:txBody>
      </p:sp>
      <p:sp>
        <p:nvSpPr>
          <p:cNvPr id="356" name="Shape 356"/>
          <p:cNvSpPr/>
          <p:nvPr/>
        </p:nvSpPr>
        <p:spPr>
          <a:xfrm>
            <a:off x="609600" y="1752600"/>
            <a:ext cx="80010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E5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The glottis: open for inspiration and closed for swallowing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All Rights Reserved, 2017</a:t>
            </a:r>
          </a:p>
        </p:txBody>
      </p:sp>
      <p:sp>
        <p:nvSpPr>
          <p:cNvPr id="359" name="Shape 359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0" name="Shape 360"/>
          <p:cNvSpPr/>
          <p:nvPr>
            <p:ph type="title"/>
          </p:nvPr>
        </p:nvSpPr>
        <p:spPr>
          <a:xfrm>
            <a:off x="0" y="304800"/>
            <a:ext cx="8839200" cy="9144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Laryngeal function: Phonation</a:t>
            </a:r>
          </a:p>
        </p:txBody>
      </p:sp>
      <p:sp>
        <p:nvSpPr>
          <p:cNvPr id="361" name="Shape 361"/>
          <p:cNvSpPr/>
          <p:nvPr/>
        </p:nvSpPr>
        <p:spPr>
          <a:xfrm>
            <a:off x="1447800" y="5486400"/>
            <a:ext cx="6096000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   Adducted: Talking                       Abducted: Breathing</a:t>
            </a:r>
          </a:p>
        </p:txBody>
      </p:sp>
      <p:sp>
        <p:nvSpPr>
          <p:cNvPr id="362" name="Shape 362"/>
          <p:cNvSpPr/>
          <p:nvPr/>
        </p:nvSpPr>
        <p:spPr>
          <a:xfrm>
            <a:off x="609600" y="1752600"/>
            <a:ext cx="8001000" cy="828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E5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The vocal cords: Adducted for phonation; abducted for inspiration</a:t>
            </a:r>
          </a:p>
        </p:txBody>
      </p:sp>
      <p:pic>
        <p:nvPicPr>
          <p:cNvPr id="363" name="cords2_close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5400" y="2667000"/>
            <a:ext cx="2741613" cy="2741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64" name="cords_ope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76800" y="2667000"/>
            <a:ext cx="2741613" cy="2741613"/>
          </a:xfrm>
          <a:prstGeom prst="rect">
            <a:avLst/>
          </a:prstGeom>
          <a:ln w="12700">
            <a:miter lim="400000"/>
          </a:ln>
        </p:spPr>
      </p:pic>
      <p:sp>
        <p:nvSpPr>
          <p:cNvPr id="365" name="Shape 365"/>
          <p:cNvSpPr/>
          <p:nvPr/>
        </p:nvSpPr>
        <p:spPr>
          <a:xfrm>
            <a:off x="6477000" y="5866985"/>
            <a:ext cx="1922523" cy="275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www.voice.northwestern.edu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All Rights Reserved, 2017</a:t>
            </a:r>
          </a:p>
        </p:txBody>
      </p:sp>
      <p:sp>
        <p:nvSpPr>
          <p:cNvPr id="368" name="Shape 368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9" name="Shape 3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Laryngeal function: Phonation</a:t>
            </a:r>
          </a:p>
        </p:txBody>
      </p:sp>
      <p:sp>
        <p:nvSpPr>
          <p:cNvPr id="370" name="Shape 370"/>
          <p:cNvSpPr/>
          <p:nvPr/>
        </p:nvSpPr>
        <p:spPr>
          <a:xfrm>
            <a:off x="5638800" y="2971800"/>
            <a:ext cx="2819400" cy="1386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The vocal cords open and close while talking</a:t>
            </a:r>
          </a:p>
        </p:txBody>
      </p:sp>
      <p:sp>
        <p:nvSpPr>
          <p:cNvPr id="371" name="Shape 371">
            <a:hlinkClick r:id="rId2" invalidUrl="" action="" tgtFrame="" tooltip="" history="1" highlightClick="0" endSnd="0"/>
          </p:cNvPr>
          <p:cNvSpPr/>
          <p:nvPr/>
        </p:nvSpPr>
        <p:spPr>
          <a:xfrm>
            <a:off x="381000" y="3429000"/>
            <a:ext cx="4267200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 invalidUrl="" action="" tgtFrame="" tooltip="" history="1" highlightClick="0" endSnd="0"/>
              </a:rPr>
              <a:t>Click here to view video presentation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All Rights Reserved, 2017</a:t>
            </a:r>
          </a:p>
        </p:txBody>
      </p:sp>
      <p:sp>
        <p:nvSpPr>
          <p:cNvPr id="374" name="Shape 374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5" name="Shape 375"/>
          <p:cNvSpPr/>
          <p:nvPr>
            <p:ph type="title"/>
          </p:nvPr>
        </p:nvSpPr>
        <p:spPr>
          <a:xfrm>
            <a:off x="1524000" y="457200"/>
            <a:ext cx="7391400" cy="685800"/>
          </a:xfrm>
          <a:prstGeom prst="rect">
            <a:avLst/>
          </a:prstGeom>
        </p:spPr>
        <p:txBody>
          <a:bodyPr/>
          <a:lstStyle/>
          <a:p>
            <a:pPr defTabSz="896111">
              <a:defRPr sz="2352"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defRPr>
            </a:pPr>
            <a:r>
              <a:t>Which of the following defends against aspiration?</a:t>
            </a:r>
            <a:r>
              <a:rPr sz="3920"/>
              <a:t> </a:t>
            </a:r>
          </a:p>
        </p:txBody>
      </p:sp>
      <p:sp>
        <p:nvSpPr>
          <p:cNvPr id="376" name="Shape 376"/>
          <p:cNvSpPr/>
          <p:nvPr>
            <p:ph type="body" sz="quarter" idx="1"/>
          </p:nvPr>
        </p:nvSpPr>
        <p:spPr>
          <a:xfrm>
            <a:off x="2286000" y="1981200"/>
            <a:ext cx="3657600" cy="2971800"/>
          </a:xfrm>
          <a:prstGeom prst="rect">
            <a:avLst/>
          </a:prstGeom>
        </p:spPr>
        <p:txBody>
          <a:bodyPr/>
          <a:lstStyle/>
          <a:p>
            <a:pPr marL="609600" indent="-609600">
              <a:buClr>
                <a:srgbClr val="FFFFFF"/>
              </a:buClr>
              <a:buFontTx/>
              <a:buAutoNum type="alphaUcPeriod" startAt="1"/>
            </a:pPr>
            <a:r>
              <a:t>The epiglottis</a:t>
            </a:r>
            <a:endParaRPr baseline="30000"/>
          </a:p>
          <a:p>
            <a:pPr marL="609600" indent="-609600">
              <a:buClr>
                <a:srgbClr val="FFFFFF"/>
              </a:buClr>
              <a:buFontTx/>
              <a:buAutoNum type="alphaUcPeriod" startAt="1"/>
            </a:pPr>
            <a:r>
              <a:t>The false cords</a:t>
            </a:r>
            <a:endParaRPr baseline="30000"/>
          </a:p>
          <a:p>
            <a:pPr marL="609600" indent="-609600">
              <a:buClr>
                <a:srgbClr val="FFFFFF"/>
              </a:buClr>
              <a:buFontTx/>
              <a:buAutoNum type="alphaUcPeriod" startAt="1"/>
            </a:pPr>
            <a:r>
              <a:t>The true cords</a:t>
            </a:r>
            <a:endParaRPr baseline="30000"/>
          </a:p>
          <a:p>
            <a:pPr marL="609600" indent="-609600">
              <a:buClr>
                <a:srgbClr val="FFFFFF"/>
              </a:buClr>
              <a:buFontTx/>
              <a:buAutoNum type="alphaUcPeriod" startAt="1"/>
            </a:pPr>
            <a:r>
              <a:t>The ventricle</a:t>
            </a:r>
          </a:p>
          <a:p>
            <a:pPr marL="609600" indent="-609600">
              <a:buClr>
                <a:srgbClr val="FFFFFF"/>
              </a:buClr>
              <a:buFontTx/>
              <a:buAutoNum type="alphaUcPeriod" startAt="1"/>
            </a:pPr>
            <a:r>
              <a:t>All of the above</a:t>
            </a:r>
          </a:p>
        </p:txBody>
      </p:sp>
      <p:sp>
        <p:nvSpPr>
          <p:cNvPr id="377" name="Shape 377"/>
          <p:cNvSpPr/>
          <p:nvPr/>
        </p:nvSpPr>
        <p:spPr>
          <a:xfrm>
            <a:off x="1981200" y="5562600"/>
            <a:ext cx="337196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CC00"/>
                </a:solidFill>
              </a:defRPr>
            </a:lvl1pPr>
          </a:lstStyle>
          <a:p>
            <a:pPr/>
            <a:r>
              <a:t>Click for correct answer:</a:t>
            </a:r>
          </a:p>
        </p:txBody>
      </p:sp>
      <p:sp>
        <p:nvSpPr>
          <p:cNvPr id="378" name="Shape 378"/>
          <p:cNvSpPr/>
          <p:nvPr/>
        </p:nvSpPr>
        <p:spPr>
          <a:xfrm>
            <a:off x="5715000" y="5486400"/>
            <a:ext cx="990600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b="1" sz="2800">
                <a:solidFill>
                  <a:srgbClr val="FFCC00"/>
                </a:solidFill>
              </a:defRPr>
            </a:lvl1pPr>
          </a:lstStyle>
          <a:p>
            <a:pPr/>
            <a:r>
              <a:t>E</a:t>
            </a:r>
          </a:p>
        </p:txBody>
      </p:sp>
      <p:pic>
        <p:nvPicPr>
          <p:cNvPr id="379" name="MCj03917520000[1]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381000"/>
            <a:ext cx="1066800" cy="10652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76" grpId="1"/>
      <p:bldP build="whole" bldLvl="1" animBg="1" rev="0" advAuto="0" spid="378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 All Rights Reserved, 2017</a:t>
            </a:r>
          </a:p>
        </p:txBody>
      </p:sp>
      <p:sp>
        <p:nvSpPr>
          <p:cNvPr id="382" name="Shape 382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3" name="Shape 383"/>
          <p:cNvSpPr/>
          <p:nvPr>
            <p:ph type="title"/>
          </p:nvPr>
        </p:nvSpPr>
        <p:spPr>
          <a:xfrm>
            <a:off x="1439217" y="2451010"/>
            <a:ext cx="6574483" cy="3819229"/>
          </a:xfrm>
          <a:prstGeom prst="rect">
            <a:avLst/>
          </a:prstGeom>
        </p:spPr>
        <p:txBody>
          <a:bodyPr/>
          <a:lstStyle/>
          <a:p>
            <a:pPr>
              <a:defRPr sz="3000"/>
            </a:pPr>
            <a:r>
              <a:t>This presentation is part of a multidimensional competency-oriented curriculum for Flexible Bronchoscopy. </a:t>
            </a:r>
          </a:p>
          <a:p>
            <a:pPr>
              <a:defRPr sz="3000"/>
            </a:pPr>
          </a:p>
          <a:p>
            <a:pPr>
              <a:defRPr sz="3000"/>
            </a:pPr>
            <a:r>
              <a:t>Our goal is to eliminate patient suffering caused by unequal physician expertise and on-the-job training.</a:t>
            </a:r>
          </a:p>
        </p:txBody>
      </p:sp>
      <p:sp>
        <p:nvSpPr>
          <p:cNvPr id="384" name="Shape 384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  <p:grpSp>
        <p:nvGrpSpPr>
          <p:cNvPr id="395" name="Group 395"/>
          <p:cNvGrpSpPr/>
          <p:nvPr/>
        </p:nvGrpSpPr>
        <p:grpSpPr>
          <a:xfrm>
            <a:off x="70222" y="60805"/>
            <a:ext cx="9003557" cy="2227793"/>
            <a:chOff x="0" y="0"/>
            <a:chExt cx="9003555" cy="2227791"/>
          </a:xfrm>
        </p:grpSpPr>
        <p:pic>
          <p:nvPicPr>
            <p:cNvPr id="385" name="Module 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379509" y="18424"/>
              <a:ext cx="1830620" cy="2209368"/>
            </a:xfrm>
            <a:prstGeom prst="rect">
              <a:avLst/>
            </a:prstGeom>
            <a:ln w="28575" cap="flat">
              <a:solidFill>
                <a:srgbClr val="003366"/>
              </a:solidFill>
              <a:prstDash val="solid"/>
              <a:round/>
            </a:ln>
            <a:effectLst/>
          </p:spPr>
        </p:pic>
        <p:grpSp>
          <p:nvGrpSpPr>
            <p:cNvPr id="388" name="Group 388"/>
            <p:cNvGrpSpPr/>
            <p:nvPr/>
          </p:nvGrpSpPr>
          <p:grpSpPr>
            <a:xfrm>
              <a:off x="7067038" y="0"/>
              <a:ext cx="1936518" cy="1641092"/>
              <a:chOff x="0" y="0"/>
              <a:chExt cx="1936517" cy="1641091"/>
            </a:xfrm>
          </p:grpSpPr>
          <p:pic>
            <p:nvPicPr>
              <p:cNvPr id="386" name="Bronchoscopy Atlas.jp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1936518" cy="164109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87" name="Shape 387"/>
              <p:cNvSpPr/>
              <p:nvPr/>
            </p:nvSpPr>
            <p:spPr>
              <a:xfrm>
                <a:off x="212706" y="70902"/>
                <a:ext cx="1630753" cy="2859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spcBef>
                    <a:spcPts val="800"/>
                  </a:spcBef>
                  <a:defRPr b="1" sz="1400">
                    <a:solidFill>
                      <a:srgbClr val="FFFFFF"/>
                    </a:solidFill>
                  </a:defRPr>
                </a:pPr>
                <a:r>
                  <a:t>BRONCHATLAS</a:t>
                </a:r>
                <a:r>
                  <a:rPr baseline="30000"/>
                  <a:t>©</a:t>
                </a:r>
              </a:p>
            </p:txBody>
          </p:sp>
        </p:grpSp>
        <p:pic>
          <p:nvPicPr>
            <p:cNvPr id="389" name="Art of Bronchoscopy Page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709135" y="38100"/>
              <a:ext cx="2349633" cy="15648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0" name="Practical Approach Logo.jp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197552" y="33818"/>
              <a:ext cx="1554164" cy="21785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93" name="Group 393"/>
            <p:cNvGrpSpPr/>
            <p:nvPr/>
          </p:nvGrpSpPr>
          <p:grpSpPr>
            <a:xfrm>
              <a:off x="0" y="33818"/>
              <a:ext cx="1392086" cy="2178580"/>
              <a:chOff x="0" y="0"/>
              <a:chExt cx="1392085" cy="2178579"/>
            </a:xfrm>
          </p:grpSpPr>
          <p:pic>
            <p:nvPicPr>
              <p:cNvPr id="391" name="BRONCHOSCOPY poster FINAL.jp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304617"/>
                <a:ext cx="1392086" cy="187396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92" name="Shape 392"/>
              <p:cNvSpPr/>
              <p:nvPr/>
            </p:nvSpPr>
            <p:spPr>
              <a:xfrm>
                <a:off x="7733" y="0"/>
                <a:ext cx="1376619" cy="291268"/>
              </a:xfrm>
              <a:prstGeom prst="rect">
                <a:avLst/>
              </a:prstGeom>
              <a:solidFill>
                <a:schemeClr val="accent1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ctr">
                  <a:spcBef>
                    <a:spcPts val="900"/>
                  </a:spcBef>
                  <a:defRPr b="1" sz="13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pPr/>
                <a:r>
                  <a:t>Step by Step©</a:t>
                </a:r>
              </a:p>
            </p:txBody>
          </p:sp>
        </p:grpSp>
        <p:sp>
          <p:nvSpPr>
            <p:cNvPr id="394" name="Shape 394"/>
            <p:cNvSpPr/>
            <p:nvPr/>
          </p:nvSpPr>
          <p:spPr>
            <a:xfrm>
              <a:off x="5090855" y="1651081"/>
              <a:ext cx="3296839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chemeClr val="accent6"/>
                  </a:solidFill>
                </a:defRPr>
              </a:lvl1pPr>
            </a:lstStyle>
            <a:p>
              <a:pPr/>
              <a:r>
                <a:t>&amp;  YouTube Instructional videos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All Rights Reserved, 2017</a:t>
            </a:r>
          </a:p>
        </p:txBody>
      </p:sp>
      <p:sp>
        <p:nvSpPr>
          <p:cNvPr id="398" name="Shape 398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9" name="Shape 399"/>
          <p:cNvSpPr/>
          <p:nvPr>
            <p:ph type="body" sz="quarter" idx="1"/>
          </p:nvPr>
        </p:nvSpPr>
        <p:spPr>
          <a:xfrm>
            <a:off x="419100" y="1854200"/>
            <a:ext cx="8229600" cy="1219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buSzTx/>
              <a:buNone/>
              <a:defRPr sz="2000"/>
            </a:pPr>
            <a:r>
              <a:t>	Bronchoscopy International: BronchAtlas</a:t>
            </a:r>
            <a:r>
              <a:rPr baseline="23999"/>
              <a:t>©</a:t>
            </a:r>
            <a:r>
              <a:t>, an Electronic On-Line Multimedia Slide Presentation. http://www.Bronchoscopy.org/Bronchatlas/htm. Published 2017 (Please add “Date Accessed”).</a:t>
            </a:r>
          </a:p>
        </p:txBody>
      </p:sp>
      <p:sp>
        <p:nvSpPr>
          <p:cNvPr id="400" name="Shape 400"/>
          <p:cNvSpPr/>
          <p:nvPr/>
        </p:nvSpPr>
        <p:spPr>
          <a:xfrm>
            <a:off x="304800" y="228600"/>
            <a:ext cx="8458200" cy="1386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600"/>
              </a:spcBef>
              <a:defRPr sz="2800">
                <a:solidFill>
                  <a:srgbClr val="FFCC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All efforts are made by Bronchoscopy International to maintain currency of online information. Multimedia presentations and videos can be cited as:</a:t>
            </a:r>
          </a:p>
        </p:txBody>
      </p:sp>
      <p:grpSp>
        <p:nvGrpSpPr>
          <p:cNvPr id="403" name="Group 403"/>
          <p:cNvGrpSpPr/>
          <p:nvPr/>
        </p:nvGrpSpPr>
        <p:grpSpPr>
          <a:xfrm>
            <a:off x="346075" y="3163887"/>
            <a:ext cx="2895600" cy="2597065"/>
            <a:chOff x="0" y="0"/>
            <a:chExt cx="2895599" cy="2597064"/>
          </a:xfrm>
        </p:grpSpPr>
        <p:pic>
          <p:nvPicPr>
            <p:cNvPr id="401" name="Bronchoscopy Atlas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895600" cy="25970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02" name="Shape 402"/>
            <p:cNvSpPr/>
            <p:nvPr/>
          </p:nvSpPr>
          <p:spPr>
            <a:xfrm>
              <a:off x="849291" y="94616"/>
              <a:ext cx="1881312" cy="4089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900"/>
                </a:spcBef>
                <a:defRPr b="1" sz="1600">
                  <a:solidFill>
                    <a:srgbClr val="FFFFFF"/>
                  </a:solidFill>
                </a:defRPr>
              </a:pPr>
              <a:r>
                <a:t>BRONCHATLAS</a:t>
              </a:r>
              <a:r>
                <a:rPr baseline="30000"/>
                <a:t>©</a:t>
              </a:r>
            </a:p>
          </p:txBody>
        </p:sp>
      </p:grpSp>
      <p:sp>
        <p:nvSpPr>
          <p:cNvPr id="404" name="Shape 404"/>
          <p:cNvSpPr/>
          <p:nvPr>
            <p:ph type="title"/>
          </p:nvPr>
        </p:nvSpPr>
        <p:spPr>
          <a:xfrm>
            <a:off x="5186513" y="3505200"/>
            <a:ext cx="1371601" cy="457200"/>
          </a:xfrm>
          <a:prstGeom prst="rect">
            <a:avLst/>
          </a:prstGeom>
        </p:spPr>
        <p:txBody>
          <a:bodyPr/>
          <a:lstStyle>
            <a:lvl1pPr defTabSz="566927">
              <a:defRPr sz="2170"/>
            </a:lvl1pPr>
          </a:lstStyle>
          <a:p>
            <a:pPr>
              <a:defRPr>
                <a:effectLst/>
              </a:defRPr>
            </a:pPr>
            <a:r>
              <a:t>Thank you</a:t>
            </a:r>
          </a:p>
        </p:txBody>
      </p:sp>
      <p:sp>
        <p:nvSpPr>
          <p:cNvPr id="405" name="Shape 405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5/26/17</a:t>
            </a:r>
          </a:p>
        </p:txBody>
      </p:sp>
      <p:pic>
        <p:nvPicPr>
          <p:cNvPr id="406" name="image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83594" y="4163060"/>
            <a:ext cx="2977440" cy="8816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/>
          <p:nvPr>
            <p:ph type="sldNum" sz="quarter" idx="4294967295"/>
          </p:nvPr>
        </p:nvSpPr>
        <p:spPr>
          <a:xfrm>
            <a:off x="8384891" y="6432650"/>
            <a:ext cx="301909" cy="2888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09" name="Shape 409"/>
          <p:cNvSpPr/>
          <p:nvPr>
            <p:ph type="title"/>
          </p:nvPr>
        </p:nvSpPr>
        <p:spPr>
          <a:xfrm>
            <a:off x="457200" y="5778500"/>
            <a:ext cx="8229600" cy="846883"/>
          </a:xfrm>
          <a:prstGeom prst="rect">
            <a:avLst/>
          </a:prstGeom>
        </p:spPr>
        <p:txBody>
          <a:bodyPr/>
          <a:lstStyle>
            <a:lvl1pPr defTabSz="521208">
              <a:defRPr sz="2500" u="sng">
                <a:solidFill>
                  <a:srgbClr val="FFE8F1"/>
                </a:solidFill>
                <a:effectLst>
                  <a:outerShdw sx="100000" sy="100000" kx="0" ky="0" algn="b" rotWithShape="0" blurRad="12700" dist="14478" dir="2700000">
                    <a:srgbClr val="000000"/>
                  </a:outerShdw>
                </a:effectLst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>
                <a:uFill>
                  <a:solidFill>
                    <a:srgbClr val="00CCFF"/>
                  </a:solidFill>
                </a:uFill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www.Bronchoscopy.org</a:t>
            </a:r>
          </a:p>
        </p:txBody>
      </p:sp>
      <p:pic>
        <p:nvPicPr>
          <p:cNvPr id="410" name="image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8967" y="2391705"/>
            <a:ext cx="6086067" cy="18020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All Rights Reserved, 2017</a:t>
            </a:r>
          </a:p>
        </p:txBody>
      </p:sp>
      <p:sp>
        <p:nvSpPr>
          <p:cNvPr id="119" name="Shape 119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0" name="Shape 120"/>
          <p:cNvSpPr/>
          <p:nvPr>
            <p:ph type="title"/>
          </p:nvPr>
        </p:nvSpPr>
        <p:spPr>
          <a:xfrm>
            <a:off x="381000" y="228600"/>
            <a:ext cx="8229600" cy="533400"/>
          </a:xfrm>
          <a:prstGeom prst="rect">
            <a:avLst/>
          </a:prstGeom>
        </p:spPr>
        <p:txBody>
          <a:bodyPr/>
          <a:lstStyle>
            <a:lvl1pPr defTabSz="740663">
              <a:defRPr sz="2916">
                <a:effectLst>
                  <a:outerShdw sx="100000" sy="100000" kx="0" ky="0" algn="b" rotWithShape="0" blurRad="10287" dist="20574" dir="2700000">
                    <a:srgbClr val="000000"/>
                  </a:outerShdw>
                </a:effectLst>
              </a:defRPr>
            </a:lvl1pPr>
          </a:lstStyle>
          <a:p>
            <a:pPr/>
            <a:r>
              <a:t>Upper Airway: From Pharynx to Larynx</a:t>
            </a:r>
          </a:p>
        </p:txBody>
      </p:sp>
      <p:grpSp>
        <p:nvGrpSpPr>
          <p:cNvPr id="128" name="Group 128"/>
          <p:cNvGrpSpPr/>
          <p:nvPr/>
        </p:nvGrpSpPr>
        <p:grpSpPr>
          <a:xfrm>
            <a:off x="2438399" y="1219200"/>
            <a:ext cx="6172201" cy="4572000"/>
            <a:chOff x="0" y="0"/>
            <a:chExt cx="6172200" cy="4572000"/>
          </a:xfrm>
        </p:grpSpPr>
        <p:pic>
          <p:nvPicPr>
            <p:cNvPr id="121" name="MURRAY_uvula to epiglottis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5000" t="0" r="5000" b="0"/>
            <a:stretch>
              <a:fillRect/>
            </a:stretch>
          </p:blipFill>
          <p:spPr>
            <a:xfrm>
              <a:off x="-1" y="0"/>
              <a:ext cx="4267201" cy="4572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2" name="Shape 122"/>
            <p:cNvSpPr/>
            <p:nvPr/>
          </p:nvSpPr>
          <p:spPr>
            <a:xfrm>
              <a:off x="4876800" y="3505200"/>
              <a:ext cx="91440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000"/>
                </a:spcBef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Uvula</a:t>
              </a:r>
            </a:p>
          </p:txBody>
        </p:sp>
        <p:sp>
          <p:nvSpPr>
            <p:cNvPr id="123" name="Shape 123"/>
            <p:cNvSpPr/>
            <p:nvPr/>
          </p:nvSpPr>
          <p:spPr>
            <a:xfrm>
              <a:off x="4876800" y="1905000"/>
              <a:ext cx="129540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000"/>
                </a:spcBef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Epiglottis</a:t>
              </a:r>
            </a:p>
          </p:txBody>
        </p:sp>
        <p:sp>
          <p:nvSpPr>
            <p:cNvPr id="124" name="Shape 124"/>
            <p:cNvSpPr/>
            <p:nvPr/>
          </p:nvSpPr>
          <p:spPr>
            <a:xfrm>
              <a:off x="4800600" y="838200"/>
              <a:ext cx="106680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000"/>
                </a:spcBef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Larynx</a:t>
              </a:r>
            </a:p>
          </p:txBody>
        </p:sp>
        <p:sp>
          <p:nvSpPr>
            <p:cNvPr id="125" name="Shape 125"/>
            <p:cNvSpPr/>
            <p:nvPr/>
          </p:nvSpPr>
          <p:spPr>
            <a:xfrm flipH="1">
              <a:off x="2819400" y="1066799"/>
              <a:ext cx="1981200" cy="304802"/>
            </a:xfrm>
            <a:prstGeom prst="line">
              <a:avLst/>
            </a:prstGeom>
            <a:noFill/>
            <a:ln w="38100" cap="flat">
              <a:solidFill>
                <a:srgbClr val="003366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6" name="Shape 126"/>
            <p:cNvSpPr/>
            <p:nvPr/>
          </p:nvSpPr>
          <p:spPr>
            <a:xfrm flipH="1" flipV="1">
              <a:off x="2819400" y="2057400"/>
              <a:ext cx="1981201" cy="76200"/>
            </a:xfrm>
            <a:prstGeom prst="line">
              <a:avLst/>
            </a:prstGeom>
            <a:noFill/>
            <a:ln w="38100" cap="flat">
              <a:solidFill>
                <a:srgbClr val="003366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7" name="Shape 127"/>
            <p:cNvSpPr/>
            <p:nvPr/>
          </p:nvSpPr>
          <p:spPr>
            <a:xfrm flipH="1" flipV="1">
              <a:off x="3124200" y="2971799"/>
              <a:ext cx="1676400" cy="533402"/>
            </a:xfrm>
            <a:prstGeom prst="line">
              <a:avLst/>
            </a:prstGeom>
            <a:noFill/>
            <a:ln w="38100" cap="flat">
              <a:solidFill>
                <a:srgbClr val="003366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29" name="Shape 129"/>
          <p:cNvSpPr/>
          <p:nvPr/>
        </p:nvSpPr>
        <p:spPr>
          <a:xfrm>
            <a:off x="381000" y="5715000"/>
            <a:ext cx="8001000" cy="78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Midline guidance: </a:t>
            </a:r>
          </a:p>
          <a:p>
            <a:pPr algn="ctr"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“The uvula points to the epiglottis, the epiglottis leads into the larynx”.</a:t>
            </a:r>
          </a:p>
        </p:txBody>
      </p:sp>
      <p:sp>
        <p:nvSpPr>
          <p:cNvPr id="130" name="Shape 130"/>
          <p:cNvSpPr/>
          <p:nvPr/>
        </p:nvSpPr>
        <p:spPr>
          <a:xfrm flipV="1">
            <a:off x="1904999" y="3810000"/>
            <a:ext cx="1828802" cy="533400"/>
          </a:xfrm>
          <a:prstGeom prst="line">
            <a:avLst/>
          </a:prstGeom>
          <a:ln w="38100">
            <a:solidFill>
              <a:srgbClr val="003366"/>
            </a:solidFill>
            <a:tailEnd type="stealth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1" name="Shape 131"/>
          <p:cNvSpPr/>
          <p:nvPr/>
        </p:nvSpPr>
        <p:spPr>
          <a:xfrm>
            <a:off x="884368" y="4038600"/>
            <a:ext cx="966526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t>Lingual 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r>
              <a:t>Tonsil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All Rights Reserved, 2017</a:t>
            </a:r>
          </a:p>
        </p:txBody>
      </p:sp>
      <p:sp>
        <p:nvSpPr>
          <p:cNvPr id="134" name="Shape 134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5" name="Shape 135"/>
          <p:cNvSpPr/>
          <p:nvPr>
            <p:ph type="title"/>
          </p:nvPr>
        </p:nvSpPr>
        <p:spPr>
          <a:xfrm>
            <a:off x="457200" y="228600"/>
            <a:ext cx="8229600" cy="692150"/>
          </a:xfrm>
          <a:prstGeom prst="rect">
            <a:avLst/>
          </a:prstGeom>
        </p:spPr>
        <p:txBody>
          <a:bodyPr/>
          <a:lstStyle>
            <a:lvl1pPr defTabSz="896111">
              <a:defRPr sz="3920"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defRPr>
            </a:lvl1pPr>
          </a:lstStyle>
          <a:p>
            <a:pPr/>
            <a:r>
              <a:t>The Larynx</a:t>
            </a:r>
          </a:p>
        </p:txBody>
      </p:sp>
      <p:sp>
        <p:nvSpPr>
          <p:cNvPr id="136" name="Shape 136"/>
          <p:cNvSpPr/>
          <p:nvPr>
            <p:ph type="body" sz="half" idx="1"/>
          </p:nvPr>
        </p:nvSpPr>
        <p:spPr>
          <a:xfrm>
            <a:off x="457200" y="1371599"/>
            <a:ext cx="4038600" cy="457200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buClrTx/>
              <a:buSzPct val="100000"/>
              <a:buFontTx/>
              <a:buChar char="•"/>
              <a:defRPr sz="2400"/>
            </a:pPr>
            <a:r>
              <a:t>The larynx is a 5-7 cm  long structure.  </a:t>
            </a:r>
          </a:p>
          <a:p>
            <a:pPr lvl="1" marL="742950" indent="-285750">
              <a:spcBef>
                <a:spcPts val="0"/>
              </a:spcBef>
              <a:buClrTx/>
              <a:buSzPct val="100000"/>
              <a:buFontTx/>
              <a:buChar char="•"/>
              <a:defRPr sz="2000"/>
            </a:pPr>
            <a:r>
              <a:t>Its upper boundary starts at the tip of the epiglottis, opposite the 3rd to 4th, cervical vertebra.</a:t>
            </a:r>
          </a:p>
          <a:p>
            <a:pPr>
              <a:spcBef>
                <a:spcPts val="0"/>
              </a:spcBef>
              <a:buClrTx/>
              <a:buSzPct val="100000"/>
              <a:buFontTx/>
              <a:buChar char="•"/>
              <a:defRPr sz="2400"/>
            </a:pPr>
          </a:p>
          <a:p>
            <a:pPr>
              <a:spcBef>
                <a:spcPts val="0"/>
              </a:spcBef>
              <a:buClrTx/>
              <a:buSzPct val="100000"/>
              <a:buFontTx/>
              <a:buChar char="•"/>
              <a:defRPr sz="2400"/>
            </a:pPr>
            <a:r>
              <a:t>Its lower end is at the lower border of the cricoid cartilage.</a:t>
            </a:r>
          </a:p>
          <a:p>
            <a:pPr lvl="1" marL="742950" indent="-285750">
              <a:spcBef>
                <a:spcPts val="0"/>
              </a:spcBef>
              <a:buClrTx/>
              <a:buSzPct val="100000"/>
              <a:buFontTx/>
              <a:buChar char="•"/>
              <a:defRPr sz="2000"/>
            </a:pPr>
            <a:r>
              <a:t>This lies opposite the 6th cervical vertebra. </a:t>
            </a:r>
          </a:p>
        </p:txBody>
      </p:sp>
      <p:grpSp>
        <p:nvGrpSpPr>
          <p:cNvPr id="139" name="Group 139"/>
          <p:cNvGrpSpPr/>
          <p:nvPr/>
        </p:nvGrpSpPr>
        <p:grpSpPr>
          <a:xfrm>
            <a:off x="4216578" y="1219200"/>
            <a:ext cx="4319410" cy="4114800"/>
            <a:chOff x="0" y="0"/>
            <a:chExt cx="4319408" cy="4114800"/>
          </a:xfrm>
        </p:grpSpPr>
        <p:pic>
          <p:nvPicPr>
            <p:cNvPr id="137" name="midsagittal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36421" y="0"/>
              <a:ext cx="3582989" cy="4114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8" name="Shape 138"/>
            <p:cNvSpPr/>
            <p:nvPr/>
          </p:nvSpPr>
          <p:spPr>
            <a:xfrm rot="2175137">
              <a:off x="-254179" y="2819400"/>
              <a:ext cx="3048001" cy="138113"/>
            </a:xfrm>
            <a:prstGeom prst="rightArrow">
              <a:avLst>
                <a:gd name="adj1" fmla="val 50000"/>
                <a:gd name="adj2" fmla="val 551724"/>
              </a:avLst>
            </a:prstGeom>
            <a:solidFill>
              <a:srgbClr val="003366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</p:grpSp>
      <p:sp>
        <p:nvSpPr>
          <p:cNvPr id="140" name="Shape 140"/>
          <p:cNvSpPr/>
          <p:nvPr/>
        </p:nvSpPr>
        <p:spPr>
          <a:xfrm>
            <a:off x="7086600" y="5714585"/>
            <a:ext cx="1321703" cy="275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www.phon.ox.ac.uk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 All Rights Reserved, 2017</a:t>
            </a:r>
          </a:p>
        </p:txBody>
      </p:sp>
      <p:sp>
        <p:nvSpPr>
          <p:cNvPr id="143" name="Shape 143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4" name="Shape 144"/>
          <p:cNvSpPr/>
          <p:nvPr>
            <p:ph type="title"/>
          </p:nvPr>
        </p:nvSpPr>
        <p:spPr>
          <a:xfrm>
            <a:off x="457200" y="228600"/>
            <a:ext cx="8229600" cy="692150"/>
          </a:xfrm>
          <a:prstGeom prst="rect">
            <a:avLst/>
          </a:prstGeom>
        </p:spPr>
        <p:txBody>
          <a:bodyPr/>
          <a:lstStyle>
            <a:lvl1pPr defTabSz="896111">
              <a:defRPr sz="3920"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defRPr>
            </a:lvl1pPr>
          </a:lstStyle>
          <a:p>
            <a:pPr/>
            <a:r>
              <a:t>The Larynx</a:t>
            </a:r>
          </a:p>
        </p:txBody>
      </p:sp>
      <p:sp>
        <p:nvSpPr>
          <p:cNvPr id="145" name="Shape 145"/>
          <p:cNvSpPr/>
          <p:nvPr>
            <p:ph type="body" sz="quarter" idx="1"/>
          </p:nvPr>
        </p:nvSpPr>
        <p:spPr>
          <a:xfrm>
            <a:off x="228600" y="2286000"/>
            <a:ext cx="4038600" cy="12954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buSzTx/>
              <a:buNone/>
              <a:defRPr sz="2400"/>
            </a:pPr>
            <a:r>
              <a:t>Superior surface anatomy: </a:t>
            </a:r>
          </a:p>
          <a:p>
            <a:pPr>
              <a:spcBef>
                <a:spcPts val="0"/>
              </a:spcBef>
              <a:buClrTx/>
              <a:buSzPct val="100000"/>
              <a:buFontTx/>
              <a:buChar char="•"/>
              <a:defRPr sz="2400"/>
            </a:pPr>
          </a:p>
          <a:p>
            <a:pPr>
              <a:spcBef>
                <a:spcPts val="0"/>
              </a:spcBef>
              <a:buSzTx/>
              <a:buNone/>
              <a:defRPr sz="2400"/>
            </a:pPr>
            <a:r>
              <a:t>	</a:t>
            </a:r>
            <a:r>
              <a:rPr>
                <a:solidFill>
                  <a:srgbClr val="FFCC00"/>
                </a:solidFill>
              </a:rPr>
              <a:t>Major Landmarks I</a:t>
            </a:r>
          </a:p>
        </p:txBody>
      </p:sp>
      <p:sp>
        <p:nvSpPr>
          <p:cNvPr id="146" name="Shape 146"/>
          <p:cNvSpPr/>
          <p:nvPr/>
        </p:nvSpPr>
        <p:spPr>
          <a:xfrm>
            <a:off x="7391400" y="5257800"/>
            <a:ext cx="993537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Base of 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Tongue</a:t>
            </a:r>
          </a:p>
        </p:txBody>
      </p:sp>
      <p:sp>
        <p:nvSpPr>
          <p:cNvPr id="147" name="Shape 147"/>
          <p:cNvSpPr/>
          <p:nvPr/>
        </p:nvSpPr>
        <p:spPr>
          <a:xfrm>
            <a:off x="6553200" y="5867400"/>
            <a:ext cx="1804316" cy="2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/>
            <a:r>
              <a:t>http://www.nyee.edu/top#top</a:t>
            </a:r>
          </a:p>
        </p:txBody>
      </p:sp>
      <p:pic>
        <p:nvPicPr>
          <p:cNvPr id="148" name="LILLEY-vallec-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38800" y="1752600"/>
            <a:ext cx="3016250" cy="32464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1" name="Group 161"/>
          <p:cNvGrpSpPr/>
          <p:nvPr/>
        </p:nvGrpSpPr>
        <p:grpSpPr>
          <a:xfrm>
            <a:off x="2514600" y="533399"/>
            <a:ext cx="6024835" cy="5349241"/>
            <a:chOff x="0" y="0"/>
            <a:chExt cx="6024834" cy="5349239"/>
          </a:xfrm>
        </p:grpSpPr>
        <p:sp>
          <p:nvSpPr>
            <p:cNvPr id="149" name="Shape 149"/>
            <p:cNvSpPr/>
            <p:nvPr/>
          </p:nvSpPr>
          <p:spPr>
            <a:xfrm>
              <a:off x="1161288" y="3352800"/>
              <a:ext cx="1196912" cy="1209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Superior 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Surface of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Epiglottis</a:t>
              </a:r>
            </a:p>
          </p:txBody>
        </p:sp>
        <p:sp>
          <p:nvSpPr>
            <p:cNvPr id="150" name="Shape 150"/>
            <p:cNvSpPr/>
            <p:nvPr/>
          </p:nvSpPr>
          <p:spPr>
            <a:xfrm flipV="1">
              <a:off x="4343399" y="1143000"/>
              <a:ext cx="152401" cy="609600"/>
            </a:xfrm>
            <a:prstGeom prst="line">
              <a:avLst/>
            </a:prstGeom>
            <a:noFill/>
            <a:ln w="38100" cap="flat">
              <a:solidFill>
                <a:srgbClr val="003366"/>
              </a:solidFill>
              <a:prstDash val="solid"/>
              <a:round/>
              <a:head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1" name="Shape 151"/>
            <p:cNvSpPr/>
            <p:nvPr/>
          </p:nvSpPr>
          <p:spPr>
            <a:xfrm flipH="1" flipV="1">
              <a:off x="5029199" y="4190999"/>
              <a:ext cx="152401" cy="533402"/>
            </a:xfrm>
            <a:prstGeom prst="line">
              <a:avLst/>
            </a:prstGeom>
            <a:noFill/>
            <a:ln w="38100" cap="flat">
              <a:solidFill>
                <a:srgbClr val="00008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2" name="Shape 152"/>
            <p:cNvSpPr/>
            <p:nvPr/>
          </p:nvSpPr>
          <p:spPr>
            <a:xfrm>
              <a:off x="2819399" y="1676399"/>
              <a:ext cx="3048001" cy="762002"/>
            </a:xfrm>
            <a:prstGeom prst="line">
              <a:avLst/>
            </a:prstGeom>
            <a:noFill/>
            <a:ln w="38100" cap="flat">
              <a:solidFill>
                <a:srgbClr val="003366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3" name="Shape 153"/>
            <p:cNvSpPr/>
            <p:nvPr/>
          </p:nvSpPr>
          <p:spPr>
            <a:xfrm>
              <a:off x="2819399" y="1676400"/>
              <a:ext cx="609601" cy="1447800"/>
            </a:xfrm>
            <a:prstGeom prst="line">
              <a:avLst/>
            </a:prstGeom>
            <a:noFill/>
            <a:ln w="38100" cap="flat">
              <a:solidFill>
                <a:srgbClr val="003366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4" name="Shape 154"/>
            <p:cNvSpPr/>
            <p:nvPr/>
          </p:nvSpPr>
          <p:spPr>
            <a:xfrm>
              <a:off x="4201840" y="0"/>
              <a:ext cx="1822995" cy="1209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Posterior Wall of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Hypopharynx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(Leading to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Esophagus)</a:t>
              </a:r>
            </a:p>
          </p:txBody>
        </p:sp>
        <p:sp>
          <p:nvSpPr>
            <p:cNvPr id="155" name="Shape 155"/>
            <p:cNvSpPr/>
            <p:nvPr/>
          </p:nvSpPr>
          <p:spPr>
            <a:xfrm>
              <a:off x="1452507" y="990600"/>
              <a:ext cx="1743186" cy="929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Lateral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Glossoepiglottic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Folds</a:t>
              </a:r>
            </a:p>
          </p:txBody>
        </p:sp>
        <p:sp>
          <p:nvSpPr>
            <p:cNvPr id="156" name="Shape 156"/>
            <p:cNvSpPr/>
            <p:nvPr/>
          </p:nvSpPr>
          <p:spPr>
            <a:xfrm>
              <a:off x="2747907" y="4419600"/>
              <a:ext cx="1743186" cy="929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Median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Glossoepiglottic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Fold</a:t>
              </a:r>
            </a:p>
          </p:txBody>
        </p:sp>
        <p:sp>
          <p:nvSpPr>
            <p:cNvPr id="157" name="Shape 157"/>
            <p:cNvSpPr/>
            <p:nvPr/>
          </p:nvSpPr>
          <p:spPr>
            <a:xfrm flipV="1">
              <a:off x="2362200" y="2743200"/>
              <a:ext cx="2209800" cy="1066800"/>
            </a:xfrm>
            <a:prstGeom prst="line">
              <a:avLst/>
            </a:prstGeom>
            <a:noFill/>
            <a:ln w="38100" cap="flat">
              <a:solidFill>
                <a:srgbClr val="003366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8" name="Shape 158"/>
            <p:cNvSpPr/>
            <p:nvPr/>
          </p:nvSpPr>
          <p:spPr>
            <a:xfrm flipV="1">
              <a:off x="1219200" y="3657599"/>
              <a:ext cx="2514601" cy="1143002"/>
            </a:xfrm>
            <a:prstGeom prst="line">
              <a:avLst/>
            </a:prstGeom>
            <a:noFill/>
            <a:ln w="38100" cap="flat">
              <a:solidFill>
                <a:srgbClr val="00008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9" name="Shape 159"/>
            <p:cNvSpPr/>
            <p:nvPr/>
          </p:nvSpPr>
          <p:spPr>
            <a:xfrm flipV="1">
              <a:off x="4114800" y="3124199"/>
              <a:ext cx="533401" cy="1524002"/>
            </a:xfrm>
            <a:prstGeom prst="line">
              <a:avLst/>
            </a:prstGeom>
            <a:noFill/>
            <a:ln w="38100" cap="flat">
              <a:solidFill>
                <a:srgbClr val="00008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0" name="Shape 160"/>
            <p:cNvSpPr/>
            <p:nvPr/>
          </p:nvSpPr>
          <p:spPr>
            <a:xfrm>
              <a:off x="0" y="4572000"/>
              <a:ext cx="980701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Vallecula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All Rights Reserved, 2017</a:t>
            </a:r>
          </a:p>
        </p:txBody>
      </p:sp>
      <p:sp>
        <p:nvSpPr>
          <p:cNvPr id="164" name="Shape 164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65" name="thyroid drawin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5400" y="2514600"/>
            <a:ext cx="3279775" cy="2865438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/>
          <p:nvPr>
            <p:ph type="title"/>
          </p:nvPr>
        </p:nvSpPr>
        <p:spPr>
          <a:xfrm>
            <a:off x="1600200" y="228600"/>
            <a:ext cx="5791200" cy="762000"/>
          </a:xfrm>
          <a:prstGeom prst="rect">
            <a:avLst/>
          </a:prstGeom>
        </p:spPr>
        <p:txBody>
          <a:bodyPr/>
          <a:lstStyle/>
          <a:p>
            <a:pPr/>
            <a:r>
              <a:t>The Cricoid cartilage</a:t>
            </a:r>
          </a:p>
        </p:txBody>
      </p:sp>
      <p:grpSp>
        <p:nvGrpSpPr>
          <p:cNvPr id="170" name="Group 170"/>
          <p:cNvGrpSpPr/>
          <p:nvPr/>
        </p:nvGrpSpPr>
        <p:grpSpPr>
          <a:xfrm>
            <a:off x="5943600" y="2743200"/>
            <a:ext cx="2514600" cy="3202941"/>
            <a:chOff x="0" y="0"/>
            <a:chExt cx="2514599" cy="3202940"/>
          </a:xfrm>
        </p:grpSpPr>
        <p:pic>
          <p:nvPicPr>
            <p:cNvPr id="167" name="LIZARDO_001_cricoide hosptl_0923_03-04-03_111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7499" t="3334" r="7499" b="5000"/>
            <a:stretch>
              <a:fillRect/>
            </a:stretch>
          </p:blipFill>
          <p:spPr>
            <a:xfrm>
              <a:off x="76199" y="0"/>
              <a:ext cx="2160589" cy="228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8" name="Shape 168"/>
            <p:cNvSpPr/>
            <p:nvPr/>
          </p:nvSpPr>
          <p:spPr>
            <a:xfrm>
              <a:off x="0" y="2743200"/>
              <a:ext cx="2514600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Cricoid Cartilage</a:t>
              </a:r>
            </a:p>
          </p:txBody>
        </p:sp>
        <p:sp>
          <p:nvSpPr>
            <p:cNvPr id="169" name="Shape 169"/>
            <p:cNvSpPr/>
            <p:nvPr/>
          </p:nvSpPr>
          <p:spPr>
            <a:xfrm flipV="1">
              <a:off x="457199" y="1295400"/>
              <a:ext cx="304801" cy="1295400"/>
            </a:xfrm>
            <a:prstGeom prst="line">
              <a:avLst/>
            </a:prstGeom>
            <a:noFill/>
            <a:ln w="76200" cap="flat">
              <a:solidFill>
                <a:srgbClr val="FF3399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71" name="Shape 171"/>
          <p:cNvSpPr/>
          <p:nvPr/>
        </p:nvSpPr>
        <p:spPr>
          <a:xfrm>
            <a:off x="3505200" y="4343400"/>
            <a:ext cx="1752600" cy="65024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Cricothyroid membrane</a:t>
            </a:r>
          </a:p>
        </p:txBody>
      </p:sp>
      <p:sp>
        <p:nvSpPr>
          <p:cNvPr id="172" name="Shape 172"/>
          <p:cNvSpPr/>
          <p:nvPr/>
        </p:nvSpPr>
        <p:spPr>
          <a:xfrm>
            <a:off x="3657600" y="3886200"/>
            <a:ext cx="1676400" cy="37084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Thyroid gland</a:t>
            </a:r>
          </a:p>
        </p:txBody>
      </p:sp>
      <p:sp>
        <p:nvSpPr>
          <p:cNvPr id="173" name="Shape 173"/>
          <p:cNvSpPr/>
          <p:nvPr/>
        </p:nvSpPr>
        <p:spPr>
          <a:xfrm flipH="1">
            <a:off x="3200399" y="4038600"/>
            <a:ext cx="457201" cy="304800"/>
          </a:xfrm>
          <a:prstGeom prst="line">
            <a:avLst/>
          </a:prstGeom>
          <a:ln w="5715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4" name="Shape 174"/>
          <p:cNvSpPr/>
          <p:nvPr/>
        </p:nvSpPr>
        <p:spPr>
          <a:xfrm flipH="1" flipV="1">
            <a:off x="2971799" y="4495800"/>
            <a:ext cx="533401" cy="76200"/>
          </a:xfrm>
          <a:prstGeom prst="line">
            <a:avLst/>
          </a:prstGeom>
          <a:ln w="762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5" name="Shape 175"/>
          <p:cNvSpPr/>
          <p:nvPr/>
        </p:nvSpPr>
        <p:spPr>
          <a:xfrm>
            <a:off x="228600" y="4114800"/>
            <a:ext cx="1905000" cy="7874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Thyroid cartilage</a:t>
            </a:r>
          </a:p>
          <a:p>
            <a:pPr>
              <a:spcBef>
                <a:spcPts val="1000"/>
              </a:spcBef>
              <a:defRPr>
                <a:solidFill>
                  <a:srgbClr val="FFFFFF"/>
                </a:solidFill>
              </a:defRPr>
            </a:pPr>
            <a:r>
              <a:t>Cricoid cartilage</a:t>
            </a:r>
          </a:p>
        </p:txBody>
      </p:sp>
      <p:sp>
        <p:nvSpPr>
          <p:cNvPr id="176" name="Shape 176"/>
          <p:cNvSpPr/>
          <p:nvPr/>
        </p:nvSpPr>
        <p:spPr>
          <a:xfrm flipV="1">
            <a:off x="2133600" y="4571999"/>
            <a:ext cx="685801" cy="152402"/>
          </a:xfrm>
          <a:prstGeom prst="line">
            <a:avLst/>
          </a:prstGeom>
          <a:ln w="5715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7" name="Shape 177"/>
          <p:cNvSpPr/>
          <p:nvPr/>
        </p:nvSpPr>
        <p:spPr>
          <a:xfrm flipV="1">
            <a:off x="2133600" y="4114800"/>
            <a:ext cx="609601" cy="76200"/>
          </a:xfrm>
          <a:prstGeom prst="line">
            <a:avLst/>
          </a:prstGeom>
          <a:ln w="5715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All Rights Reserved, 2017</a:t>
            </a:r>
          </a:p>
        </p:txBody>
      </p:sp>
      <p:sp>
        <p:nvSpPr>
          <p:cNvPr id="180" name="Shape 180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1" name="Shape 181"/>
          <p:cNvSpPr/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Surface anatomy is important</a:t>
            </a:r>
          </a:p>
        </p:txBody>
      </p:sp>
      <p:sp>
        <p:nvSpPr>
          <p:cNvPr id="182" name="Shape 182"/>
          <p:cNvSpPr/>
          <p:nvPr>
            <p:ph type="body" idx="1"/>
          </p:nvPr>
        </p:nvSpPr>
        <p:spPr>
          <a:xfrm>
            <a:off x="457200" y="1752599"/>
            <a:ext cx="8229600" cy="457200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We are responsible to report any nasal, oral, pharyngeal or laryngeal pathology observed en-route to the lungs.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We know we are correctly positioned and in the midline, when we know exactly where we are.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In patients with difficult airways, knowledge of surface anatomy ensures timely intubation, intervention and saves lives.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In a variety of conditions, such as GERD, changes in laryngeal anatomy might be a clue to pulmonary pathology.</a:t>
            </a:r>
          </a:p>
          <a:p>
            <a:pPr>
              <a:lnSpc>
                <a:spcPct val="90000"/>
              </a:lnSpc>
              <a:spcBef>
                <a:spcPts val="500"/>
              </a:spcBef>
              <a:buSzTx/>
              <a:buNone/>
              <a:defRPr sz="2400"/>
            </a:pPr>
            <a:r>
              <a:t>				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 All Rights Reserved, 2017</a:t>
            </a:r>
          </a:p>
        </p:txBody>
      </p:sp>
      <p:sp>
        <p:nvSpPr>
          <p:cNvPr id="185" name="Shape 185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6" name="Shape 186"/>
          <p:cNvSpPr/>
          <p:nvPr>
            <p:ph type="title"/>
          </p:nvPr>
        </p:nvSpPr>
        <p:spPr>
          <a:xfrm>
            <a:off x="457200" y="228600"/>
            <a:ext cx="8229600" cy="692150"/>
          </a:xfrm>
          <a:prstGeom prst="rect">
            <a:avLst/>
          </a:prstGeom>
        </p:spPr>
        <p:txBody>
          <a:bodyPr/>
          <a:lstStyle>
            <a:lvl1pPr defTabSz="896111">
              <a:defRPr sz="3920"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defRPr>
            </a:lvl1pPr>
          </a:lstStyle>
          <a:p>
            <a:pPr/>
            <a:r>
              <a:t>The Larynx</a:t>
            </a:r>
          </a:p>
        </p:txBody>
      </p:sp>
      <p:sp>
        <p:nvSpPr>
          <p:cNvPr id="187" name="Shape 187"/>
          <p:cNvSpPr/>
          <p:nvPr>
            <p:ph type="body" sz="quarter" idx="1"/>
          </p:nvPr>
        </p:nvSpPr>
        <p:spPr>
          <a:xfrm>
            <a:off x="228600" y="1447800"/>
            <a:ext cx="4038600" cy="12954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buSzTx/>
              <a:buNone/>
              <a:defRPr sz="2400"/>
            </a:pPr>
            <a:r>
              <a:t>Superior surface anatomy: </a:t>
            </a:r>
          </a:p>
          <a:p>
            <a:pPr>
              <a:spcBef>
                <a:spcPts val="0"/>
              </a:spcBef>
              <a:buClrTx/>
              <a:buSzPct val="100000"/>
              <a:buFontTx/>
              <a:buChar char="•"/>
              <a:defRPr sz="2400"/>
            </a:pPr>
          </a:p>
          <a:p>
            <a:pPr>
              <a:spcBef>
                <a:spcPts val="0"/>
              </a:spcBef>
              <a:buSzTx/>
              <a:buNone/>
              <a:defRPr sz="2400"/>
            </a:pPr>
            <a:r>
              <a:t>	</a:t>
            </a:r>
            <a:r>
              <a:rPr>
                <a:solidFill>
                  <a:srgbClr val="FFCC00"/>
                </a:solidFill>
              </a:rPr>
              <a:t>Major Landmarks - II</a:t>
            </a:r>
          </a:p>
        </p:txBody>
      </p:sp>
      <p:pic>
        <p:nvPicPr>
          <p:cNvPr id="188" name="Post wal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00600" y="1828800"/>
            <a:ext cx="3748088" cy="32178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7" name="Group 197"/>
          <p:cNvGrpSpPr/>
          <p:nvPr/>
        </p:nvGrpSpPr>
        <p:grpSpPr>
          <a:xfrm>
            <a:off x="2754041" y="1066799"/>
            <a:ext cx="6043276" cy="4714241"/>
            <a:chOff x="0" y="0"/>
            <a:chExt cx="6043275" cy="4714239"/>
          </a:xfrm>
        </p:grpSpPr>
        <p:sp>
          <p:nvSpPr>
            <p:cNvPr id="189" name="Shape 189"/>
            <p:cNvSpPr/>
            <p:nvPr/>
          </p:nvSpPr>
          <p:spPr>
            <a:xfrm>
              <a:off x="4637359" y="4191000"/>
              <a:ext cx="966972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Ventricle</a:t>
              </a:r>
            </a:p>
          </p:txBody>
        </p:sp>
        <p:sp>
          <p:nvSpPr>
            <p:cNvPr id="190" name="Shape 190"/>
            <p:cNvSpPr/>
            <p:nvPr/>
          </p:nvSpPr>
          <p:spPr>
            <a:xfrm>
              <a:off x="5023730" y="0"/>
              <a:ext cx="1019546" cy="650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Pyriform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Sinus</a:t>
              </a:r>
            </a:p>
          </p:txBody>
        </p:sp>
        <p:sp>
          <p:nvSpPr>
            <p:cNvPr id="191" name="Shape 191"/>
            <p:cNvSpPr/>
            <p:nvPr/>
          </p:nvSpPr>
          <p:spPr>
            <a:xfrm>
              <a:off x="604614" y="3505200"/>
              <a:ext cx="1223365" cy="1209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Laryngeal 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Surface of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Epiglottis</a:t>
              </a:r>
            </a:p>
          </p:txBody>
        </p:sp>
        <p:sp>
          <p:nvSpPr>
            <p:cNvPr id="192" name="Shape 192"/>
            <p:cNvSpPr/>
            <p:nvPr/>
          </p:nvSpPr>
          <p:spPr>
            <a:xfrm flipV="1">
              <a:off x="1741759" y="914400"/>
              <a:ext cx="1371601" cy="838200"/>
            </a:xfrm>
            <a:prstGeom prst="line">
              <a:avLst/>
            </a:prstGeom>
            <a:noFill/>
            <a:ln w="38100" cap="flat">
              <a:solidFill>
                <a:srgbClr val="003366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3" name="Shape 193"/>
            <p:cNvSpPr/>
            <p:nvPr/>
          </p:nvSpPr>
          <p:spPr>
            <a:xfrm>
              <a:off x="1817959" y="3657599"/>
              <a:ext cx="1295401" cy="152402"/>
            </a:xfrm>
            <a:prstGeom prst="line">
              <a:avLst/>
            </a:prstGeom>
            <a:noFill/>
            <a:ln w="38100" cap="flat">
              <a:solidFill>
                <a:srgbClr val="003366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4" name="Shape 194"/>
            <p:cNvSpPr/>
            <p:nvPr/>
          </p:nvSpPr>
          <p:spPr>
            <a:xfrm flipV="1">
              <a:off x="5018359" y="457199"/>
              <a:ext cx="152401" cy="990602"/>
            </a:xfrm>
            <a:prstGeom prst="line">
              <a:avLst/>
            </a:prstGeom>
            <a:noFill/>
            <a:ln w="38100" cap="flat">
              <a:solidFill>
                <a:srgbClr val="003366"/>
              </a:solidFill>
              <a:prstDash val="solid"/>
              <a:round/>
              <a:head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5" name="Shape 195"/>
            <p:cNvSpPr/>
            <p:nvPr/>
          </p:nvSpPr>
          <p:spPr>
            <a:xfrm>
              <a:off x="0" y="1752600"/>
              <a:ext cx="1822994" cy="1209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Posterior Wall of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Hypopharynx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(Leading to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Esophagus)</a:t>
              </a:r>
            </a:p>
          </p:txBody>
        </p:sp>
        <p:sp>
          <p:nvSpPr>
            <p:cNvPr id="196" name="Shape 196"/>
            <p:cNvSpPr/>
            <p:nvPr/>
          </p:nvSpPr>
          <p:spPr>
            <a:xfrm flipH="1" flipV="1">
              <a:off x="3646759" y="3048000"/>
              <a:ext cx="1295401" cy="1143000"/>
            </a:xfrm>
            <a:prstGeom prst="line">
              <a:avLst/>
            </a:prstGeom>
            <a:noFill/>
            <a:ln w="38100" cap="flat">
              <a:solidFill>
                <a:srgbClr val="00008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98" name="Shape 198"/>
          <p:cNvSpPr/>
          <p:nvPr/>
        </p:nvSpPr>
        <p:spPr>
          <a:xfrm>
            <a:off x="6553200" y="5867400"/>
            <a:ext cx="1804316" cy="2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/>
            <a:r>
              <a:t>http://www.nyee.edu/top#top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All Rights Reserved, 2017</a:t>
            </a:r>
          </a:p>
        </p:txBody>
      </p:sp>
      <p:sp>
        <p:nvSpPr>
          <p:cNvPr id="201" name="Shape 201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2" name="Shape 202"/>
          <p:cNvSpPr/>
          <p:nvPr>
            <p:ph type="title"/>
          </p:nvPr>
        </p:nvSpPr>
        <p:spPr>
          <a:xfrm>
            <a:off x="457200" y="228600"/>
            <a:ext cx="8229600" cy="692150"/>
          </a:xfrm>
          <a:prstGeom prst="rect">
            <a:avLst/>
          </a:prstGeom>
        </p:spPr>
        <p:txBody>
          <a:bodyPr/>
          <a:lstStyle>
            <a:lvl1pPr defTabSz="896111">
              <a:defRPr sz="3920"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defRPr>
            </a:lvl1pPr>
          </a:lstStyle>
          <a:p>
            <a:pPr/>
            <a:r>
              <a:t>The Larynx</a:t>
            </a:r>
          </a:p>
        </p:txBody>
      </p:sp>
      <p:sp>
        <p:nvSpPr>
          <p:cNvPr id="203" name="Shape 203"/>
          <p:cNvSpPr/>
          <p:nvPr>
            <p:ph type="body" sz="quarter" idx="1"/>
          </p:nvPr>
        </p:nvSpPr>
        <p:spPr>
          <a:xfrm>
            <a:off x="304800" y="1600200"/>
            <a:ext cx="4038600" cy="1447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buSzTx/>
              <a:buNone/>
              <a:defRPr sz="2400"/>
            </a:pPr>
            <a:r>
              <a:t>Superior surface anatomy: </a:t>
            </a:r>
          </a:p>
          <a:p>
            <a:pPr>
              <a:spcBef>
                <a:spcPts val="0"/>
              </a:spcBef>
              <a:buClrTx/>
              <a:buSzPct val="100000"/>
              <a:buFontTx/>
              <a:buChar char="•"/>
              <a:defRPr sz="2400"/>
            </a:pPr>
          </a:p>
          <a:p>
            <a:pPr>
              <a:spcBef>
                <a:spcPts val="0"/>
              </a:spcBef>
              <a:buSzTx/>
              <a:buNone/>
              <a:defRPr sz="2400"/>
            </a:pPr>
            <a:r>
              <a:t>	</a:t>
            </a:r>
            <a:r>
              <a:rPr>
                <a:solidFill>
                  <a:srgbClr val="FFCC00"/>
                </a:solidFill>
              </a:rPr>
              <a:t>Major Landmarks - III</a:t>
            </a:r>
          </a:p>
        </p:txBody>
      </p:sp>
      <p:pic>
        <p:nvPicPr>
          <p:cNvPr id="204" name="Sup-view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4400" y="1752600"/>
            <a:ext cx="3733800" cy="304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1" name="Group 211"/>
          <p:cNvGrpSpPr/>
          <p:nvPr/>
        </p:nvGrpSpPr>
        <p:grpSpPr>
          <a:xfrm>
            <a:off x="4648200" y="914399"/>
            <a:ext cx="3844317" cy="4917442"/>
            <a:chOff x="0" y="0"/>
            <a:chExt cx="3844316" cy="4917440"/>
          </a:xfrm>
        </p:grpSpPr>
        <p:sp>
          <p:nvSpPr>
            <p:cNvPr id="205" name="Shape 205"/>
            <p:cNvSpPr/>
            <p:nvPr/>
          </p:nvSpPr>
          <p:spPr>
            <a:xfrm flipH="1" flipV="1">
              <a:off x="2209799" y="3810000"/>
              <a:ext cx="838201" cy="533400"/>
            </a:xfrm>
            <a:prstGeom prst="line">
              <a:avLst/>
            </a:prstGeom>
            <a:noFill/>
            <a:ln w="38100" cap="flat">
              <a:solidFill>
                <a:srgbClr val="00008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6" name="Shape 206"/>
            <p:cNvSpPr/>
            <p:nvPr/>
          </p:nvSpPr>
          <p:spPr>
            <a:xfrm>
              <a:off x="2743200" y="4343400"/>
              <a:ext cx="980701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Vallecula</a:t>
              </a:r>
            </a:p>
          </p:txBody>
        </p:sp>
        <p:sp>
          <p:nvSpPr>
            <p:cNvPr id="207" name="Shape 207"/>
            <p:cNvSpPr/>
            <p:nvPr/>
          </p:nvSpPr>
          <p:spPr>
            <a:xfrm flipV="1">
              <a:off x="2895600" y="609600"/>
              <a:ext cx="228600" cy="1828800"/>
            </a:xfrm>
            <a:prstGeom prst="line">
              <a:avLst/>
            </a:prstGeom>
            <a:noFill/>
            <a:ln w="38100" cap="flat">
              <a:solidFill>
                <a:srgbClr val="003366"/>
              </a:solidFill>
              <a:prstDash val="solid"/>
              <a:round/>
              <a:head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8" name="Shape 208"/>
            <p:cNvSpPr/>
            <p:nvPr/>
          </p:nvSpPr>
          <p:spPr>
            <a:xfrm>
              <a:off x="2824771" y="0"/>
              <a:ext cx="1019546" cy="650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Pyriform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Sinus</a:t>
              </a:r>
            </a:p>
          </p:txBody>
        </p:sp>
        <p:sp>
          <p:nvSpPr>
            <p:cNvPr id="209" name="Shape 209"/>
            <p:cNvSpPr/>
            <p:nvPr/>
          </p:nvSpPr>
          <p:spPr>
            <a:xfrm flipV="1">
              <a:off x="609600" y="3505199"/>
              <a:ext cx="152400" cy="762002"/>
            </a:xfrm>
            <a:prstGeom prst="line">
              <a:avLst/>
            </a:prstGeom>
            <a:noFill/>
            <a:ln w="38100" cap="flat">
              <a:solidFill>
                <a:srgbClr val="003366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0" name="Shape 210"/>
            <p:cNvSpPr/>
            <p:nvPr/>
          </p:nvSpPr>
          <p:spPr>
            <a:xfrm>
              <a:off x="0" y="4267200"/>
              <a:ext cx="1090536" cy="650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Epiglottis</a:t>
              </a:r>
            </a:p>
          </p:txBody>
        </p:sp>
      </p:grpSp>
      <p:sp>
        <p:nvSpPr>
          <p:cNvPr id="212" name="Shape 212"/>
          <p:cNvSpPr/>
          <p:nvPr/>
        </p:nvSpPr>
        <p:spPr>
          <a:xfrm>
            <a:off x="6553200" y="5867400"/>
            <a:ext cx="1804316" cy="2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/>
            <a:r>
              <a:t>http://www.nyee.edu/top#top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Textured">
  <a:themeElements>
    <a:clrScheme name="Textured">
      <a:dk1>
        <a:srgbClr val="816D56"/>
      </a:dk1>
      <a:lt1>
        <a:srgbClr val="2B5481"/>
      </a:lt1>
      <a:dk2>
        <a:srgbClr val="A7A7A7"/>
      </a:dk2>
      <a:lt2>
        <a:srgbClr val="535353"/>
      </a:lt2>
      <a:accent1>
        <a:srgbClr val="009999"/>
      </a:accent1>
      <a:accent2>
        <a:srgbClr val="3366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xtured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Texture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B5481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B5481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xtured">
  <a:themeElements>
    <a:clrScheme name="Texture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999"/>
      </a:accent1>
      <a:accent2>
        <a:srgbClr val="3366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xtured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Texture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B5481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B5481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