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 b="def" i="def"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C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FD7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xfrm>
            <a:off x="8384893" y="6432653"/>
            <a:ext cx="301908" cy="28882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hyperlink" Target="http://www.bronchoscopy.org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3" name="Shape 93"/>
          <p:cNvSpPr/>
          <p:nvPr>
            <p:ph type="ctrTitle"/>
          </p:nvPr>
        </p:nvSpPr>
        <p:spPr>
          <a:xfrm>
            <a:off x="609600" y="228600"/>
            <a:ext cx="7696200" cy="838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Part 6A: Abnormalities of The Bronchi</a:t>
            </a:r>
          </a:p>
        </p:txBody>
      </p:sp>
      <p:grpSp>
        <p:nvGrpSpPr>
          <p:cNvPr id="96" name="Group 96"/>
          <p:cNvGrpSpPr/>
          <p:nvPr/>
        </p:nvGrpSpPr>
        <p:grpSpPr>
          <a:xfrm>
            <a:off x="457200" y="2133600"/>
            <a:ext cx="3886200" cy="3228975"/>
            <a:chOff x="0" y="0"/>
            <a:chExt cx="3886200" cy="3228975"/>
          </a:xfrm>
        </p:grpSpPr>
        <p:pic>
          <p:nvPicPr>
            <p:cNvPr id="94" name="Bronchoscopy Atla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86200" cy="3228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5" name="Shape 95"/>
            <p:cNvSpPr/>
            <p:nvPr/>
          </p:nvSpPr>
          <p:spPr>
            <a:xfrm>
              <a:off x="1752600" y="76200"/>
              <a:ext cx="2133600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200"/>
                </a:spcBef>
                <a:defRPr sz="2000">
                  <a:solidFill>
                    <a:srgbClr val="FFFFFF"/>
                  </a:solidFill>
                </a:defRPr>
              </a:pPr>
              <a:r>
                <a:t>BRONCHATLAS</a:t>
              </a:r>
              <a:r>
                <a:rPr baseline="30000"/>
                <a:t>©</a:t>
              </a:r>
            </a:p>
          </p:txBody>
        </p:sp>
      </p:grpSp>
      <p:sp>
        <p:nvSpPr>
          <p:cNvPr id="97" name="Shape 97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  <p:sp>
        <p:nvSpPr>
          <p:cNvPr id="98" name="Shape 98"/>
          <p:cNvSpPr/>
          <p:nvPr>
            <p:ph type="subTitle" sz="quarter" idx="1"/>
          </p:nvPr>
        </p:nvSpPr>
        <p:spPr>
          <a:xfrm>
            <a:off x="5431780" y="2705100"/>
            <a:ext cx="2645420" cy="664611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</a:lstStyle>
          <a:p>
            <a:pPr/>
            <a:r>
              <a:t>Prepared By</a:t>
            </a:r>
          </a:p>
        </p:txBody>
      </p:sp>
      <p:grpSp>
        <p:nvGrpSpPr>
          <p:cNvPr id="101" name="Group 101"/>
          <p:cNvGrpSpPr/>
          <p:nvPr/>
        </p:nvGrpSpPr>
        <p:grpSpPr>
          <a:xfrm>
            <a:off x="5280805" y="3335546"/>
            <a:ext cx="2947371" cy="1459974"/>
            <a:chOff x="0" y="0"/>
            <a:chExt cx="2947369" cy="1459973"/>
          </a:xfrm>
        </p:grpSpPr>
        <p:pic>
          <p:nvPicPr>
            <p:cNvPr id="99" name="image3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947370" cy="8727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0" name="Shape 100"/>
            <p:cNvSpPr/>
            <p:nvPr/>
          </p:nvSpPr>
          <p:spPr>
            <a:xfrm>
              <a:off x="247305" y="1089133"/>
              <a:ext cx="245276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u="sng">
                  <a:solidFill>
                    <a:srgbClr val="00CCFF"/>
                  </a:solidFill>
                  <a:uFill>
                    <a:solidFill>
                      <a:srgbClr val="00CCFF"/>
                    </a:solidFill>
                  </a:uFill>
                  <a:hlinkClick r:id="rId4" invalidUrl="" action="" tgtFrame="" tooltip="" history="1" highlightClick="0" endSnd="0"/>
                </a:defRPr>
              </a:lvl1pPr>
            </a:lstStyle>
            <a:p>
              <a:pPr>
                <a:defRPr u="none">
                  <a:solidFill>
                    <a:srgbClr val="FFFFFF"/>
                  </a:solidFill>
                  <a:uFillTx/>
                </a:defRPr>
              </a:pPr>
              <a:r>
                <a:rPr u="sng">
                  <a:solidFill>
                    <a:srgbClr val="00CCFF"/>
                  </a:solidFill>
                  <a:uFill>
                    <a:solidFill>
                      <a:srgbClr val="00CCFF"/>
                    </a:solidFill>
                  </a:uFill>
                  <a:hlinkClick r:id="rId4" invalidUrl="" action="" tgtFrame="" tooltip="" history="1" highlightClick="0" endSnd="0"/>
                </a:rPr>
                <a:t>www.Bronchoscopy.org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194" name="Shape 194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5" name="Shape 195"/>
          <p:cNvSpPr/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/>
          <a:lstStyle>
            <a:lvl1pPr defTabSz="868680">
              <a:defRPr sz="342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lvl1pPr>
          </a:lstStyle>
          <a:p>
            <a:pPr/>
            <a:r>
              <a:t>Left lower lobectomy bronchial stump</a:t>
            </a:r>
          </a:p>
        </p:txBody>
      </p:sp>
      <p:pic>
        <p:nvPicPr>
          <p:cNvPr id="196" name="FRAIZER_002_R resection_08-22-03_procedure.jpg"/>
          <p:cNvPicPr>
            <a:picLocks noChangeAspect="1"/>
          </p:cNvPicPr>
          <p:nvPr/>
        </p:nvPicPr>
        <p:blipFill>
          <a:blip r:embed="rId2">
            <a:extLst/>
          </a:blip>
          <a:srcRect l="0" t="5555" r="0" b="23611"/>
          <a:stretch>
            <a:fillRect/>
          </a:stretch>
        </p:blipFill>
        <p:spPr>
          <a:xfrm>
            <a:off x="1371600" y="1904999"/>
            <a:ext cx="4114800" cy="388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Group 199"/>
          <p:cNvGrpSpPr/>
          <p:nvPr/>
        </p:nvGrpSpPr>
        <p:grpSpPr>
          <a:xfrm>
            <a:off x="4419599" y="4343399"/>
            <a:ext cx="4419601" cy="447042"/>
            <a:chOff x="0" y="0"/>
            <a:chExt cx="4419600" cy="447040"/>
          </a:xfrm>
        </p:grpSpPr>
        <p:sp>
          <p:nvSpPr>
            <p:cNvPr id="197" name="Shape 197"/>
            <p:cNvSpPr/>
            <p:nvPr/>
          </p:nvSpPr>
          <p:spPr>
            <a:xfrm flipH="1" flipV="1">
              <a:off x="0" y="-1"/>
              <a:ext cx="2362200" cy="152402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2438400" y="76200"/>
              <a:ext cx="198120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Area of resection</a:t>
              </a:r>
            </a:p>
          </p:txBody>
        </p:sp>
      </p:grpSp>
      <p:sp>
        <p:nvSpPr>
          <p:cNvPr id="200" name="Shape 200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203" name="Shape 203"/>
          <p:cNvSpPr/>
          <p:nvPr>
            <p:ph type="sldNum" sz="quarter" idx="2"/>
          </p:nvPr>
        </p:nvSpPr>
        <p:spPr>
          <a:xfrm>
            <a:off x="8398088" y="6432651"/>
            <a:ext cx="288712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4" name="Belmonte IMAGE008 intrabronchial adp.jpg"/>
          <p:cNvPicPr>
            <a:picLocks noChangeAspect="1"/>
          </p:cNvPicPr>
          <p:nvPr/>
        </p:nvPicPr>
        <p:blipFill>
          <a:blip r:embed="rId2">
            <a:extLst/>
          </a:blip>
          <a:srcRect l="21249" t="0" r="6250" b="0"/>
          <a:stretch>
            <a:fillRect/>
          </a:stretch>
        </p:blipFill>
        <p:spPr>
          <a:xfrm>
            <a:off x="5029200" y="2286000"/>
            <a:ext cx="3314700" cy="3429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>
            <p:ph type="title"/>
          </p:nvPr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/>
          <a:lstStyle>
            <a:lvl1pPr defTabSz="896111">
              <a:defRPr sz="3920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Bronchial lymph nodes</a:t>
            </a:r>
          </a:p>
        </p:txBody>
      </p:sp>
      <p:sp>
        <p:nvSpPr>
          <p:cNvPr id="206" name="Shape 206"/>
          <p:cNvSpPr/>
          <p:nvPr>
            <p:ph type="body" sz="quarter" idx="1"/>
          </p:nvPr>
        </p:nvSpPr>
        <p:spPr>
          <a:xfrm>
            <a:off x="304800" y="3048000"/>
            <a:ext cx="4419600" cy="1371600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</a:lstStyle>
          <a:p>
            <a:pPr/>
            <a:r>
              <a:t>Adjacent to posterobasal segment Right lower lobe bronchus</a:t>
            </a:r>
          </a:p>
        </p:txBody>
      </p:sp>
      <p:sp>
        <p:nvSpPr>
          <p:cNvPr id="207" name="Shape 207"/>
          <p:cNvSpPr/>
          <p:nvPr/>
        </p:nvSpPr>
        <p:spPr>
          <a:xfrm flipV="1">
            <a:off x="3962399" y="3886199"/>
            <a:ext cx="2590801" cy="228602"/>
          </a:xfrm>
          <a:prstGeom prst="line">
            <a:avLst/>
          </a:prstGeom>
          <a:ln w="76200">
            <a:solidFill>
              <a:srgbClr val="FF3399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8" name="Shape 208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211" name="Shape 211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2" name="Shape 212"/>
          <p:cNvSpPr/>
          <p:nvPr>
            <p:ph type="title"/>
          </p:nvPr>
        </p:nvSpPr>
        <p:spPr>
          <a:xfrm>
            <a:off x="381000" y="228600"/>
            <a:ext cx="8229600" cy="914400"/>
          </a:xfrm>
          <a:prstGeom prst="rect">
            <a:avLst/>
          </a:prstGeom>
        </p:spPr>
        <p:txBody>
          <a:bodyPr/>
          <a:lstStyle/>
          <a:p>
            <a:pPr/>
            <a:r>
              <a:t>Suction trauma</a:t>
            </a:r>
          </a:p>
        </p:txBody>
      </p:sp>
      <p:pic>
        <p:nvPicPr>
          <p:cNvPr id="213" name="DINH_003_pit and suction trauma.jpg"/>
          <p:cNvPicPr>
            <a:picLocks noChangeAspect="1"/>
          </p:cNvPicPr>
          <p:nvPr/>
        </p:nvPicPr>
        <p:blipFill>
          <a:blip r:embed="rId2">
            <a:extLst/>
          </a:blip>
          <a:srcRect l="23750" t="0" r="5000" b="0"/>
          <a:stretch>
            <a:fillRect/>
          </a:stretch>
        </p:blipFill>
        <p:spPr>
          <a:xfrm>
            <a:off x="4419600" y="2057400"/>
            <a:ext cx="3184526" cy="335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2819400" y="4572000"/>
            <a:ext cx="2514600" cy="0"/>
          </a:xfrm>
          <a:prstGeom prst="line">
            <a:avLst/>
          </a:prstGeom>
          <a:ln w="76200">
            <a:solidFill>
              <a:srgbClr val="FF3399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5" name="Shape 215"/>
          <p:cNvSpPr/>
          <p:nvPr/>
        </p:nvSpPr>
        <p:spPr>
          <a:xfrm>
            <a:off x="304800" y="4343400"/>
            <a:ext cx="25908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Trauma and scarring</a:t>
            </a:r>
          </a:p>
        </p:txBody>
      </p:sp>
      <p:sp>
        <p:nvSpPr>
          <p:cNvPr id="216" name="Shape 216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219" name="Shape 219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0" name="Shape 220"/>
          <p:cNvSpPr/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Telangectasia left upper lobe bronchus</a:t>
            </a:r>
          </a:p>
        </p:txBody>
      </p:sp>
      <p:grpSp>
        <p:nvGrpSpPr>
          <p:cNvPr id="225" name="Group 225"/>
          <p:cNvGrpSpPr/>
          <p:nvPr/>
        </p:nvGrpSpPr>
        <p:grpSpPr>
          <a:xfrm>
            <a:off x="914400" y="2438400"/>
            <a:ext cx="7696200" cy="2730500"/>
            <a:chOff x="0" y="0"/>
            <a:chExt cx="7696200" cy="2730500"/>
          </a:xfrm>
        </p:grpSpPr>
        <p:pic>
          <p:nvPicPr>
            <p:cNvPr id="221" name="image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4000" t="0" r="2000" b="0"/>
            <a:stretch>
              <a:fillRect/>
            </a:stretch>
          </p:blipFill>
          <p:spPr>
            <a:xfrm>
              <a:off x="0" y="0"/>
              <a:ext cx="2819400" cy="2730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4" name="Group 224"/>
            <p:cNvGrpSpPr/>
            <p:nvPr/>
          </p:nvGrpSpPr>
          <p:grpSpPr>
            <a:xfrm>
              <a:off x="2057400" y="1371599"/>
              <a:ext cx="5638800" cy="459742"/>
              <a:chOff x="0" y="0"/>
              <a:chExt cx="5638800" cy="459740"/>
            </a:xfrm>
          </p:grpSpPr>
          <p:sp>
            <p:nvSpPr>
              <p:cNvPr id="222" name="Shape 222"/>
              <p:cNvSpPr/>
              <p:nvPr/>
            </p:nvSpPr>
            <p:spPr>
              <a:xfrm>
                <a:off x="1371600" y="0"/>
                <a:ext cx="4267200" cy="4597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Possible source of hemoptytis</a:t>
                </a:r>
              </a:p>
            </p:txBody>
          </p:sp>
          <p:sp>
            <p:nvSpPr>
              <p:cNvPr id="223" name="Shape 223"/>
              <p:cNvSpPr/>
              <p:nvPr/>
            </p:nvSpPr>
            <p:spPr>
              <a:xfrm flipH="1" flipV="1">
                <a:off x="0" y="380999"/>
                <a:ext cx="1371600" cy="2"/>
              </a:xfrm>
              <a:prstGeom prst="line">
                <a:avLst/>
              </a:prstGeom>
              <a:noFill/>
              <a:ln w="76200" cap="flat">
                <a:solidFill>
                  <a:srgbClr val="FF3399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26" name="Shape 226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229" name="Shape 229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0" name="Shape 2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Normal subapical segment right lower lobe bronchus</a:t>
            </a:r>
          </a:p>
        </p:txBody>
      </p:sp>
      <p:sp>
        <p:nvSpPr>
          <p:cNvPr id="231" name="Shape 231"/>
          <p:cNvSpPr/>
          <p:nvPr/>
        </p:nvSpPr>
        <p:spPr>
          <a:xfrm flipH="1">
            <a:off x="3048000" y="2514599"/>
            <a:ext cx="990600" cy="1447802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2" name="Shape 232"/>
          <p:cNvSpPr/>
          <p:nvPr/>
        </p:nvSpPr>
        <p:spPr>
          <a:xfrm flipH="1">
            <a:off x="3048000" y="2514599"/>
            <a:ext cx="990600" cy="1447802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42" name="Group 242"/>
          <p:cNvGrpSpPr/>
          <p:nvPr/>
        </p:nvGrpSpPr>
        <p:grpSpPr>
          <a:xfrm>
            <a:off x="0" y="1904999"/>
            <a:ext cx="9144000" cy="3824289"/>
            <a:chOff x="0" y="0"/>
            <a:chExt cx="9144000" cy="3824287"/>
          </a:xfrm>
        </p:grpSpPr>
        <p:sp>
          <p:nvSpPr>
            <p:cNvPr id="233" name="Shape 233"/>
            <p:cNvSpPr/>
            <p:nvPr/>
          </p:nvSpPr>
          <p:spPr>
            <a:xfrm>
              <a:off x="4114800" y="0"/>
              <a:ext cx="2971800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Subapical segment</a:t>
              </a:r>
            </a:p>
          </p:txBody>
        </p:sp>
        <p:pic>
          <p:nvPicPr>
            <p:cNvPr id="234" name="Timothy Manis copi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57400" y="609600"/>
              <a:ext cx="3270250" cy="3214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5" name="Shape 235"/>
            <p:cNvSpPr/>
            <p:nvPr/>
          </p:nvSpPr>
          <p:spPr>
            <a:xfrm>
              <a:off x="5715000" y="990600"/>
              <a:ext cx="3200400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Medial basal segment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1447800" y="1905000"/>
              <a:ext cx="762000" cy="0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7" name="Shape 237"/>
            <p:cNvSpPr/>
            <p:nvPr/>
          </p:nvSpPr>
          <p:spPr>
            <a:xfrm flipH="1" flipV="1">
              <a:off x="4952999" y="3048000"/>
              <a:ext cx="1066802" cy="533400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8" name="Shape 238"/>
            <p:cNvSpPr/>
            <p:nvPr/>
          </p:nvSpPr>
          <p:spPr>
            <a:xfrm>
              <a:off x="6096000" y="3276600"/>
              <a:ext cx="3048000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Middle lobe bronchus</a:t>
              </a:r>
            </a:p>
          </p:txBody>
        </p:sp>
        <p:sp>
          <p:nvSpPr>
            <p:cNvPr id="239" name="Shape 239"/>
            <p:cNvSpPr/>
            <p:nvPr/>
          </p:nvSpPr>
          <p:spPr>
            <a:xfrm flipH="1">
              <a:off x="4038599" y="1295399"/>
              <a:ext cx="1600202" cy="685802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0" name="Shape 240"/>
            <p:cNvSpPr/>
            <p:nvPr/>
          </p:nvSpPr>
          <p:spPr>
            <a:xfrm flipH="1">
              <a:off x="3048000" y="228599"/>
              <a:ext cx="990600" cy="1447802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1" name="Shape 241"/>
            <p:cNvSpPr/>
            <p:nvPr/>
          </p:nvSpPr>
          <p:spPr>
            <a:xfrm>
              <a:off x="0" y="1447800"/>
              <a:ext cx="1676400" cy="828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Superior segment</a:t>
              </a:r>
            </a:p>
          </p:txBody>
        </p:sp>
      </p:grpSp>
      <p:sp>
        <p:nvSpPr>
          <p:cNvPr id="243" name="Shape 243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246" name="Shape 246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7" name="ebauch RB7 variant.jpg"/>
          <p:cNvPicPr>
            <a:picLocks noChangeAspect="1"/>
          </p:cNvPicPr>
          <p:nvPr/>
        </p:nvPicPr>
        <p:blipFill>
          <a:blip r:embed="rId2">
            <a:extLst/>
          </a:blip>
          <a:srcRect l="5555" t="0" r="22222" b="0"/>
          <a:stretch>
            <a:fillRect/>
          </a:stretch>
        </p:blipFill>
        <p:spPr>
          <a:xfrm>
            <a:off x="2438400" y="2057400"/>
            <a:ext cx="3962401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>
            <p:ph type="title"/>
          </p:nvPr>
        </p:nvSpPr>
        <p:spPr>
          <a:xfrm>
            <a:off x="457200" y="3048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Unformed medial basal segment right lower lobe bronchus</a:t>
            </a:r>
          </a:p>
        </p:txBody>
      </p:sp>
      <p:sp>
        <p:nvSpPr>
          <p:cNvPr id="249" name="Shape 249"/>
          <p:cNvSpPr/>
          <p:nvPr/>
        </p:nvSpPr>
        <p:spPr>
          <a:xfrm flipH="1" flipV="1">
            <a:off x="6019800" y="4952999"/>
            <a:ext cx="1143001" cy="152402"/>
          </a:xfrm>
          <a:prstGeom prst="line">
            <a:avLst/>
          </a:prstGeom>
          <a:ln w="76200">
            <a:solidFill>
              <a:srgbClr val="FF3399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0" name="Shape 250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253" name="Shape 253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4" name="Shape 2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Unformed bronchial segment</a:t>
            </a:r>
          </a:p>
        </p:txBody>
      </p:sp>
      <p:sp>
        <p:nvSpPr>
          <p:cNvPr id="255" name="Shape 255"/>
          <p:cNvSpPr/>
          <p:nvPr/>
        </p:nvSpPr>
        <p:spPr>
          <a:xfrm>
            <a:off x="5334000" y="3657600"/>
            <a:ext cx="2971800" cy="119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Unformed subapical segment right lower lobe bronchus</a:t>
            </a:r>
          </a:p>
        </p:txBody>
      </p:sp>
      <p:grpSp>
        <p:nvGrpSpPr>
          <p:cNvPr id="258" name="Group 258"/>
          <p:cNvGrpSpPr/>
          <p:nvPr/>
        </p:nvGrpSpPr>
        <p:grpSpPr>
          <a:xfrm>
            <a:off x="1219199" y="2590800"/>
            <a:ext cx="3962401" cy="3276600"/>
            <a:chOff x="0" y="0"/>
            <a:chExt cx="3962400" cy="3276600"/>
          </a:xfrm>
        </p:grpSpPr>
        <p:pic>
          <p:nvPicPr>
            <p:cNvPr id="256" name="areblo blind pouch subapical segment RLL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5000" t="0" r="5000" b="0"/>
            <a:stretch>
              <a:fillRect/>
            </a:stretch>
          </p:blipFill>
          <p:spPr>
            <a:xfrm>
              <a:off x="-1" y="0"/>
              <a:ext cx="3057527" cy="3276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7" name="Shape 257"/>
            <p:cNvSpPr/>
            <p:nvPr/>
          </p:nvSpPr>
          <p:spPr>
            <a:xfrm>
              <a:off x="2438400" y="1828800"/>
              <a:ext cx="1524000" cy="0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59" name="Shape 259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262" name="Shape 262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3" name="Shape 263"/>
          <p:cNvSpPr/>
          <p:nvPr>
            <p:ph type="title"/>
          </p:nvPr>
        </p:nvSpPr>
        <p:spPr>
          <a:xfrm>
            <a:off x="457200" y="381000"/>
            <a:ext cx="8229600" cy="1219200"/>
          </a:xfrm>
          <a:prstGeom prst="rect">
            <a:avLst/>
          </a:prstGeom>
        </p:spPr>
        <p:txBody>
          <a:bodyPr/>
          <a:lstStyle/>
          <a:p>
            <a:pPr/>
            <a:r>
              <a:t>Broncho-esophageal fistula</a:t>
            </a:r>
          </a:p>
        </p:txBody>
      </p:sp>
      <p:grpSp>
        <p:nvGrpSpPr>
          <p:cNvPr id="268" name="Group 268"/>
          <p:cNvGrpSpPr/>
          <p:nvPr/>
        </p:nvGrpSpPr>
        <p:grpSpPr>
          <a:xfrm>
            <a:off x="1219200" y="1981200"/>
            <a:ext cx="7239000" cy="3962400"/>
            <a:chOff x="0" y="0"/>
            <a:chExt cx="7239000" cy="3962400"/>
          </a:xfrm>
        </p:grpSpPr>
        <p:pic>
          <p:nvPicPr>
            <p:cNvPr id="264" name="image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750" t="0" r="5000" b="0"/>
            <a:stretch>
              <a:fillRect/>
            </a:stretch>
          </p:blipFill>
          <p:spPr>
            <a:xfrm>
              <a:off x="0" y="0"/>
              <a:ext cx="3763963" cy="396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5" name="Shape 265"/>
            <p:cNvSpPr/>
            <p:nvPr/>
          </p:nvSpPr>
          <p:spPr>
            <a:xfrm>
              <a:off x="4572000" y="1143000"/>
              <a:ext cx="2667000" cy="24841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pPr>
              <a:r>
                <a:t>Fistula, posterior wall right main bronchus.</a:t>
              </a:r>
            </a:p>
            <a:p>
              <a: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pPr>
              <a:r>
                <a:t>Esophageal stent visible through the fistula.</a:t>
              </a:r>
            </a:p>
          </p:txBody>
        </p:sp>
        <p:sp>
          <p:nvSpPr>
            <p:cNvPr id="266" name="Shape 266"/>
            <p:cNvSpPr/>
            <p:nvPr/>
          </p:nvSpPr>
          <p:spPr>
            <a:xfrm flipH="1">
              <a:off x="2819400" y="1676399"/>
              <a:ext cx="1752601" cy="228602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7" name="Shape 267"/>
            <p:cNvSpPr/>
            <p:nvPr/>
          </p:nvSpPr>
          <p:spPr>
            <a:xfrm flipH="1" flipV="1">
              <a:off x="2590799" y="2667000"/>
              <a:ext cx="1981201" cy="457200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69" name="Shape 269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272" name="Shape 272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3" name="Shape 273"/>
          <p:cNvSpPr/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/>
          <a:lstStyle>
            <a:lvl1pPr defTabSz="704087">
              <a:defRPr sz="3080">
                <a:effectLst>
                  <a:outerShdw sx="100000" sy="100000" kx="0" ky="0" algn="b" rotWithShape="0" blurRad="9779" dist="19558" dir="2700000">
                    <a:srgbClr val="000000"/>
                  </a:outerShdw>
                </a:effectLst>
              </a:defRPr>
            </a:lvl1pPr>
          </a:lstStyle>
          <a:p>
            <a:pPr/>
            <a:r>
              <a:t>Sarcoma after external beam radiation therapy </a:t>
            </a:r>
          </a:p>
        </p:txBody>
      </p:sp>
      <p:pic>
        <p:nvPicPr>
          <p:cNvPr id="274" name="PORTER_post xrt sarcoma 001_hosptl_0029_08-26-03_1.jpg"/>
          <p:cNvPicPr>
            <a:picLocks noChangeAspect="1"/>
          </p:cNvPicPr>
          <p:nvPr/>
        </p:nvPicPr>
        <p:blipFill>
          <a:blip r:embed="rId2">
            <a:extLst/>
          </a:blip>
          <a:srcRect l="25000" t="0" r="5555" b="0"/>
          <a:stretch>
            <a:fillRect/>
          </a:stretch>
        </p:blipFill>
        <p:spPr>
          <a:xfrm>
            <a:off x="4800600" y="2438400"/>
            <a:ext cx="3175001" cy="3429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7" name="Group 277"/>
          <p:cNvGrpSpPr/>
          <p:nvPr/>
        </p:nvGrpSpPr>
        <p:grpSpPr>
          <a:xfrm>
            <a:off x="304800" y="3581400"/>
            <a:ext cx="4876800" cy="828040"/>
            <a:chOff x="0" y="0"/>
            <a:chExt cx="4876799" cy="828039"/>
          </a:xfrm>
        </p:grpSpPr>
        <p:sp>
          <p:nvSpPr>
            <p:cNvPr id="275" name="Shape 275"/>
            <p:cNvSpPr/>
            <p:nvPr/>
          </p:nvSpPr>
          <p:spPr>
            <a:xfrm>
              <a:off x="0" y="0"/>
              <a:ext cx="3200400" cy="828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Right upper lobe bronchial obstruction</a:t>
              </a:r>
            </a:p>
          </p:txBody>
        </p:sp>
        <p:sp>
          <p:nvSpPr>
            <p:cNvPr id="276" name="Shape 276"/>
            <p:cNvSpPr/>
            <p:nvPr/>
          </p:nvSpPr>
          <p:spPr>
            <a:xfrm flipV="1">
              <a:off x="2895599" y="76199"/>
              <a:ext cx="1981201" cy="76202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78" name="Shape 278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281" name="Shape 281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2" name="Shape 282"/>
          <p:cNvSpPr/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Adenocarcinoma Left Upper Lobe</a:t>
            </a:r>
          </a:p>
        </p:txBody>
      </p:sp>
      <p:pic>
        <p:nvPicPr>
          <p:cNvPr id="283" name="MERICK_005_adeno LUL.jpg"/>
          <p:cNvPicPr>
            <a:picLocks noChangeAspect="1"/>
          </p:cNvPicPr>
          <p:nvPr/>
        </p:nvPicPr>
        <p:blipFill>
          <a:blip r:embed="rId2">
            <a:extLst/>
          </a:blip>
          <a:srcRect l="25000" t="0" r="4167" b="0"/>
          <a:stretch>
            <a:fillRect/>
          </a:stretch>
        </p:blipFill>
        <p:spPr>
          <a:xfrm>
            <a:off x="990599" y="1676400"/>
            <a:ext cx="3886201" cy="4114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6" name="Group 286"/>
          <p:cNvGrpSpPr/>
          <p:nvPr/>
        </p:nvGrpSpPr>
        <p:grpSpPr>
          <a:xfrm>
            <a:off x="4190999" y="2286000"/>
            <a:ext cx="4572001" cy="1386840"/>
            <a:chOff x="0" y="0"/>
            <a:chExt cx="4572000" cy="1386839"/>
          </a:xfrm>
        </p:grpSpPr>
        <p:sp>
          <p:nvSpPr>
            <p:cNvPr id="284" name="Shape 284"/>
            <p:cNvSpPr/>
            <p:nvPr/>
          </p:nvSpPr>
          <p:spPr>
            <a:xfrm>
              <a:off x="1524000" y="0"/>
              <a:ext cx="3048000" cy="1386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Raised, indurated, whitish infiltrating lesion</a:t>
              </a:r>
            </a:p>
          </p:txBody>
        </p:sp>
        <p:sp>
          <p:nvSpPr>
            <p:cNvPr id="285" name="Shape 285"/>
            <p:cNvSpPr/>
            <p:nvPr/>
          </p:nvSpPr>
          <p:spPr>
            <a:xfrm flipH="1">
              <a:off x="-1" y="228600"/>
              <a:ext cx="1447801" cy="76200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87" name="Shape 287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Shape 105"/>
          <p:cNvSpPr/>
          <p:nvPr>
            <p:ph type="title"/>
          </p:nvPr>
        </p:nvSpPr>
        <p:spPr>
          <a:xfrm>
            <a:off x="457200" y="381000"/>
            <a:ext cx="8229600" cy="676275"/>
          </a:xfrm>
          <a:prstGeom prst="rect">
            <a:avLst/>
          </a:prstGeom>
        </p:spPr>
        <p:txBody>
          <a:bodyPr/>
          <a:lstStyle/>
          <a:p>
            <a:pPr defTabSz="877823">
              <a:defRPr sz="3839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t>Bronchial mucosal abnormalities </a:t>
            </a:r>
            <a:r>
              <a:rPr sz="2304"/>
              <a:t>d</a:t>
            </a:r>
          </a:p>
        </p:txBody>
      </p:sp>
      <p:grpSp>
        <p:nvGrpSpPr>
          <p:cNvPr id="125" name="Group 125"/>
          <p:cNvGrpSpPr/>
          <p:nvPr/>
        </p:nvGrpSpPr>
        <p:grpSpPr>
          <a:xfrm>
            <a:off x="762000" y="1219199"/>
            <a:ext cx="7543800" cy="5175832"/>
            <a:chOff x="0" y="0"/>
            <a:chExt cx="7543800" cy="5175830"/>
          </a:xfrm>
        </p:grpSpPr>
        <p:grpSp>
          <p:nvGrpSpPr>
            <p:cNvPr id="122" name="Group 122"/>
            <p:cNvGrpSpPr/>
            <p:nvPr/>
          </p:nvGrpSpPr>
          <p:grpSpPr>
            <a:xfrm>
              <a:off x="0" y="533400"/>
              <a:ext cx="7467600" cy="4191000"/>
              <a:chOff x="0" y="0"/>
              <a:chExt cx="7467600" cy="4191000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0" y="0"/>
                <a:ext cx="7467600" cy="419100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grpSp>
            <p:nvGrpSpPr>
              <p:cNvPr id="109" name="Group 109"/>
              <p:cNvGrpSpPr/>
              <p:nvPr/>
            </p:nvGrpSpPr>
            <p:grpSpPr>
              <a:xfrm>
                <a:off x="295746" y="216775"/>
                <a:ext cx="2070227" cy="1991630"/>
                <a:chOff x="0" y="0"/>
                <a:chExt cx="2070225" cy="1991628"/>
              </a:xfrm>
            </p:grpSpPr>
            <p:sp>
              <p:nvSpPr>
                <p:cNvPr id="107" name="Shape 107"/>
                <p:cNvSpPr/>
                <p:nvPr/>
              </p:nvSpPr>
              <p:spPr>
                <a:xfrm>
                  <a:off x="0" y="0"/>
                  <a:ext cx="2070226" cy="1991629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108" name="still bron pits.jp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30484" t="0" r="259" b="0"/>
                <a:stretch>
                  <a:fillRect/>
                </a:stretch>
              </p:blipFill>
              <p:spPr>
                <a:xfrm>
                  <a:off x="0" y="0"/>
                  <a:ext cx="2070226" cy="19916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12" name="Group 112"/>
              <p:cNvGrpSpPr/>
              <p:nvPr/>
            </p:nvGrpSpPr>
            <p:grpSpPr>
              <a:xfrm>
                <a:off x="2439908" y="361293"/>
                <a:ext cx="2587783" cy="1708616"/>
                <a:chOff x="0" y="0"/>
                <a:chExt cx="2587782" cy="1708615"/>
              </a:xfrm>
            </p:grpSpPr>
            <p:sp>
              <p:nvSpPr>
                <p:cNvPr id="110" name="Shape 110"/>
                <p:cNvSpPr/>
                <p:nvPr/>
              </p:nvSpPr>
              <p:spPr>
                <a:xfrm>
                  <a:off x="0" y="0"/>
                  <a:ext cx="2587783" cy="1708616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111" name="herpes bronchial spur.jp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2587783" cy="170861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15" name="Group 115"/>
              <p:cNvGrpSpPr/>
              <p:nvPr/>
            </p:nvGrpSpPr>
            <p:grpSpPr>
              <a:xfrm>
                <a:off x="591493" y="2312275"/>
                <a:ext cx="3918642" cy="1606250"/>
                <a:chOff x="0" y="0"/>
                <a:chExt cx="3918641" cy="1606248"/>
              </a:xfrm>
            </p:grpSpPr>
            <p:sp>
              <p:nvSpPr>
                <p:cNvPr id="113" name="Shape 113"/>
                <p:cNvSpPr/>
                <p:nvPr/>
              </p:nvSpPr>
              <p:spPr>
                <a:xfrm>
                  <a:off x="0" y="0"/>
                  <a:ext cx="3918642" cy="1606249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114" name="INFECTION copie.jp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3918642" cy="160624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18" name="Group 118"/>
              <p:cNvGrpSpPr/>
              <p:nvPr/>
            </p:nvGrpSpPr>
            <p:grpSpPr>
              <a:xfrm>
                <a:off x="4953754" y="144517"/>
                <a:ext cx="2218100" cy="2023242"/>
                <a:chOff x="0" y="0"/>
                <a:chExt cx="2218099" cy="2023241"/>
              </a:xfrm>
            </p:grpSpPr>
            <p:sp>
              <p:nvSpPr>
                <p:cNvPr id="116" name="Shape 116"/>
                <p:cNvSpPr/>
                <p:nvPr/>
              </p:nvSpPr>
              <p:spPr>
                <a:xfrm>
                  <a:off x="0" y="0"/>
                  <a:ext cx="2218100" cy="2023242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117" name="rparatrtumor000001.jp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40916" t="10929" r="4579" b="10929"/>
                <a:stretch>
                  <a:fillRect/>
                </a:stretch>
              </p:blipFill>
              <p:spPr>
                <a:xfrm>
                  <a:off x="0" y="0"/>
                  <a:ext cx="2218100" cy="202324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21" name="Group 121"/>
              <p:cNvGrpSpPr/>
              <p:nvPr/>
            </p:nvGrpSpPr>
            <p:grpSpPr>
              <a:xfrm>
                <a:off x="5027691" y="2023241"/>
                <a:ext cx="2102574" cy="1875714"/>
                <a:chOff x="0" y="0"/>
                <a:chExt cx="2102573" cy="1875713"/>
              </a:xfrm>
            </p:grpSpPr>
            <p:sp>
              <p:nvSpPr>
                <p:cNvPr id="119" name="Shape 119"/>
                <p:cNvSpPr/>
                <p:nvPr/>
              </p:nvSpPr>
              <p:spPr>
                <a:xfrm>
                  <a:off x="0" y="0"/>
                  <a:ext cx="2102574" cy="1875714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120" name="amyloid.jp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2102574" cy="187571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123" name="Shape 123"/>
            <p:cNvSpPr/>
            <p:nvPr/>
          </p:nvSpPr>
          <p:spPr>
            <a:xfrm>
              <a:off x="228600" y="0"/>
              <a:ext cx="731520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sz="20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Pitting			Herpes			Cancer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533399" y="4800600"/>
              <a:ext cx="6172202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200"/>
                </a:spcBef>
                <a:defRPr sz="20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Necrotizing tracheobronchitis		Amyloidosis</a:t>
              </a:r>
            </a:p>
          </p:txBody>
        </p:sp>
      </p:grpSp>
      <p:sp>
        <p:nvSpPr>
          <p:cNvPr id="126" name="Shape 126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290" name="Shape 290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1" name="Shape 291"/>
          <p:cNvSpPr/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Nodular squamous cell carcinoma</a:t>
            </a:r>
          </a:p>
        </p:txBody>
      </p:sp>
      <p:grpSp>
        <p:nvGrpSpPr>
          <p:cNvPr id="299" name="Group 299"/>
          <p:cNvGrpSpPr/>
          <p:nvPr/>
        </p:nvGrpSpPr>
        <p:grpSpPr>
          <a:xfrm>
            <a:off x="761999" y="1981200"/>
            <a:ext cx="7467601" cy="3876041"/>
            <a:chOff x="0" y="0"/>
            <a:chExt cx="7467600" cy="3876040"/>
          </a:xfrm>
        </p:grpSpPr>
        <p:grpSp>
          <p:nvGrpSpPr>
            <p:cNvPr id="296" name="Group 296"/>
            <p:cNvGrpSpPr/>
            <p:nvPr/>
          </p:nvGrpSpPr>
          <p:grpSpPr>
            <a:xfrm>
              <a:off x="-1" y="0"/>
              <a:ext cx="7467602" cy="3200400"/>
              <a:chOff x="0" y="0"/>
              <a:chExt cx="7467600" cy="3200400"/>
            </a:xfrm>
          </p:grpSpPr>
          <p:pic>
            <p:nvPicPr>
              <p:cNvPr id="292" name="CONLEY_004_tr tumor base.jp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25000" t="0" r="5000" b="0"/>
              <a:stretch>
                <a:fillRect/>
              </a:stretch>
            </p:blipFill>
            <p:spPr>
              <a:xfrm>
                <a:off x="-1" y="0"/>
                <a:ext cx="2987677" cy="3200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95" name="Group 295"/>
              <p:cNvGrpSpPr/>
              <p:nvPr/>
            </p:nvGrpSpPr>
            <p:grpSpPr>
              <a:xfrm>
                <a:off x="2667000" y="1524000"/>
                <a:ext cx="4800600" cy="828040"/>
                <a:chOff x="0" y="0"/>
                <a:chExt cx="4800600" cy="828039"/>
              </a:xfrm>
            </p:grpSpPr>
            <p:sp>
              <p:nvSpPr>
                <p:cNvPr id="293" name="Shape 293"/>
                <p:cNvSpPr/>
                <p:nvPr/>
              </p:nvSpPr>
              <p:spPr>
                <a:xfrm>
                  <a:off x="1600200" y="0"/>
                  <a:ext cx="3200400" cy="828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spcBef>
                      <a:spcPts val="1400"/>
                    </a:spcBef>
                    <a:defRPr sz="2400">
                      <a:solidFill>
                        <a:srgbClr val="FFFFFF"/>
                      </a:solidFill>
                    </a:defRPr>
                  </a:lvl1pPr>
                </a:lstStyle>
                <a:p>
                  <a:pPr/>
                  <a:r>
                    <a:t>Partial obstruction of right main bronchus</a:t>
                  </a:r>
                </a:p>
              </p:txBody>
            </p:sp>
            <p:sp>
              <p:nvSpPr>
                <p:cNvPr id="294" name="Shape 294"/>
                <p:cNvSpPr/>
                <p:nvPr/>
              </p:nvSpPr>
              <p:spPr>
                <a:xfrm flipH="1" flipV="1">
                  <a:off x="0" y="457199"/>
                  <a:ext cx="1524000" cy="2"/>
                </a:xfrm>
                <a:prstGeom prst="line">
                  <a:avLst/>
                </a:prstGeom>
                <a:noFill/>
                <a:ln w="76200" cap="flat">
                  <a:solidFill>
                    <a:srgbClr val="FF3399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sp>
          <p:nvSpPr>
            <p:cNvPr id="297" name="Shape 297"/>
            <p:cNvSpPr/>
            <p:nvPr/>
          </p:nvSpPr>
          <p:spPr>
            <a:xfrm>
              <a:off x="1447800" y="3505200"/>
              <a:ext cx="4419601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Anterior-lateral wall right main bronchus</a:t>
              </a:r>
            </a:p>
          </p:txBody>
        </p:sp>
        <p:sp>
          <p:nvSpPr>
            <p:cNvPr id="298" name="Shape 298"/>
            <p:cNvSpPr/>
            <p:nvPr/>
          </p:nvSpPr>
          <p:spPr>
            <a:xfrm flipH="1" flipV="1">
              <a:off x="990600" y="2819399"/>
              <a:ext cx="457201" cy="914402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00" name="Shape 300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303" name="Shape 303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4" name="Shape 3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Nodular carcinoid tumor</a:t>
            </a:r>
          </a:p>
        </p:txBody>
      </p:sp>
      <p:grpSp>
        <p:nvGrpSpPr>
          <p:cNvPr id="309" name="Group 309"/>
          <p:cNvGrpSpPr/>
          <p:nvPr/>
        </p:nvGrpSpPr>
        <p:grpSpPr>
          <a:xfrm>
            <a:off x="457200" y="2590800"/>
            <a:ext cx="7696201" cy="3321050"/>
            <a:chOff x="0" y="0"/>
            <a:chExt cx="7696200" cy="3321050"/>
          </a:xfrm>
        </p:grpSpPr>
        <p:grpSp>
          <p:nvGrpSpPr>
            <p:cNvPr id="307" name="Group 307"/>
            <p:cNvGrpSpPr/>
            <p:nvPr/>
          </p:nvGrpSpPr>
          <p:grpSpPr>
            <a:xfrm>
              <a:off x="2514600" y="0"/>
              <a:ext cx="5181600" cy="3321050"/>
              <a:chOff x="0" y="0"/>
              <a:chExt cx="5181599" cy="3321050"/>
            </a:xfrm>
          </p:grpSpPr>
          <p:pic>
            <p:nvPicPr>
              <p:cNvPr id="305" name="gomez carcinoid LLL000001.jp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24000" t="0" r="2000" b="0"/>
              <a:stretch>
                <a:fillRect/>
              </a:stretch>
            </p:blipFill>
            <p:spPr>
              <a:xfrm>
                <a:off x="1752600" y="0"/>
                <a:ext cx="3429000" cy="33210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06" name="Shape 306"/>
              <p:cNvSpPr/>
              <p:nvPr/>
            </p:nvSpPr>
            <p:spPr>
              <a:xfrm>
                <a:off x="0" y="990599"/>
                <a:ext cx="3200400" cy="152402"/>
              </a:xfrm>
              <a:prstGeom prst="line">
                <a:avLst/>
              </a:prstGeom>
              <a:noFill/>
              <a:ln w="76200" cap="flat">
                <a:solidFill>
                  <a:srgbClr val="FF3399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08" name="Shape 308"/>
            <p:cNvSpPr/>
            <p:nvPr/>
          </p:nvSpPr>
          <p:spPr>
            <a:xfrm>
              <a:off x="0" y="685800"/>
              <a:ext cx="2743200" cy="828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pPr>
              <a:r>
                <a:t>Wide infiltrating</a:t>
              </a:r>
              <a:r>
                <a:rPr sz="1800"/>
                <a:t> </a:t>
              </a:r>
              <a:r>
                <a:t>base</a:t>
              </a:r>
            </a:p>
          </p:txBody>
        </p:sp>
      </p:grpSp>
      <p:sp>
        <p:nvSpPr>
          <p:cNvPr id="310" name="Shape 310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313" name="Shape 313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4" name="Shape 314"/>
          <p:cNvSpPr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Infiltrative and nodular small cell carcinoma</a:t>
            </a:r>
          </a:p>
        </p:txBody>
      </p:sp>
      <p:sp>
        <p:nvSpPr>
          <p:cNvPr id="315" name="Shape 315"/>
          <p:cNvSpPr/>
          <p:nvPr/>
        </p:nvSpPr>
        <p:spPr>
          <a:xfrm>
            <a:off x="762000" y="1981200"/>
            <a:ext cx="2971800" cy="156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Nodular small cell infrequently seen, here on medial wall right main bronchus</a:t>
            </a:r>
          </a:p>
        </p:txBody>
      </p:sp>
      <p:grpSp>
        <p:nvGrpSpPr>
          <p:cNvPr id="320" name="Group 320"/>
          <p:cNvGrpSpPr/>
          <p:nvPr/>
        </p:nvGrpSpPr>
        <p:grpSpPr>
          <a:xfrm>
            <a:off x="457200" y="2343150"/>
            <a:ext cx="8077201" cy="3552190"/>
            <a:chOff x="0" y="0"/>
            <a:chExt cx="8077200" cy="3552189"/>
          </a:xfrm>
        </p:grpSpPr>
        <p:pic>
          <p:nvPicPr>
            <p:cNvPr id="316" name="guevara small cell IMAGE000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22" t="0" r="5769" b="0"/>
            <a:stretch>
              <a:fillRect/>
            </a:stretch>
          </p:blipFill>
          <p:spPr>
            <a:xfrm>
              <a:off x="4114800" y="0"/>
              <a:ext cx="3962401" cy="32194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7" name="Shape 317"/>
            <p:cNvSpPr/>
            <p:nvPr/>
          </p:nvSpPr>
          <p:spPr>
            <a:xfrm>
              <a:off x="0" y="1619250"/>
              <a:ext cx="3124200" cy="1932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Thick deformed posterior longitudinal fibers suspicious for infiltrating neoplasm and  volume loss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3276600" y="247649"/>
              <a:ext cx="2362200" cy="609602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9" name="Shape 319"/>
            <p:cNvSpPr/>
            <p:nvPr/>
          </p:nvSpPr>
          <p:spPr>
            <a:xfrm flipV="1">
              <a:off x="3047999" y="1466849"/>
              <a:ext cx="2133602" cy="914402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21" name="Shape 321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 All Rights Reserved, 2017</a:t>
            </a:r>
          </a:p>
        </p:txBody>
      </p:sp>
      <p:sp>
        <p:nvSpPr>
          <p:cNvPr id="324" name="Shape 324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5" name="Shape 325"/>
          <p:cNvSpPr/>
          <p:nvPr>
            <p:ph type="title"/>
          </p:nvPr>
        </p:nvSpPr>
        <p:spPr>
          <a:xfrm>
            <a:off x="1439217" y="2451010"/>
            <a:ext cx="6574483" cy="3819229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This presentation is part of a multidimensional competency-oriented curriculum for Flexible Bronchoscopy. 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Our goal is to eliminate patient suffering caused by unequal physician expertise and on-the-job training.</a:t>
            </a:r>
          </a:p>
        </p:txBody>
      </p:sp>
      <p:sp>
        <p:nvSpPr>
          <p:cNvPr id="326" name="Shape 326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  <p:grpSp>
        <p:nvGrpSpPr>
          <p:cNvPr id="337" name="Group 337"/>
          <p:cNvGrpSpPr/>
          <p:nvPr/>
        </p:nvGrpSpPr>
        <p:grpSpPr>
          <a:xfrm>
            <a:off x="70222" y="60805"/>
            <a:ext cx="9003557" cy="2227793"/>
            <a:chOff x="0" y="0"/>
            <a:chExt cx="9003555" cy="2227791"/>
          </a:xfrm>
        </p:grpSpPr>
        <p:pic>
          <p:nvPicPr>
            <p:cNvPr id="327" name="Module 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79509" y="18424"/>
              <a:ext cx="1830620" cy="2209368"/>
            </a:xfrm>
            <a:prstGeom prst="rect">
              <a:avLst/>
            </a:prstGeom>
            <a:ln w="28575" cap="flat">
              <a:solidFill>
                <a:srgbClr val="003366"/>
              </a:solidFill>
              <a:prstDash val="solid"/>
              <a:round/>
            </a:ln>
            <a:effectLst/>
          </p:spPr>
        </p:pic>
        <p:grpSp>
          <p:nvGrpSpPr>
            <p:cNvPr id="330" name="Group 330"/>
            <p:cNvGrpSpPr/>
            <p:nvPr/>
          </p:nvGrpSpPr>
          <p:grpSpPr>
            <a:xfrm>
              <a:off x="7067038" y="0"/>
              <a:ext cx="1936518" cy="1641092"/>
              <a:chOff x="0" y="0"/>
              <a:chExt cx="1936517" cy="1641091"/>
            </a:xfrm>
          </p:grpSpPr>
          <p:pic>
            <p:nvPicPr>
              <p:cNvPr id="328" name="Bronchoscopy Atlas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936518" cy="16410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29" name="Shape 329"/>
              <p:cNvSpPr/>
              <p:nvPr/>
            </p:nvSpPr>
            <p:spPr>
              <a:xfrm>
                <a:off x="212706" y="70902"/>
                <a:ext cx="1630753" cy="2859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800"/>
                  </a:spcBef>
                  <a:defRPr b="1" sz="1400">
                    <a:solidFill>
                      <a:srgbClr val="FFFFFF"/>
                    </a:solidFill>
                  </a:defRPr>
                </a:pPr>
                <a:r>
                  <a:t>BRONCHATLAS</a:t>
                </a:r>
                <a:r>
                  <a:rPr baseline="30000"/>
                  <a:t>©</a:t>
                </a:r>
              </a:p>
            </p:txBody>
          </p:sp>
        </p:grpSp>
        <p:pic>
          <p:nvPicPr>
            <p:cNvPr id="331" name="Art of Bronchoscopy Page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09135" y="38100"/>
              <a:ext cx="2349633" cy="15648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2" name="Practical Approach Logo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197552" y="33818"/>
              <a:ext cx="1554164" cy="21785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35" name="Group 335"/>
            <p:cNvGrpSpPr/>
            <p:nvPr/>
          </p:nvGrpSpPr>
          <p:grpSpPr>
            <a:xfrm>
              <a:off x="0" y="33818"/>
              <a:ext cx="1392086" cy="2178580"/>
              <a:chOff x="0" y="0"/>
              <a:chExt cx="1392085" cy="2178579"/>
            </a:xfrm>
          </p:grpSpPr>
          <p:pic>
            <p:nvPicPr>
              <p:cNvPr id="333" name="BRONCHOSCOPY poster FINAL.jp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304617"/>
                <a:ext cx="1392086" cy="18739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34" name="Shape 334"/>
              <p:cNvSpPr/>
              <p:nvPr/>
            </p:nvSpPr>
            <p:spPr>
              <a:xfrm>
                <a:off x="7733" y="0"/>
                <a:ext cx="1376619" cy="291268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spcBef>
                    <a:spcPts val="900"/>
                  </a:spcBef>
                  <a:defRPr b="1" sz="13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pPr/>
                <a:r>
                  <a:t>Step by Step©</a:t>
                </a:r>
              </a:p>
            </p:txBody>
          </p:sp>
        </p:grpSp>
        <p:sp>
          <p:nvSpPr>
            <p:cNvPr id="336" name="Shape 336"/>
            <p:cNvSpPr/>
            <p:nvPr/>
          </p:nvSpPr>
          <p:spPr>
            <a:xfrm>
              <a:off x="5090855" y="1651081"/>
              <a:ext cx="3296839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chemeClr val="accent6"/>
                  </a:solidFill>
                </a:defRPr>
              </a:lvl1pPr>
            </a:lstStyle>
            <a:p>
              <a:pPr/>
              <a:r>
                <a:t>&amp;  YouTube Instructional videos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40" name="Shape 340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1" name="Shape 341"/>
          <p:cNvSpPr/>
          <p:nvPr>
            <p:ph type="body" sz="quarter" idx="1"/>
          </p:nvPr>
        </p:nvSpPr>
        <p:spPr>
          <a:xfrm>
            <a:off x="419100" y="1854200"/>
            <a:ext cx="8229600" cy="1219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None/>
              <a:defRPr sz="2000"/>
            </a:pPr>
            <a:r>
              <a:t>	Bronchoscopy International: BronchAtlas</a:t>
            </a:r>
            <a:r>
              <a:rPr baseline="23999"/>
              <a:t>©</a:t>
            </a:r>
            <a:r>
              <a:t>, an Electronic On-Line Multimedia Slide Presentation. http://www.Bronchoscopy.org/Bronchatlas/htm. Published 2017 (Please add “Date Accessed”).</a:t>
            </a:r>
          </a:p>
        </p:txBody>
      </p:sp>
      <p:sp>
        <p:nvSpPr>
          <p:cNvPr id="342" name="Shape 342"/>
          <p:cNvSpPr/>
          <p:nvPr/>
        </p:nvSpPr>
        <p:spPr>
          <a:xfrm>
            <a:off x="304800" y="228600"/>
            <a:ext cx="8458200" cy="138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All efforts are made by Bronchoscopy International to maintain currency of online information. Multimedia presentations and videos can be cited as:</a:t>
            </a:r>
          </a:p>
        </p:txBody>
      </p:sp>
      <p:grpSp>
        <p:nvGrpSpPr>
          <p:cNvPr id="345" name="Group 345"/>
          <p:cNvGrpSpPr/>
          <p:nvPr/>
        </p:nvGrpSpPr>
        <p:grpSpPr>
          <a:xfrm>
            <a:off x="346075" y="3163887"/>
            <a:ext cx="2895600" cy="2597065"/>
            <a:chOff x="0" y="0"/>
            <a:chExt cx="2895599" cy="2597064"/>
          </a:xfrm>
        </p:grpSpPr>
        <p:pic>
          <p:nvPicPr>
            <p:cNvPr id="343" name="Bronchoscopy Atla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895600" cy="2597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4" name="Shape 344"/>
            <p:cNvSpPr/>
            <p:nvPr/>
          </p:nvSpPr>
          <p:spPr>
            <a:xfrm>
              <a:off x="849291" y="94616"/>
              <a:ext cx="1881312" cy="408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900"/>
                </a:spcBef>
                <a:defRPr b="1" sz="1600">
                  <a:solidFill>
                    <a:srgbClr val="FFFFFF"/>
                  </a:solidFill>
                </a:defRPr>
              </a:pPr>
              <a:r>
                <a:t>BRONCHATLAS</a:t>
              </a:r>
              <a:r>
                <a:rPr baseline="30000"/>
                <a:t>©</a:t>
              </a:r>
            </a:p>
          </p:txBody>
        </p:sp>
      </p:grpSp>
      <p:sp>
        <p:nvSpPr>
          <p:cNvPr id="346" name="Shape 346"/>
          <p:cNvSpPr/>
          <p:nvPr>
            <p:ph type="title"/>
          </p:nvPr>
        </p:nvSpPr>
        <p:spPr>
          <a:xfrm>
            <a:off x="5186513" y="3505200"/>
            <a:ext cx="1371601" cy="457200"/>
          </a:xfrm>
          <a:prstGeom prst="rect">
            <a:avLst/>
          </a:prstGeom>
        </p:spPr>
        <p:txBody>
          <a:bodyPr/>
          <a:lstStyle>
            <a:lvl1pPr defTabSz="566927">
              <a:defRPr sz="2170"/>
            </a:lvl1pPr>
          </a:lstStyle>
          <a:p>
            <a:pPr>
              <a:defRPr>
                <a:effectLst/>
              </a:defRPr>
            </a:pPr>
            <a:r>
              <a:t>Thank you</a:t>
            </a:r>
          </a:p>
        </p:txBody>
      </p:sp>
      <p:sp>
        <p:nvSpPr>
          <p:cNvPr id="347" name="Shape 347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  <p:pic>
        <p:nvPicPr>
          <p:cNvPr id="348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3594" y="4163060"/>
            <a:ext cx="2977440" cy="8816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type="sldNum" sz="quarter" idx="4294967295"/>
          </p:nvPr>
        </p:nvSpPr>
        <p:spPr>
          <a:xfrm>
            <a:off x="8384891" y="6432650"/>
            <a:ext cx="301909" cy="288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1" name="Shape 351"/>
          <p:cNvSpPr/>
          <p:nvPr>
            <p:ph type="title"/>
          </p:nvPr>
        </p:nvSpPr>
        <p:spPr>
          <a:xfrm>
            <a:off x="457200" y="5778500"/>
            <a:ext cx="8229600" cy="846883"/>
          </a:xfrm>
          <a:prstGeom prst="rect">
            <a:avLst/>
          </a:prstGeom>
        </p:spPr>
        <p:txBody>
          <a:bodyPr/>
          <a:lstStyle>
            <a:lvl1pPr defTabSz="521208">
              <a:defRPr sz="2500" u="sng">
                <a:solidFill>
                  <a:srgbClr val="FFE8F1"/>
                </a:solidFill>
                <a:effectLst>
                  <a:outerShdw sx="100000" sy="100000" kx="0" ky="0" algn="b" rotWithShape="0" blurRad="12700" dist="14478" dir="270000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00CCFF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pic>
        <p:nvPicPr>
          <p:cNvPr id="352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8967" y="2391705"/>
            <a:ext cx="6086067" cy="1802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" name="Shape 130"/>
          <p:cNvSpPr/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Segmental Bronchial Obstruction</a:t>
            </a:r>
          </a:p>
        </p:txBody>
      </p:sp>
      <p:sp>
        <p:nvSpPr>
          <p:cNvPr id="131" name="Shape 131"/>
          <p:cNvSpPr/>
          <p:nvPr>
            <p:ph type="body" sz="half" idx="1"/>
          </p:nvPr>
        </p:nvSpPr>
        <p:spPr>
          <a:xfrm>
            <a:off x="762000" y="2209800"/>
            <a:ext cx="4114800" cy="3124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Foreign body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/>
            </a:pPr>
            <a:r>
              <a:t>Windshield glass in trauma victim</a:t>
            </a: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spcBef>
                <a:spcPts val="500"/>
              </a:spcBef>
              <a:defRPr sz="2400"/>
            </a:pPr>
            <a:r>
              <a:t>Aspergillus infection</a:t>
            </a:r>
          </a:p>
        </p:txBody>
      </p:sp>
      <p:pic>
        <p:nvPicPr>
          <p:cNvPr id="132" name="image.jpg"/>
          <p:cNvPicPr>
            <a:picLocks noChangeAspect="1"/>
          </p:cNvPicPr>
          <p:nvPr/>
        </p:nvPicPr>
        <p:blipFill>
          <a:blip r:embed="rId2">
            <a:extLst/>
          </a:blip>
          <a:srcRect l="24490" t="0" r="4081" b="0"/>
          <a:stretch>
            <a:fillRect/>
          </a:stretch>
        </p:blipFill>
        <p:spPr>
          <a:xfrm>
            <a:off x="5715000" y="1371600"/>
            <a:ext cx="2376488" cy="249555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1600200" y="6248400"/>
            <a:ext cx="22098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glass</a:t>
            </a:r>
          </a:p>
        </p:txBody>
      </p:sp>
      <p:pic>
        <p:nvPicPr>
          <p:cNvPr id="134" name="ECHEVARRIA_002_aspergillus.jpg"/>
          <p:cNvPicPr>
            <a:picLocks noChangeAspect="1"/>
          </p:cNvPicPr>
          <p:nvPr/>
        </p:nvPicPr>
        <p:blipFill>
          <a:blip r:embed="rId3">
            <a:extLst/>
          </a:blip>
          <a:srcRect l="23529" t="0" r="3921" b="0"/>
          <a:stretch>
            <a:fillRect/>
          </a:stretch>
        </p:blipFill>
        <p:spPr>
          <a:xfrm>
            <a:off x="5718174" y="4038600"/>
            <a:ext cx="2357439" cy="243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138" name="Shape 138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9" name="Shape 139"/>
          <p:cNvSpPr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Complete left main bronchial obstruction</a:t>
            </a:r>
          </a:p>
        </p:txBody>
      </p:sp>
      <p:pic>
        <p:nvPicPr>
          <p:cNvPr id="140" name="no LM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2362200"/>
            <a:ext cx="3886200" cy="29146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3" name="Group 143"/>
          <p:cNvGrpSpPr/>
          <p:nvPr/>
        </p:nvGrpSpPr>
        <p:grpSpPr>
          <a:xfrm>
            <a:off x="381000" y="2895600"/>
            <a:ext cx="4572001" cy="1932940"/>
            <a:chOff x="0" y="0"/>
            <a:chExt cx="4572000" cy="1932939"/>
          </a:xfrm>
        </p:grpSpPr>
        <p:sp>
          <p:nvSpPr>
            <p:cNvPr id="141" name="Shape 141"/>
            <p:cNvSpPr/>
            <p:nvPr/>
          </p:nvSpPr>
          <p:spPr>
            <a:xfrm>
              <a:off x="0" y="0"/>
              <a:ext cx="3429000" cy="1932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Secondary to inflammation and chronic fibrous stricture from limited Wegener’s Granulomatosis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3505200" y="990600"/>
              <a:ext cx="1066801" cy="76200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4" name="Shape 144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147" name="Shape 147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8" name="Shape 148"/>
          <p:cNvSpPr/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Near total left main bronchial stricture</a:t>
            </a:r>
          </a:p>
        </p:txBody>
      </p:sp>
      <p:pic>
        <p:nvPicPr>
          <p:cNvPr id="149" name="clack LMB sten and pus IMAGE002.jpg"/>
          <p:cNvPicPr>
            <a:picLocks noChangeAspect="1"/>
          </p:cNvPicPr>
          <p:nvPr/>
        </p:nvPicPr>
        <p:blipFill>
          <a:blip r:embed="rId2">
            <a:extLst/>
          </a:blip>
          <a:srcRect l="17500" t="1666" r="2499" b="0"/>
          <a:stretch>
            <a:fillRect/>
          </a:stretch>
        </p:blipFill>
        <p:spPr>
          <a:xfrm>
            <a:off x="4495799" y="2590799"/>
            <a:ext cx="3581401" cy="330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381000" y="4800600"/>
            <a:ext cx="3657600" cy="119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Patient with Tuberculosis, hemoptysis, and inflammed bronchi.</a:t>
            </a:r>
          </a:p>
        </p:txBody>
      </p:sp>
      <p:grpSp>
        <p:nvGrpSpPr>
          <p:cNvPr id="153" name="Group 153"/>
          <p:cNvGrpSpPr/>
          <p:nvPr/>
        </p:nvGrpSpPr>
        <p:grpSpPr>
          <a:xfrm>
            <a:off x="304800" y="2362200"/>
            <a:ext cx="4419600" cy="1676401"/>
            <a:chOff x="0" y="0"/>
            <a:chExt cx="4419600" cy="1676400"/>
          </a:xfrm>
        </p:grpSpPr>
        <p:sp>
          <p:nvSpPr>
            <p:cNvPr id="151" name="Shape 151"/>
            <p:cNvSpPr/>
            <p:nvPr/>
          </p:nvSpPr>
          <p:spPr>
            <a:xfrm>
              <a:off x="0" y="0"/>
              <a:ext cx="3505200" cy="1196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Draining pus from near total left main bronchial obstruction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3124200" y="990599"/>
              <a:ext cx="1295400" cy="685802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54" name="Shape 154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157" name="Shape 157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8" name="Shape 158"/>
          <p:cNvSpPr/>
          <p:nvPr>
            <p:ph type="title"/>
          </p:nvPr>
        </p:nvSpPr>
        <p:spPr>
          <a:xfrm>
            <a:off x="457200" y="228600"/>
            <a:ext cx="8229600" cy="838200"/>
          </a:xfrm>
          <a:prstGeom prst="rect">
            <a:avLst/>
          </a:prstGeom>
        </p:spPr>
        <p:txBody>
          <a:bodyPr/>
          <a:lstStyle/>
          <a:p>
            <a:pPr/>
            <a:r>
              <a:t>Right Middle Lobe Stricture</a:t>
            </a:r>
          </a:p>
        </p:txBody>
      </p:sp>
      <p:pic>
        <p:nvPicPr>
          <p:cNvPr id="159" name="MANCEBO_015_RML stricture.jpg"/>
          <p:cNvPicPr>
            <a:picLocks noChangeAspect="1"/>
          </p:cNvPicPr>
          <p:nvPr/>
        </p:nvPicPr>
        <p:blipFill>
          <a:blip r:embed="rId2">
            <a:extLst/>
          </a:blip>
          <a:srcRect l="23611" t="0" r="5555" b="0"/>
          <a:stretch>
            <a:fillRect/>
          </a:stretch>
        </p:blipFill>
        <p:spPr>
          <a:xfrm>
            <a:off x="4419600" y="2057400"/>
            <a:ext cx="3454401" cy="3657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3581400" y="3810000"/>
            <a:ext cx="1600200" cy="0"/>
          </a:xfrm>
          <a:prstGeom prst="line">
            <a:avLst/>
          </a:prstGeom>
          <a:ln w="76200">
            <a:solidFill>
              <a:srgbClr val="FF3399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Shape 161"/>
          <p:cNvSpPr/>
          <p:nvPr/>
        </p:nvSpPr>
        <p:spPr>
          <a:xfrm>
            <a:off x="838200" y="2743200"/>
            <a:ext cx="2667000" cy="268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Stricture in patient with recurrent RML infiltrate on chest radiograph</a:t>
            </a:r>
          </a:p>
        </p:txBody>
      </p:sp>
      <p:sp>
        <p:nvSpPr>
          <p:cNvPr id="162" name="Shape 162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165" name="Shape 165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6" name="Shape 166"/>
          <p:cNvSpPr/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>
            <a:lvl1pPr defTabSz="786384">
              <a:defRPr sz="3440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lvl1pPr>
          </a:lstStyle>
          <a:p>
            <a:pPr/>
            <a:r>
              <a:t>Right Middle Lobe Syndrome</a:t>
            </a:r>
          </a:p>
        </p:txBody>
      </p:sp>
      <p:sp>
        <p:nvSpPr>
          <p:cNvPr id="167" name="Shape 167"/>
          <p:cNvSpPr/>
          <p:nvPr>
            <p:ph type="body" sz="half" idx="1"/>
          </p:nvPr>
        </p:nvSpPr>
        <p:spPr>
          <a:xfrm>
            <a:off x="381000" y="2133600"/>
            <a:ext cx="4267200" cy="3733800"/>
          </a:xfrm>
          <a:prstGeom prst="rect">
            <a:avLst/>
          </a:prstGeom>
        </p:spPr>
        <p:txBody>
          <a:bodyPr/>
          <a:lstStyle/>
          <a:p>
            <a:pPr/>
            <a:r>
              <a:t>Caused by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Extrinsic compression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Tumor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Volume loss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Chronic infection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Congenital</a:t>
            </a:r>
          </a:p>
        </p:txBody>
      </p:sp>
      <p:pic>
        <p:nvPicPr>
          <p:cNvPr id="168" name="belmonte closed RML IMAGE002.jpg"/>
          <p:cNvPicPr>
            <a:picLocks noChangeAspect="1"/>
          </p:cNvPicPr>
          <p:nvPr/>
        </p:nvPicPr>
        <p:blipFill>
          <a:blip r:embed="rId2">
            <a:extLst/>
          </a:blip>
          <a:srcRect l="21249" t="1666" r="5000" b="0"/>
          <a:stretch>
            <a:fillRect/>
          </a:stretch>
        </p:blipFill>
        <p:spPr>
          <a:xfrm>
            <a:off x="4953000" y="2514600"/>
            <a:ext cx="3200401" cy="3200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" name="Group 171"/>
          <p:cNvGrpSpPr/>
          <p:nvPr/>
        </p:nvGrpSpPr>
        <p:grpSpPr>
          <a:xfrm>
            <a:off x="3276600" y="4114800"/>
            <a:ext cx="4191000" cy="2440941"/>
            <a:chOff x="0" y="0"/>
            <a:chExt cx="4191000" cy="2440940"/>
          </a:xfrm>
        </p:grpSpPr>
        <p:sp>
          <p:nvSpPr>
            <p:cNvPr id="169" name="Shape 169"/>
            <p:cNvSpPr/>
            <p:nvPr/>
          </p:nvSpPr>
          <p:spPr>
            <a:xfrm>
              <a:off x="0" y="1981200"/>
              <a:ext cx="4191000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Closed Middle Lobe Bronchus</a:t>
              </a:r>
            </a:p>
          </p:txBody>
        </p:sp>
        <p:sp>
          <p:nvSpPr>
            <p:cNvPr id="170" name="Shape 170"/>
            <p:cNvSpPr/>
            <p:nvPr/>
          </p:nvSpPr>
          <p:spPr>
            <a:xfrm flipV="1">
              <a:off x="609600" y="-1"/>
              <a:ext cx="1447801" cy="1905002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72" name="Shape 172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175" name="Shape 175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Mucus plug with near total bronchial obstruction</a:t>
            </a:r>
          </a:p>
        </p:txBody>
      </p:sp>
      <p:sp>
        <p:nvSpPr>
          <p:cNvPr id="177" name="Shape 177"/>
          <p:cNvSpPr/>
          <p:nvPr/>
        </p:nvSpPr>
        <p:spPr>
          <a:xfrm>
            <a:off x="3733800" y="3886200"/>
            <a:ext cx="1371600" cy="0"/>
          </a:xfrm>
          <a:prstGeom prst="line">
            <a:avLst/>
          </a:prstGeom>
          <a:ln w="76200">
            <a:solidFill>
              <a:srgbClr val="FF3399"/>
            </a:solidFill>
            <a:head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80" name="Group 180"/>
          <p:cNvGrpSpPr/>
          <p:nvPr/>
        </p:nvGrpSpPr>
        <p:grpSpPr>
          <a:xfrm>
            <a:off x="1600199" y="2514600"/>
            <a:ext cx="7239001" cy="3200400"/>
            <a:chOff x="0" y="0"/>
            <a:chExt cx="7239000" cy="3200399"/>
          </a:xfrm>
        </p:grpSpPr>
        <p:pic>
          <p:nvPicPr>
            <p:cNvPr id="178" name="ECHEVARRIA_002_aspergillus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6249" t="0" r="6250" b="1666"/>
            <a:stretch>
              <a:fillRect/>
            </a:stretch>
          </p:blipFill>
          <p:spPr>
            <a:xfrm>
              <a:off x="-1" y="0"/>
              <a:ext cx="2928939" cy="320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Shape 179"/>
            <p:cNvSpPr/>
            <p:nvPr/>
          </p:nvSpPr>
          <p:spPr>
            <a:xfrm>
              <a:off x="3886200" y="1143000"/>
              <a:ext cx="3352800" cy="787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>
                  <a:solidFill>
                    <a:srgbClr val="FFFFFF"/>
                  </a:solidFill>
                </a:defRPr>
              </a:pPr>
              <a:r>
                <a:t>Fungal stains positive</a:t>
              </a:r>
            </a:p>
            <a:p>
              <a:pPr>
                <a:spcBef>
                  <a:spcPts val="1000"/>
                </a:spcBef>
                <a:defRPr>
                  <a:solidFill>
                    <a:srgbClr val="FFFFFF"/>
                  </a:solidFill>
                </a:defRPr>
              </a:pPr>
              <a:r>
                <a:t>Cultures positive for Aspergillus</a:t>
              </a:r>
            </a:p>
          </p:txBody>
        </p:sp>
      </p:grpSp>
      <p:sp>
        <p:nvSpPr>
          <p:cNvPr id="181" name="Shape 181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</a:t>
            </a: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Focal narrowing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1066800" y="2590800"/>
            <a:ext cx="7848600" cy="3048000"/>
            <a:chOff x="0" y="0"/>
            <a:chExt cx="7848600" cy="3048000"/>
          </a:xfrm>
        </p:grpSpPr>
        <p:sp>
          <p:nvSpPr>
            <p:cNvPr id="186" name="Shape 186"/>
            <p:cNvSpPr/>
            <p:nvPr/>
          </p:nvSpPr>
          <p:spPr>
            <a:xfrm>
              <a:off x="3962400" y="1066800"/>
              <a:ext cx="3886200" cy="1196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Focal narrowing of lateral basal segment, etiology unknown</a:t>
              </a:r>
            </a:p>
          </p:txBody>
        </p:sp>
        <p:grpSp>
          <p:nvGrpSpPr>
            <p:cNvPr id="189" name="Group 189"/>
            <p:cNvGrpSpPr/>
            <p:nvPr/>
          </p:nvGrpSpPr>
          <p:grpSpPr>
            <a:xfrm>
              <a:off x="0" y="0"/>
              <a:ext cx="3810000" cy="3048000"/>
              <a:chOff x="0" y="0"/>
              <a:chExt cx="3810000" cy="3048000"/>
            </a:xfrm>
          </p:grpSpPr>
          <p:pic>
            <p:nvPicPr>
              <p:cNvPr id="187" name="areblo narrow lateral basal LLL.jp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25000" t="0" r="5000" b="0"/>
              <a:stretch>
                <a:fillRect/>
              </a:stretch>
            </p:blipFill>
            <p:spPr>
              <a:xfrm>
                <a:off x="0" y="0"/>
                <a:ext cx="2844800" cy="30480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8" name="Shape 188"/>
              <p:cNvSpPr/>
              <p:nvPr/>
            </p:nvSpPr>
            <p:spPr>
              <a:xfrm flipH="1" flipV="1">
                <a:off x="2057400" y="1752599"/>
                <a:ext cx="1752600" cy="152402"/>
              </a:xfrm>
              <a:prstGeom prst="line">
                <a:avLst/>
              </a:prstGeom>
              <a:noFill/>
              <a:ln w="76200" cap="flat">
                <a:solidFill>
                  <a:srgbClr val="FF3399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91" name="Shape 191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816D56"/>
      </a:dk1>
      <a:lt1>
        <a:srgbClr val="2B5481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