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DD"/>
          </a:solidFill>
        </a:fill>
      </a:tcStyle>
    </a:wholeTbl>
    <a:band2H>
      <a:tcTxStyle b="def" i="def"/>
      <a:tcStyle>
        <a:tcBdr/>
        <a:fill>
          <a:solidFill>
            <a:srgbClr val="E6EFE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9EC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B5481"/>
              </a:solidFill>
              <a:prstDash val="solid"/>
              <a:round/>
            </a:ln>
          </a:top>
          <a:bottom>
            <a:ln w="25400" cap="flat">
              <a:solidFill>
                <a:srgbClr val="2B548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B5481"/>
              </a:solidFill>
              <a:prstDash val="solid"/>
              <a:round/>
            </a:ln>
          </a:top>
          <a:bottom>
            <a:ln w="25400" cap="flat">
              <a:solidFill>
                <a:srgbClr val="2B548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FD7"/>
          </a:solidFill>
        </a:fill>
      </a:tcStyle>
    </a:wholeTbl>
    <a:band2H>
      <a:tcTxStyle b="def" i="def"/>
      <a:tcStyle>
        <a:tcBdr/>
        <a:fill>
          <a:solidFill>
            <a:srgbClr val="E7E9EC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B548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B548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B548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2" name="Shape 5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1676400"/>
            <a:ext cx="7772400" cy="1828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buClrTx/>
              <a:buFontTx/>
            </a:lvl1pPr>
            <a:lvl2pPr algn="ctr">
              <a:buClrTx/>
              <a:buFontTx/>
            </a:lvl2pPr>
            <a:lvl3pPr algn="ctr">
              <a:buClrTx/>
              <a:buFontTx/>
            </a:lvl3pPr>
            <a:lvl4pPr algn="ctr">
              <a:buClrTx/>
              <a:buFontTx/>
            </a:lvl4pPr>
            <a:lvl5pPr algn="ctr">
              <a:buClrTx/>
              <a:buFont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" name="Shape 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Tx/>
        <a:buFont typeface="Wingdings"/>
        <a:buNone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1pPr>
      <a:lvl2pPr marL="0" marR="0" indent="4572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Tx/>
        <a:buFont typeface="Wingdings"/>
        <a:buNone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2pPr>
      <a:lvl3pPr marL="0" marR="0" indent="914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Tx/>
        <a:buFont typeface="Wingdings"/>
        <a:buNone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3pPr>
      <a:lvl4pPr marL="0" marR="0" indent="13716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Tx/>
        <a:buFont typeface="Wingdings"/>
        <a:buNone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4pPr>
      <a:lvl5pPr marL="0" marR="0" indent="1828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Tx/>
        <a:buFont typeface="Wingdings"/>
        <a:buNone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5pPr>
      <a:lvl6pPr marL="0" marR="0" indent="22860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Tx/>
        <a:buFont typeface="Wingdings"/>
        <a:buNone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6pPr>
      <a:lvl7pPr marL="0" marR="0" indent="27432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Tx/>
        <a:buFont typeface="Wingdings"/>
        <a:buNone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7pPr>
      <a:lvl8pPr marL="0" marR="0" indent="3200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Tx/>
        <a:buFont typeface="Wingdings"/>
        <a:buNone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8pPr>
      <a:lvl9pPr marL="0" marR="0" indent="36576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Tx/>
        <a:buFont typeface="Wingdings"/>
        <a:buNone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bronchoscopy.org" TargetMode="External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ronchoscopy.org" TargetMode="Externa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ronchoscopy.org" TargetMode="External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ronchoscopy.org" TargetMode="External"/><Relationship Id="rId3" Type="http://schemas.openxmlformats.org/officeDocument/2006/relationships/image" Target="../media/image2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ronchoscopy.org" TargetMode="External"/><Relationship Id="rId3" Type="http://schemas.openxmlformats.org/officeDocument/2006/relationships/image" Target="../media/image10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ronchoscopy.org" TargetMode="External"/><Relationship Id="rId3" Type="http://schemas.openxmlformats.org/officeDocument/2006/relationships/image" Target="../media/image2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ronchoscopy.org" TargetMode="Externa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ronchoscopy.org" TargetMode="External"/><Relationship Id="rId3" Type="http://schemas.openxmlformats.org/officeDocument/2006/relationships/image" Target="../media/image3.png"/><Relationship Id="rId4" Type="http://schemas.openxmlformats.org/officeDocument/2006/relationships/image" Target="../media/image11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ronchoscopy.org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ronchoscopy.org" TargetMode="External"/><Relationship Id="rId3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ronchoscopy.org" TargetMode="External"/><Relationship Id="rId3" Type="http://schemas.openxmlformats.org/officeDocument/2006/relationships/image" Target="../media/image12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ronchoscopy.org" TargetMode="Externa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ronchoscopy.org" TargetMode="Externa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ronchoscopy.org" TargetMode="Externa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bronchoscopy.org" TargetMode="Externa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ronchoscopy.org" TargetMode="External"/><Relationship Id="rId3" Type="http://schemas.openxmlformats.org/officeDocument/2006/relationships/image" Target="../media/image2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ronchoscopy.org" TargetMode="External"/><Relationship Id="rId3" Type="http://schemas.openxmlformats.org/officeDocument/2006/relationships/image" Target="../media/image2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ronchoscopy.org" TargetMode="Externa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ronchoscopy.org" TargetMode="External"/><Relationship Id="rId3" Type="http://schemas.openxmlformats.org/officeDocument/2006/relationships/image" Target="../media/image13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ronchoscopy.org" TargetMode="External"/><Relationship Id="rId3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ronchoscopy.org" TargetMode="Externa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bronchoscopy.org" TargetMode="External"/><Relationship Id="rId3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bronchoscopy.org" TargetMode="External"/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5" Type="http://schemas.openxmlformats.org/officeDocument/2006/relationships/image" Target="../media/image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ronchoscopy.org" TargetMode="Externa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ronchoscopy.org" TargetMode="Externa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ronchoscopy.org" TargetMode="External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BI, All Rights Reserved, 2017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6" name="Shape 56"/>
          <p:cNvSpPr/>
          <p:nvPr>
            <p:ph type="title"/>
          </p:nvPr>
        </p:nvSpPr>
        <p:spPr>
          <a:xfrm>
            <a:off x="2460653" y="59962"/>
            <a:ext cx="6056584" cy="1153584"/>
          </a:xfrm>
          <a:prstGeom prst="rect">
            <a:avLst/>
          </a:prstGeom>
        </p:spPr>
        <p:txBody>
          <a:bodyPr/>
          <a:lstStyle/>
          <a:p>
            <a:pPr defTabSz="612648">
              <a:defRPr sz="2345">
                <a:effectLst>
                  <a:outerShdw sx="100000" sy="100000" kx="0" ky="0" algn="b" rotWithShape="0" blurRad="8509" dist="17018" dir="2700000">
                    <a:srgbClr val="000000"/>
                  </a:outerShdw>
                </a:effectLst>
              </a:defRPr>
            </a:pPr>
            <a:r>
              <a:t>Fundamentals of Bronchoscopy: </a:t>
            </a:r>
            <a:br/>
          </a:p>
          <a:p>
            <a:pPr defTabSz="612648">
              <a:defRPr sz="2345">
                <a:effectLst>
                  <a:outerShdw sx="100000" sy="100000" kx="0" ky="0" algn="b" rotWithShape="0" blurRad="8509" dist="17018" dir="2700000">
                    <a:srgbClr val="000000"/>
                  </a:outerShdw>
                </a:effectLst>
              </a:defRPr>
            </a:pPr>
            <a:r>
              <a:t>BRONCHOALVEOLAR LAVAGE (BAL)</a:t>
            </a:r>
          </a:p>
        </p:txBody>
      </p:sp>
      <p:sp>
        <p:nvSpPr>
          <p:cNvPr id="57" name="Shape 57"/>
          <p:cNvSpPr/>
          <p:nvPr>
            <p:ph type="body" sz="quarter" idx="4294967295"/>
          </p:nvPr>
        </p:nvSpPr>
        <p:spPr>
          <a:xfrm>
            <a:off x="1028700" y="5477855"/>
            <a:ext cx="7086600" cy="57125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000"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www.Bronchoscopy.org</a:t>
            </a:r>
          </a:p>
        </p:txBody>
      </p:sp>
      <p:pic>
        <p:nvPicPr>
          <p:cNvPr id="58" name="art of bronchoscop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46552" y="1763688"/>
            <a:ext cx="4997839" cy="3330624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5/10/17</a:t>
            </a:r>
          </a:p>
        </p:txBody>
      </p:sp>
      <p:pic>
        <p:nvPicPr>
          <p:cNvPr id="60" name="bronchoscopy_lo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11" y="19603"/>
            <a:ext cx="2244571" cy="6646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</a:t>
            </a:r>
          </a:p>
        </p:txBody>
      </p:sp>
      <p:sp>
        <p:nvSpPr>
          <p:cNvPr id="106" name="Shape 106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7" name="Shape 107"/>
          <p:cNvSpPr/>
          <p:nvPr>
            <p:ph type="title"/>
          </p:nvPr>
        </p:nvSpPr>
        <p:spPr>
          <a:xfrm>
            <a:off x="457200" y="381000"/>
            <a:ext cx="8229600" cy="858838"/>
          </a:xfrm>
          <a:prstGeom prst="rect">
            <a:avLst/>
          </a:prstGeom>
        </p:spPr>
        <p:txBody>
          <a:bodyPr/>
          <a:lstStyle/>
          <a:p>
            <a:pPr/>
            <a:r>
              <a:t>BAL technique</a:t>
            </a:r>
          </a:p>
        </p:txBody>
      </p:sp>
      <p:sp>
        <p:nvSpPr>
          <p:cNvPr id="108" name="Shape 108"/>
          <p:cNvSpPr/>
          <p:nvPr>
            <p:ph type="body" idx="1"/>
          </p:nvPr>
        </p:nvSpPr>
        <p:spPr>
          <a:xfrm>
            <a:off x="381000" y="1143000"/>
            <a:ext cx="8229600" cy="4267200"/>
          </a:xfrm>
          <a:prstGeom prst="rect">
            <a:avLst/>
          </a:prstGeom>
        </p:spPr>
        <p:txBody>
          <a:bodyPr/>
          <a:lstStyle/>
          <a:p>
            <a:pPr/>
            <a:r>
              <a:t>Saline instillation (room temperature)</a:t>
            </a:r>
          </a:p>
          <a:p>
            <a:pPr lvl="1" marL="661736" indent="-280736">
              <a:spcBef>
                <a:spcPts val="0"/>
              </a:spcBef>
              <a:buClrTx/>
              <a:buSzPct val="60000"/>
              <a:buFontTx/>
              <a:buBlip>
                <a:blip r:embed="rId2"/>
              </a:buBlip>
              <a:defRPr sz="2800"/>
            </a:pPr>
            <a:r>
              <a:t>Small aliquots (20-60 each) via syringe</a:t>
            </a:r>
          </a:p>
          <a:p>
            <a:pPr lvl="1" marL="661736" indent="-280736">
              <a:spcBef>
                <a:spcPts val="0"/>
              </a:spcBef>
              <a:buClrTx/>
              <a:buSzPct val="60000"/>
              <a:buFontTx/>
              <a:buBlip>
                <a:blip r:embed="rId2"/>
              </a:buBlip>
              <a:defRPr sz="2800"/>
            </a:pPr>
            <a:r>
              <a:t>More than 100 cc total per segment sampled</a:t>
            </a:r>
          </a:p>
          <a:p>
            <a:pPr lvl="1" marL="661736" indent="-280736">
              <a:spcBef>
                <a:spcPts val="0"/>
              </a:spcBef>
              <a:buClrTx/>
              <a:buSzPct val="60000"/>
              <a:buFontTx/>
              <a:buBlip>
                <a:blip r:embed="rId2"/>
              </a:buBlip>
              <a:defRPr sz="2800"/>
            </a:pPr>
            <a:r>
              <a:t>Usually done after biopsy or brushing to increase cellular content of BAL sample for diagnosis of infection or malignancy</a:t>
            </a:r>
          </a:p>
          <a:p>
            <a:pPr lvl="1" marL="661736" indent="-280736">
              <a:spcBef>
                <a:spcPts val="0"/>
              </a:spcBef>
              <a:buClrTx/>
              <a:buSzPct val="60000"/>
              <a:buFontTx/>
              <a:buBlip>
                <a:blip r:embed="rId2"/>
              </a:buBlip>
              <a:defRPr sz="2800"/>
            </a:pPr>
            <a:r>
              <a:t>In ILD, changes in cell population of recovered fluid occurred only after at least 120 cc is instilled.</a:t>
            </a:r>
          </a:p>
        </p:txBody>
      </p:sp>
      <p:sp>
        <p:nvSpPr>
          <p:cNvPr id="109" name="Shape 109"/>
          <p:cNvSpPr/>
          <p:nvPr/>
        </p:nvSpPr>
        <p:spPr>
          <a:xfrm>
            <a:off x="380999" y="5638800"/>
            <a:ext cx="4572002" cy="62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t>Am Rev Respir Dis 1985;132:390-392</a:t>
            </a:r>
          </a:p>
          <a:p>
            <a:pPr>
              <a:defRPr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t>Am Rev Respir Dis 1982;126:611-616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bronchoscopy.org</a:t>
            </a:r>
          </a:p>
        </p:txBody>
      </p:sp>
      <p:sp>
        <p:nvSpPr>
          <p:cNvPr id="112" name="Shape 112"/>
          <p:cNvSpPr/>
          <p:nvPr>
            <p:ph type="sldNum" sz="quarter" idx="2"/>
          </p:nvPr>
        </p:nvSpPr>
        <p:spPr>
          <a:xfrm>
            <a:off x="8398088" y="6432651"/>
            <a:ext cx="288712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3" name="Shape 1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77240">
              <a:defRPr sz="3740">
                <a:effectLst>
                  <a:outerShdw sx="100000" sy="100000" kx="0" ky="0" algn="b" rotWithShape="0" blurRad="10795" dist="21590" dir="2700000">
                    <a:srgbClr val="000000"/>
                  </a:outerShdw>
                </a:effectLst>
              </a:defRPr>
            </a:pPr>
            <a:r>
              <a:t>Bronchoalveolar lavage</a:t>
            </a:r>
            <a:br/>
            <a:r>
              <a:t>is also called Bronchioloalveolar lavage</a:t>
            </a:r>
          </a:p>
        </p:txBody>
      </p:sp>
      <p:sp>
        <p:nvSpPr>
          <p:cNvPr id="114" name="Shape 114"/>
          <p:cNvSpPr/>
          <p:nvPr/>
        </p:nvSpPr>
        <p:spPr>
          <a:xfrm>
            <a:off x="2514600" y="3429000"/>
            <a:ext cx="4648200" cy="54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900"/>
              </a:spcBef>
              <a:defRPr b="1"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Video of BAL Example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bronchoscopy.org</a:t>
            </a:r>
          </a:p>
        </p:txBody>
      </p:sp>
      <p:sp>
        <p:nvSpPr>
          <p:cNvPr id="117" name="Shape 117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8" name="Shape 118"/>
          <p:cNvSpPr/>
          <p:nvPr>
            <p:ph type="title"/>
          </p:nvPr>
        </p:nvSpPr>
        <p:spPr>
          <a:xfrm>
            <a:off x="457200" y="381000"/>
            <a:ext cx="8229600" cy="533400"/>
          </a:xfrm>
          <a:prstGeom prst="rect">
            <a:avLst/>
          </a:prstGeom>
        </p:spPr>
        <p:txBody>
          <a:bodyPr/>
          <a:lstStyle>
            <a:lvl1pPr defTabSz="841247">
              <a:defRPr sz="2944"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defRPr>
            </a:lvl1pPr>
          </a:lstStyle>
          <a:p>
            <a:pPr/>
            <a:r>
              <a:t>Example of gravity bag technique for BAL</a:t>
            </a:r>
          </a:p>
        </p:txBody>
      </p:sp>
      <p:pic>
        <p:nvPicPr>
          <p:cNvPr id="119" name="set up for BAL b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81400" y="1447800"/>
            <a:ext cx="2514600" cy="1706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set up for BAL 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48400" y="1447800"/>
            <a:ext cx="2514600" cy="169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set up for BAL d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29200" y="4419600"/>
            <a:ext cx="3048000" cy="205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setup for BAL c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5800" y="4419600"/>
            <a:ext cx="3124200" cy="210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train ffb bal scope.jpg"/>
          <p:cNvPicPr>
            <a:picLocks noChangeAspect="1"/>
          </p:cNvPicPr>
          <p:nvPr/>
        </p:nvPicPr>
        <p:blipFill>
          <a:blip r:embed="rId7">
            <a:extLst/>
          </a:blip>
          <a:srcRect l="5172" t="11393" r="8621" b="11393"/>
          <a:stretch>
            <a:fillRect/>
          </a:stretch>
        </p:blipFill>
        <p:spPr>
          <a:xfrm>
            <a:off x="228599" y="1295400"/>
            <a:ext cx="3124201" cy="200025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/>
        </p:nvSpPr>
        <p:spPr>
          <a:xfrm>
            <a:off x="1143000" y="3429000"/>
            <a:ext cx="7086600" cy="828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Saline solution is hung, and bag is squeezed to gently deliver saline into target segment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bronchoscopy.org</a:t>
            </a:r>
          </a:p>
        </p:txBody>
      </p:sp>
      <p:sp>
        <p:nvSpPr>
          <p:cNvPr id="127" name="Shape 127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8" name="Shape 128"/>
          <p:cNvSpPr/>
          <p:nvPr>
            <p:ph type="title"/>
          </p:nvPr>
        </p:nvSpPr>
        <p:spPr>
          <a:xfrm>
            <a:off x="457200" y="228600"/>
            <a:ext cx="8229600" cy="609600"/>
          </a:xfrm>
          <a:prstGeom prst="rect">
            <a:avLst/>
          </a:prstGeom>
        </p:spPr>
        <p:txBody>
          <a:bodyPr/>
          <a:lstStyle>
            <a:lvl1pPr defTabSz="868680">
              <a:defRPr sz="3420"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defRPr>
            </a:lvl1pPr>
          </a:lstStyle>
          <a:p>
            <a:pPr/>
            <a:r>
              <a:t>BAL Techniques</a:t>
            </a:r>
          </a:p>
        </p:txBody>
      </p:sp>
      <p:sp>
        <p:nvSpPr>
          <p:cNvPr id="129" name="Shape 129"/>
          <p:cNvSpPr/>
          <p:nvPr>
            <p:ph type="body" idx="1"/>
          </p:nvPr>
        </p:nvSpPr>
        <p:spPr>
          <a:xfrm>
            <a:off x="381000" y="1143000"/>
            <a:ext cx="8305800" cy="5029200"/>
          </a:xfrm>
          <a:prstGeom prst="rect">
            <a:avLst/>
          </a:prstGeom>
        </p:spPr>
        <p:txBody>
          <a:bodyPr/>
          <a:lstStyle/>
          <a:p>
            <a:pPr defTabSz="905255">
              <a:spcBef>
                <a:spcPts val="600"/>
              </a:spcBef>
              <a:defRPr sz="2772"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</a:defRPr>
            </a:pPr>
            <a:r>
              <a:t>Fluid recovery via suction channel</a:t>
            </a:r>
          </a:p>
          <a:p>
            <a:pPr lvl="1" marL="615415" indent="-238225" defTabSz="905255">
              <a:spcBef>
                <a:spcPts val="0"/>
              </a:spcBef>
              <a:buClrTx/>
              <a:buSzPct val="60000"/>
              <a:buFontTx/>
              <a:buBlip>
                <a:blip r:embed="rId3"/>
              </a:buBlip>
              <a:defRPr sz="2376"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</a:defRPr>
            </a:pPr>
            <a:r>
              <a:t>Hand suction into syringe, gravity flow into a dependent container, or gentle wall suction into a specimen container</a:t>
            </a:r>
          </a:p>
          <a:p>
            <a:pPr lvl="1" marL="615415" indent="-238225" defTabSz="905255">
              <a:spcBef>
                <a:spcPts val="0"/>
              </a:spcBef>
              <a:buClrTx/>
              <a:buSzPct val="60000"/>
              <a:buFontTx/>
              <a:buBlip>
                <a:blip r:embed="rId3"/>
              </a:buBlip>
              <a:defRPr sz="2376"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</a:defRPr>
            </a:pPr>
            <a:r>
              <a:t>Optimal dwell time is unknown</a:t>
            </a:r>
          </a:p>
          <a:p>
            <a:pPr lvl="1" marL="615415" indent="-238225" defTabSz="905255">
              <a:spcBef>
                <a:spcPts val="0"/>
              </a:spcBef>
              <a:buClrTx/>
              <a:buSzPct val="60000"/>
              <a:buFontTx/>
              <a:buBlip>
                <a:blip r:embed="rId3"/>
              </a:buBlip>
              <a:defRPr sz="2376"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</a:defRPr>
            </a:pPr>
            <a:r>
              <a:t>Some use slow deep inspiration with instillation and slow exhalation with recovery</a:t>
            </a:r>
          </a:p>
          <a:p>
            <a:pPr defTabSz="905255">
              <a:spcBef>
                <a:spcPts val="600"/>
              </a:spcBef>
              <a:defRPr sz="2772"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</a:defRPr>
            </a:pPr>
            <a:r>
              <a:t>Recovery is better with larger instilled volumes</a:t>
            </a:r>
          </a:p>
          <a:p>
            <a:pPr lvl="1" marL="615415" indent="-238225" defTabSz="905255">
              <a:spcBef>
                <a:spcPts val="0"/>
              </a:spcBef>
              <a:buClrTx/>
              <a:buSzPct val="60000"/>
              <a:buFontTx/>
              <a:buBlip>
                <a:blip r:embed="rId3"/>
              </a:buBlip>
              <a:defRPr sz="2376"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</a:defRPr>
            </a:pPr>
            <a:r>
              <a:t>First aliquot often recovers &lt; 20% of volume</a:t>
            </a:r>
          </a:p>
          <a:p>
            <a:pPr lvl="1" marL="615415" indent="-238225" defTabSz="905255">
              <a:spcBef>
                <a:spcPts val="0"/>
              </a:spcBef>
              <a:buClrTx/>
              <a:buSzPct val="60000"/>
              <a:buFontTx/>
              <a:buBlip>
                <a:blip r:embed="rId3"/>
              </a:buBlip>
              <a:defRPr sz="2376"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</a:defRPr>
            </a:pPr>
            <a:r>
              <a:t>Subsequent aliquots recover 40-70% of volume</a:t>
            </a:r>
          </a:p>
          <a:p>
            <a:pPr lvl="1" marL="615415" indent="-238225" defTabSz="905255">
              <a:spcBef>
                <a:spcPts val="0"/>
              </a:spcBef>
              <a:buClrTx/>
              <a:buSzPct val="60000"/>
              <a:buFontTx/>
              <a:buBlip>
                <a:blip r:embed="rId3"/>
              </a:buBlip>
              <a:defRPr sz="2376"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</a:defRPr>
            </a:pPr>
            <a:r>
              <a:t>Aliquots are usually pooled together (often excluding the first aliquot because it contains mostly bronchial cells)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3124200" y="6229451"/>
            <a:ext cx="2895600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bronchoscopy.org</a:t>
            </a:r>
          </a:p>
        </p:txBody>
      </p:sp>
      <p:sp>
        <p:nvSpPr>
          <p:cNvPr id="132" name="Shape 132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3" name="Shape 133"/>
          <p:cNvSpPr/>
          <p:nvPr>
            <p:ph type="title"/>
          </p:nvPr>
        </p:nvSpPr>
        <p:spPr>
          <a:xfrm>
            <a:off x="457200" y="228600"/>
            <a:ext cx="8229600" cy="1066800"/>
          </a:xfrm>
          <a:prstGeom prst="rect">
            <a:avLst/>
          </a:prstGeom>
        </p:spPr>
        <p:txBody>
          <a:bodyPr/>
          <a:lstStyle>
            <a:lvl1pPr defTabSz="896111">
              <a:defRPr sz="3136"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defRPr>
            </a:lvl1pPr>
          </a:lstStyle>
          <a:p>
            <a:pPr/>
            <a:r>
              <a:t>TRUE or FALSE: Bronchoalveolar Lavage Fluid return is usually greatest in smokers </a:t>
            </a:r>
          </a:p>
        </p:txBody>
      </p:sp>
      <p:grpSp>
        <p:nvGrpSpPr>
          <p:cNvPr id="140" name="Group 140"/>
          <p:cNvGrpSpPr/>
          <p:nvPr/>
        </p:nvGrpSpPr>
        <p:grpSpPr>
          <a:xfrm>
            <a:off x="228600" y="4114799"/>
            <a:ext cx="806450" cy="2544764"/>
            <a:chOff x="0" y="0"/>
            <a:chExt cx="806449" cy="2544762"/>
          </a:xfrm>
        </p:grpSpPr>
        <p:sp>
          <p:nvSpPr>
            <p:cNvPr id="134" name="Shape 134"/>
            <p:cNvSpPr/>
            <p:nvPr/>
          </p:nvSpPr>
          <p:spPr>
            <a:xfrm>
              <a:off x="257760" y="142879"/>
              <a:ext cx="315569" cy="554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37" y="4976"/>
                  </a:moveTo>
                  <a:lnTo>
                    <a:pt x="9359" y="2751"/>
                  </a:lnTo>
                  <a:lnTo>
                    <a:pt x="6703" y="1112"/>
                  </a:lnTo>
                  <a:lnTo>
                    <a:pt x="4339" y="0"/>
                  </a:lnTo>
                  <a:lnTo>
                    <a:pt x="2461" y="293"/>
                  </a:lnTo>
                  <a:lnTo>
                    <a:pt x="1101" y="1522"/>
                  </a:lnTo>
                  <a:lnTo>
                    <a:pt x="0" y="5268"/>
                  </a:lnTo>
                  <a:lnTo>
                    <a:pt x="421" y="9600"/>
                  </a:lnTo>
                  <a:lnTo>
                    <a:pt x="1554" y="13727"/>
                  </a:lnTo>
                  <a:lnTo>
                    <a:pt x="2785" y="16917"/>
                  </a:lnTo>
                  <a:lnTo>
                    <a:pt x="5149" y="20254"/>
                  </a:lnTo>
                  <a:lnTo>
                    <a:pt x="7189" y="21600"/>
                  </a:lnTo>
                  <a:lnTo>
                    <a:pt x="9974" y="21600"/>
                  </a:lnTo>
                  <a:lnTo>
                    <a:pt x="12792" y="20663"/>
                  </a:lnTo>
                  <a:lnTo>
                    <a:pt x="14216" y="18293"/>
                  </a:lnTo>
                  <a:lnTo>
                    <a:pt x="14994" y="15249"/>
                  </a:lnTo>
                  <a:lnTo>
                    <a:pt x="14702" y="11502"/>
                  </a:lnTo>
                  <a:lnTo>
                    <a:pt x="21244" y="11941"/>
                  </a:lnTo>
                  <a:lnTo>
                    <a:pt x="21600" y="10273"/>
                  </a:lnTo>
                  <a:lnTo>
                    <a:pt x="14087" y="9600"/>
                  </a:lnTo>
                  <a:lnTo>
                    <a:pt x="12209" y="5707"/>
                  </a:lnTo>
                  <a:lnTo>
                    <a:pt x="11237" y="4976"/>
                  </a:lnTo>
                  <a:close/>
                </a:path>
              </a:pathLst>
            </a:cu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5" name="Shape 135"/>
            <p:cNvSpPr/>
            <p:nvPr/>
          </p:nvSpPr>
          <p:spPr>
            <a:xfrm>
              <a:off x="0" y="-1"/>
              <a:ext cx="363898" cy="890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16" y="510"/>
                  </a:moveTo>
                  <a:lnTo>
                    <a:pt x="15320" y="0"/>
                  </a:lnTo>
                  <a:lnTo>
                    <a:pt x="17488" y="91"/>
                  </a:lnTo>
                  <a:lnTo>
                    <a:pt x="19122" y="857"/>
                  </a:lnTo>
                  <a:lnTo>
                    <a:pt x="20248" y="2078"/>
                  </a:lnTo>
                  <a:lnTo>
                    <a:pt x="19826" y="3354"/>
                  </a:lnTo>
                  <a:lnTo>
                    <a:pt x="18305" y="3354"/>
                  </a:lnTo>
                  <a:lnTo>
                    <a:pt x="18728" y="2315"/>
                  </a:lnTo>
                  <a:lnTo>
                    <a:pt x="17488" y="1385"/>
                  </a:lnTo>
                  <a:lnTo>
                    <a:pt x="16306" y="1039"/>
                  </a:lnTo>
                  <a:lnTo>
                    <a:pt x="14250" y="1385"/>
                  </a:lnTo>
                  <a:lnTo>
                    <a:pt x="15066" y="2424"/>
                  </a:lnTo>
                  <a:lnTo>
                    <a:pt x="15320" y="3354"/>
                  </a:lnTo>
                  <a:lnTo>
                    <a:pt x="15066" y="4156"/>
                  </a:lnTo>
                  <a:lnTo>
                    <a:pt x="13011" y="4484"/>
                  </a:lnTo>
                  <a:lnTo>
                    <a:pt x="10842" y="4229"/>
                  </a:lnTo>
                  <a:lnTo>
                    <a:pt x="10420" y="3609"/>
                  </a:lnTo>
                  <a:lnTo>
                    <a:pt x="8139" y="5268"/>
                  </a:lnTo>
                  <a:lnTo>
                    <a:pt x="6787" y="7072"/>
                  </a:lnTo>
                  <a:lnTo>
                    <a:pt x="4872" y="9406"/>
                  </a:lnTo>
                  <a:lnTo>
                    <a:pt x="3661" y="11484"/>
                  </a:lnTo>
                  <a:lnTo>
                    <a:pt x="3126" y="13470"/>
                  </a:lnTo>
                  <a:lnTo>
                    <a:pt x="3520" y="14509"/>
                  </a:lnTo>
                  <a:lnTo>
                    <a:pt x="5717" y="15804"/>
                  </a:lnTo>
                  <a:lnTo>
                    <a:pt x="10195" y="16915"/>
                  </a:lnTo>
                  <a:lnTo>
                    <a:pt x="12616" y="17426"/>
                  </a:lnTo>
                  <a:lnTo>
                    <a:pt x="15066" y="17699"/>
                  </a:lnTo>
                  <a:lnTo>
                    <a:pt x="18728" y="18647"/>
                  </a:lnTo>
                  <a:lnTo>
                    <a:pt x="21431" y="19267"/>
                  </a:lnTo>
                  <a:lnTo>
                    <a:pt x="21600" y="20452"/>
                  </a:lnTo>
                  <a:lnTo>
                    <a:pt x="20248" y="21327"/>
                  </a:lnTo>
                  <a:lnTo>
                    <a:pt x="18587" y="21600"/>
                  </a:lnTo>
                  <a:lnTo>
                    <a:pt x="16137" y="20798"/>
                  </a:lnTo>
                  <a:lnTo>
                    <a:pt x="10420" y="18921"/>
                  </a:lnTo>
                  <a:lnTo>
                    <a:pt x="5717" y="17608"/>
                  </a:lnTo>
                  <a:lnTo>
                    <a:pt x="2422" y="16150"/>
                  </a:lnTo>
                  <a:lnTo>
                    <a:pt x="253" y="14856"/>
                  </a:lnTo>
                  <a:lnTo>
                    <a:pt x="0" y="13288"/>
                  </a:lnTo>
                  <a:lnTo>
                    <a:pt x="1183" y="11210"/>
                  </a:lnTo>
                  <a:lnTo>
                    <a:pt x="3661" y="8111"/>
                  </a:lnTo>
                  <a:lnTo>
                    <a:pt x="5942" y="5523"/>
                  </a:lnTo>
                  <a:lnTo>
                    <a:pt x="8815" y="2844"/>
                  </a:lnTo>
                  <a:lnTo>
                    <a:pt x="11011" y="1276"/>
                  </a:lnTo>
                  <a:lnTo>
                    <a:pt x="13715" y="510"/>
                  </a:lnTo>
                  <a:lnTo>
                    <a:pt x="12616" y="510"/>
                  </a:lnTo>
                  <a:close/>
                </a:path>
              </a:pathLst>
            </a:cu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6" name="Shape 136"/>
            <p:cNvSpPr/>
            <p:nvPr/>
          </p:nvSpPr>
          <p:spPr>
            <a:xfrm>
              <a:off x="343049" y="738462"/>
              <a:ext cx="190478" cy="836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7" y="1671"/>
                  </a:moveTo>
                  <a:lnTo>
                    <a:pt x="2155" y="583"/>
                  </a:lnTo>
                  <a:lnTo>
                    <a:pt x="5494" y="0"/>
                  </a:lnTo>
                  <a:lnTo>
                    <a:pt x="8565" y="0"/>
                  </a:lnTo>
                  <a:lnTo>
                    <a:pt x="12497" y="835"/>
                  </a:lnTo>
                  <a:lnTo>
                    <a:pt x="16213" y="2778"/>
                  </a:lnTo>
                  <a:lnTo>
                    <a:pt x="18799" y="4798"/>
                  </a:lnTo>
                  <a:lnTo>
                    <a:pt x="20038" y="7537"/>
                  </a:lnTo>
                  <a:lnTo>
                    <a:pt x="21115" y="10761"/>
                  </a:lnTo>
                  <a:lnTo>
                    <a:pt x="21600" y="13869"/>
                  </a:lnTo>
                  <a:lnTo>
                    <a:pt x="21600" y="17929"/>
                  </a:lnTo>
                  <a:lnTo>
                    <a:pt x="20038" y="20415"/>
                  </a:lnTo>
                  <a:lnTo>
                    <a:pt x="17183" y="21328"/>
                  </a:lnTo>
                  <a:lnTo>
                    <a:pt x="12281" y="21600"/>
                  </a:lnTo>
                  <a:lnTo>
                    <a:pt x="7056" y="21522"/>
                  </a:lnTo>
                  <a:lnTo>
                    <a:pt x="4417" y="20415"/>
                  </a:lnTo>
                  <a:lnTo>
                    <a:pt x="2909" y="18492"/>
                  </a:lnTo>
                  <a:lnTo>
                    <a:pt x="1562" y="16569"/>
                  </a:lnTo>
                  <a:lnTo>
                    <a:pt x="539" y="13053"/>
                  </a:lnTo>
                  <a:lnTo>
                    <a:pt x="0" y="9129"/>
                  </a:lnTo>
                  <a:lnTo>
                    <a:pt x="0" y="4506"/>
                  </a:lnTo>
                  <a:lnTo>
                    <a:pt x="1347" y="2506"/>
                  </a:lnTo>
                  <a:lnTo>
                    <a:pt x="1347" y="1671"/>
                  </a:lnTo>
                  <a:close/>
                </a:path>
              </a:pathLst>
            </a:cu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7" name="Shape 137"/>
            <p:cNvSpPr/>
            <p:nvPr/>
          </p:nvSpPr>
          <p:spPr>
            <a:xfrm>
              <a:off x="431180" y="761022"/>
              <a:ext cx="289982" cy="642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8" y="0"/>
                  </a:moveTo>
                  <a:lnTo>
                    <a:pt x="5603" y="379"/>
                  </a:lnTo>
                  <a:lnTo>
                    <a:pt x="10183" y="961"/>
                  </a:lnTo>
                  <a:lnTo>
                    <a:pt x="14976" y="2883"/>
                  </a:lnTo>
                  <a:lnTo>
                    <a:pt x="18358" y="4300"/>
                  </a:lnTo>
                  <a:lnTo>
                    <a:pt x="20578" y="6374"/>
                  </a:lnTo>
                  <a:lnTo>
                    <a:pt x="21600" y="7563"/>
                  </a:lnTo>
                  <a:lnTo>
                    <a:pt x="19521" y="11053"/>
                  </a:lnTo>
                  <a:lnTo>
                    <a:pt x="16315" y="13203"/>
                  </a:lnTo>
                  <a:lnTo>
                    <a:pt x="12403" y="14746"/>
                  </a:lnTo>
                  <a:lnTo>
                    <a:pt x="10324" y="15707"/>
                  </a:lnTo>
                  <a:lnTo>
                    <a:pt x="6801" y="16187"/>
                  </a:lnTo>
                  <a:lnTo>
                    <a:pt x="6624" y="17148"/>
                  </a:lnTo>
                  <a:lnTo>
                    <a:pt x="9373" y="17983"/>
                  </a:lnTo>
                  <a:lnTo>
                    <a:pt x="13284" y="18717"/>
                  </a:lnTo>
                  <a:lnTo>
                    <a:pt x="16984" y="20158"/>
                  </a:lnTo>
                  <a:lnTo>
                    <a:pt x="15469" y="21221"/>
                  </a:lnTo>
                  <a:lnTo>
                    <a:pt x="13918" y="21600"/>
                  </a:lnTo>
                  <a:lnTo>
                    <a:pt x="11734" y="20007"/>
                  </a:lnTo>
                  <a:lnTo>
                    <a:pt x="8351" y="19045"/>
                  </a:lnTo>
                  <a:lnTo>
                    <a:pt x="5603" y="18363"/>
                  </a:lnTo>
                  <a:lnTo>
                    <a:pt x="5603" y="16921"/>
                  </a:lnTo>
                  <a:lnTo>
                    <a:pt x="6131" y="15378"/>
                  </a:lnTo>
                  <a:lnTo>
                    <a:pt x="7823" y="14746"/>
                  </a:lnTo>
                  <a:lnTo>
                    <a:pt x="13284" y="13203"/>
                  </a:lnTo>
                  <a:lnTo>
                    <a:pt x="16315" y="10800"/>
                  </a:lnTo>
                  <a:lnTo>
                    <a:pt x="18499" y="8296"/>
                  </a:lnTo>
                  <a:lnTo>
                    <a:pt x="18006" y="7082"/>
                  </a:lnTo>
                  <a:lnTo>
                    <a:pt x="16315" y="5640"/>
                  </a:lnTo>
                  <a:lnTo>
                    <a:pt x="12227" y="3617"/>
                  </a:lnTo>
                  <a:lnTo>
                    <a:pt x="7294" y="2883"/>
                  </a:lnTo>
                  <a:lnTo>
                    <a:pt x="4087" y="2757"/>
                  </a:lnTo>
                  <a:lnTo>
                    <a:pt x="1198" y="2757"/>
                  </a:lnTo>
                  <a:lnTo>
                    <a:pt x="0" y="1442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8" name="Shape 138"/>
            <p:cNvSpPr/>
            <p:nvPr/>
          </p:nvSpPr>
          <p:spPr>
            <a:xfrm>
              <a:off x="453924" y="1488956"/>
              <a:ext cx="352526" cy="1037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0" y="0"/>
                  </a:moveTo>
                  <a:lnTo>
                    <a:pt x="550" y="0"/>
                  </a:lnTo>
                  <a:lnTo>
                    <a:pt x="0" y="1550"/>
                  </a:lnTo>
                  <a:lnTo>
                    <a:pt x="1419" y="2457"/>
                  </a:lnTo>
                  <a:lnTo>
                    <a:pt x="5878" y="4602"/>
                  </a:lnTo>
                  <a:lnTo>
                    <a:pt x="9816" y="7341"/>
                  </a:lnTo>
                  <a:lnTo>
                    <a:pt x="12335" y="10174"/>
                  </a:lnTo>
                  <a:lnTo>
                    <a:pt x="12711" y="12021"/>
                  </a:lnTo>
                  <a:lnTo>
                    <a:pt x="12595" y="13367"/>
                  </a:lnTo>
                  <a:lnTo>
                    <a:pt x="11495" y="16388"/>
                  </a:lnTo>
                  <a:lnTo>
                    <a:pt x="10047" y="18861"/>
                  </a:lnTo>
                  <a:lnTo>
                    <a:pt x="8831" y="20270"/>
                  </a:lnTo>
                  <a:lnTo>
                    <a:pt x="8542" y="21162"/>
                  </a:lnTo>
                  <a:lnTo>
                    <a:pt x="9816" y="21162"/>
                  </a:lnTo>
                  <a:lnTo>
                    <a:pt x="11755" y="20864"/>
                  </a:lnTo>
                  <a:lnTo>
                    <a:pt x="12335" y="20927"/>
                  </a:lnTo>
                  <a:lnTo>
                    <a:pt x="16388" y="21068"/>
                  </a:lnTo>
                  <a:lnTo>
                    <a:pt x="19486" y="21600"/>
                  </a:lnTo>
                  <a:lnTo>
                    <a:pt x="20587" y="21303"/>
                  </a:lnTo>
                  <a:lnTo>
                    <a:pt x="21600" y="20176"/>
                  </a:lnTo>
                  <a:lnTo>
                    <a:pt x="20587" y="19581"/>
                  </a:lnTo>
                  <a:lnTo>
                    <a:pt x="15983" y="19518"/>
                  </a:lnTo>
                  <a:lnTo>
                    <a:pt x="12711" y="19753"/>
                  </a:lnTo>
                  <a:lnTo>
                    <a:pt x="11061" y="20176"/>
                  </a:lnTo>
                  <a:lnTo>
                    <a:pt x="11321" y="19158"/>
                  </a:lnTo>
                  <a:lnTo>
                    <a:pt x="13029" y="17577"/>
                  </a:lnTo>
                  <a:lnTo>
                    <a:pt x="14419" y="15136"/>
                  </a:lnTo>
                  <a:lnTo>
                    <a:pt x="15549" y="13070"/>
                  </a:lnTo>
                  <a:lnTo>
                    <a:pt x="14709" y="10690"/>
                  </a:lnTo>
                  <a:lnTo>
                    <a:pt x="13435" y="8155"/>
                  </a:lnTo>
                  <a:lnTo>
                    <a:pt x="10916" y="5259"/>
                  </a:lnTo>
                  <a:lnTo>
                    <a:pt x="7268" y="2598"/>
                  </a:lnTo>
                  <a:lnTo>
                    <a:pt x="4198" y="657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9" name="Shape 139"/>
            <p:cNvSpPr/>
            <p:nvPr/>
          </p:nvSpPr>
          <p:spPr>
            <a:xfrm>
              <a:off x="232174" y="1487452"/>
              <a:ext cx="236913" cy="1057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31" y="0"/>
                  </a:moveTo>
                  <a:lnTo>
                    <a:pt x="12263" y="2028"/>
                  </a:lnTo>
                  <a:lnTo>
                    <a:pt x="10370" y="5008"/>
                  </a:lnTo>
                  <a:lnTo>
                    <a:pt x="8089" y="8296"/>
                  </a:lnTo>
                  <a:lnTo>
                    <a:pt x="6024" y="11645"/>
                  </a:lnTo>
                  <a:lnTo>
                    <a:pt x="6024" y="12874"/>
                  </a:lnTo>
                  <a:lnTo>
                    <a:pt x="8089" y="15055"/>
                  </a:lnTo>
                  <a:lnTo>
                    <a:pt x="11015" y="16223"/>
                  </a:lnTo>
                  <a:lnTo>
                    <a:pt x="13683" y="17683"/>
                  </a:lnTo>
                  <a:lnTo>
                    <a:pt x="15576" y="18758"/>
                  </a:lnTo>
                  <a:lnTo>
                    <a:pt x="14759" y="19265"/>
                  </a:lnTo>
                  <a:lnTo>
                    <a:pt x="9982" y="19495"/>
                  </a:lnTo>
                  <a:lnTo>
                    <a:pt x="2280" y="19925"/>
                  </a:lnTo>
                  <a:lnTo>
                    <a:pt x="0" y="20586"/>
                  </a:lnTo>
                  <a:lnTo>
                    <a:pt x="1893" y="21170"/>
                  </a:lnTo>
                  <a:lnTo>
                    <a:pt x="6239" y="21600"/>
                  </a:lnTo>
                  <a:lnTo>
                    <a:pt x="11230" y="20724"/>
                  </a:lnTo>
                  <a:lnTo>
                    <a:pt x="14931" y="20141"/>
                  </a:lnTo>
                  <a:lnTo>
                    <a:pt x="19707" y="19925"/>
                  </a:lnTo>
                  <a:lnTo>
                    <a:pt x="21600" y="19726"/>
                  </a:lnTo>
                  <a:lnTo>
                    <a:pt x="20955" y="18973"/>
                  </a:lnTo>
                  <a:lnTo>
                    <a:pt x="15576" y="17099"/>
                  </a:lnTo>
                  <a:lnTo>
                    <a:pt x="12435" y="15132"/>
                  </a:lnTo>
                  <a:lnTo>
                    <a:pt x="9724" y="13811"/>
                  </a:lnTo>
                  <a:lnTo>
                    <a:pt x="9380" y="12505"/>
                  </a:lnTo>
                  <a:lnTo>
                    <a:pt x="10628" y="10339"/>
                  </a:lnTo>
                  <a:lnTo>
                    <a:pt x="13511" y="8081"/>
                  </a:lnTo>
                  <a:lnTo>
                    <a:pt x="16652" y="4225"/>
                  </a:lnTo>
                  <a:lnTo>
                    <a:pt x="19320" y="1966"/>
                  </a:lnTo>
                  <a:lnTo>
                    <a:pt x="19104" y="645"/>
                  </a:lnTo>
                  <a:lnTo>
                    <a:pt x="16652" y="0"/>
                  </a:lnTo>
                  <a:lnTo>
                    <a:pt x="14931" y="0"/>
                  </a:lnTo>
                  <a:close/>
                </a:path>
              </a:pathLst>
            </a:cu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  <p:pic>
        <p:nvPicPr>
          <p:cNvPr id="141" name="Leukens Specimen Trap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7400" y="1752600"/>
            <a:ext cx="5295900" cy="4092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3124200" y="6229451"/>
            <a:ext cx="2895600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bronchoscopy.org</a:t>
            </a:r>
          </a:p>
        </p:txBody>
      </p:sp>
      <p:sp>
        <p:nvSpPr>
          <p:cNvPr id="144" name="Shape 144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5" name="Shape 145"/>
          <p:cNvSpPr/>
          <p:nvPr>
            <p:ph type="title"/>
          </p:nvPr>
        </p:nvSpPr>
        <p:spPr>
          <a:xfrm>
            <a:off x="394245" y="228600"/>
            <a:ext cx="8444955" cy="1794719"/>
          </a:xfrm>
          <a:prstGeom prst="rect">
            <a:avLst/>
          </a:prstGeom>
        </p:spPr>
        <p:txBody>
          <a:bodyPr/>
          <a:lstStyle/>
          <a:p>
            <a:pPr defTabSz="466344">
              <a:defRPr b="1" sz="1428">
                <a:solidFill>
                  <a:srgbClr val="990000"/>
                </a:solidFill>
                <a:effectLst>
                  <a:outerShdw sx="100000" sy="100000" kx="0" ky="0" algn="b" rotWithShape="0" blurRad="6477" dist="12954" dir="2700000">
                    <a:srgbClr val="000000"/>
                  </a:outerShdw>
                </a:effectLst>
              </a:defRPr>
            </a:pPr>
            <a:r>
              <a:rPr sz="6069"/>
              <a:t>FALSE</a:t>
            </a:r>
            <a:r>
              <a:rPr sz="1529"/>
              <a:t> </a:t>
            </a:r>
            <a:endParaRPr sz="1529"/>
          </a:p>
          <a:p>
            <a:pPr defTabSz="466344">
              <a:defRPr b="1" sz="2142">
                <a:solidFill>
                  <a:srgbClr val="990000"/>
                </a:solidFill>
                <a:effectLst>
                  <a:outerShdw sx="100000" sy="100000" kx="0" ky="0" algn="b" rotWithShape="0" blurRad="6477" dist="12954" dir="2700000">
                    <a:srgbClr val="000000"/>
                  </a:outerShdw>
                </a:effectLst>
              </a:defRPr>
            </a:pPr>
            <a:r>
              <a:rPr b="0">
                <a:solidFill>
                  <a:srgbClr val="E5FFFF"/>
                </a:solidFill>
              </a:rPr>
              <a:t>BAL fluid return is less is smokers than in nonsmokers (in whom one might expect to retrieve about 40-60 percent of the fluid instilled). </a:t>
            </a:r>
          </a:p>
        </p:txBody>
      </p:sp>
      <p:sp>
        <p:nvSpPr>
          <p:cNvPr id="146" name="Shape 146"/>
          <p:cNvSpPr/>
          <p:nvPr>
            <p:ph type="body" idx="1"/>
          </p:nvPr>
        </p:nvSpPr>
        <p:spPr>
          <a:xfrm>
            <a:off x="381000" y="2226817"/>
            <a:ext cx="8382000" cy="3799136"/>
          </a:xfrm>
          <a:prstGeom prst="rect">
            <a:avLst/>
          </a:prstGeom>
        </p:spPr>
        <p:txBody>
          <a:bodyPr/>
          <a:lstStyle/>
          <a:p>
            <a:pPr/>
            <a:r>
              <a:t>Techniques to help maximize fluid return:</a:t>
            </a:r>
          </a:p>
          <a:p>
            <a:pPr lvl="1" marL="661736" indent="-280736">
              <a:spcBef>
                <a:spcPts val="0"/>
              </a:spcBef>
              <a:buClrTx/>
              <a:buSzPct val="60000"/>
              <a:buFontTx/>
              <a:buBlip>
                <a:blip r:embed="rId3"/>
              </a:buBlip>
              <a:defRPr sz="2800"/>
            </a:pPr>
            <a:r>
              <a:t>Instruct patients to breathe deeply during fluid instillation and suctioning</a:t>
            </a:r>
          </a:p>
          <a:p>
            <a:pPr lvl="1" marL="661736" indent="-280736">
              <a:spcBef>
                <a:spcPts val="0"/>
              </a:spcBef>
              <a:buClrTx/>
              <a:buSzPct val="60000"/>
              <a:buFontTx/>
              <a:buBlip>
                <a:blip r:embed="rId3"/>
              </a:buBlip>
              <a:defRPr sz="2800"/>
            </a:pPr>
            <a:r>
              <a:t>Wedge the bronchoscope deep inside the segmental bronchus</a:t>
            </a:r>
          </a:p>
          <a:p>
            <a:pPr lvl="1" marL="661736" indent="-280736">
              <a:spcBef>
                <a:spcPts val="0"/>
              </a:spcBef>
              <a:buClrTx/>
              <a:buSzPct val="60000"/>
              <a:buFontTx/>
              <a:buBlip>
                <a:blip r:embed="rId3"/>
              </a:buBlip>
              <a:defRPr sz="2800"/>
            </a:pPr>
            <a:r>
              <a:t>Use suction pressures less than 120 cm H</a:t>
            </a:r>
            <a:r>
              <a:rPr baseline="-25000"/>
              <a:t>2</a:t>
            </a:r>
            <a:r>
              <a:t>O (consider manual suction rather than wall suction for example)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bronchoscopy.org</a:t>
            </a:r>
          </a:p>
        </p:txBody>
      </p:sp>
      <p:sp>
        <p:nvSpPr>
          <p:cNvPr id="149" name="Shape 149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0" name="Shape 150"/>
          <p:cNvSpPr/>
          <p:nvPr>
            <p:ph type="title"/>
          </p:nvPr>
        </p:nvSpPr>
        <p:spPr>
          <a:xfrm>
            <a:off x="457200" y="381000"/>
            <a:ext cx="8229600" cy="457200"/>
          </a:xfrm>
          <a:prstGeom prst="rect">
            <a:avLst/>
          </a:prstGeom>
        </p:spPr>
        <p:txBody>
          <a:bodyPr/>
          <a:lstStyle>
            <a:lvl1pPr defTabSz="621791">
              <a:defRPr sz="2448">
                <a:effectLst>
                  <a:outerShdw sx="100000" sy="100000" kx="0" ky="0" algn="b" rotWithShape="0" blurRad="8636" dist="17272" dir="2700000">
                    <a:srgbClr val="000000"/>
                  </a:outerShdw>
                </a:effectLst>
              </a:defRPr>
            </a:lvl1pPr>
          </a:lstStyle>
          <a:p>
            <a:pPr/>
            <a:r>
              <a:t>BAL fluid return is also enhanced by</a:t>
            </a:r>
          </a:p>
        </p:txBody>
      </p:sp>
      <p:sp>
        <p:nvSpPr>
          <p:cNvPr id="151" name="Shape 151"/>
          <p:cNvSpPr/>
          <p:nvPr>
            <p:ph type="body" sz="half" idx="1"/>
          </p:nvPr>
        </p:nvSpPr>
        <p:spPr>
          <a:xfrm>
            <a:off x="279400" y="1600200"/>
            <a:ext cx="4882059" cy="3657600"/>
          </a:xfrm>
          <a:prstGeom prst="rect">
            <a:avLst/>
          </a:prstGeom>
        </p:spPr>
        <p:txBody>
          <a:bodyPr/>
          <a:lstStyle/>
          <a:p>
            <a:pPr lvl="1" marL="661736" indent="-280736">
              <a:spcBef>
                <a:spcPts val="0"/>
              </a:spcBef>
              <a:buClrTx/>
              <a:buSzPct val="60000"/>
              <a:buFontTx/>
              <a:buBlip>
                <a:blip r:embed="rId3"/>
              </a:buBlip>
              <a:defRPr sz="2800"/>
            </a:pPr>
            <a:r>
              <a:t>Targeting the middle lobe or the  lingula in case of diffuse disease</a:t>
            </a:r>
          </a:p>
          <a:p>
            <a:pPr lvl="1" marL="661736" indent="-280736">
              <a:spcBef>
                <a:spcPts val="0"/>
              </a:spcBef>
              <a:buClrTx/>
              <a:buSzPct val="60000"/>
              <a:buFontTx/>
              <a:buBlip>
                <a:blip r:embed="rId3"/>
              </a:buBlip>
              <a:defRPr sz="2800"/>
            </a:pPr>
            <a:r>
              <a:t>Preferential selection of nondependent abnormal areas in case of localized disease</a:t>
            </a:r>
          </a:p>
        </p:txBody>
      </p:sp>
      <p:sp>
        <p:nvSpPr>
          <p:cNvPr id="152" name="Shape 152"/>
          <p:cNvSpPr/>
          <p:nvPr/>
        </p:nvSpPr>
        <p:spPr>
          <a:xfrm>
            <a:off x="2667000" y="5562600"/>
            <a:ext cx="4191000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600"/>
              </a:spcBef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BAL fluid return video</a:t>
            </a:r>
          </a:p>
        </p:txBody>
      </p:sp>
      <p:pic>
        <p:nvPicPr>
          <p:cNvPr id="153" name="ipf-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10200" y="1600200"/>
            <a:ext cx="3365500" cy="3592513"/>
          </a:xfrm>
          <a:prstGeom prst="rect">
            <a:avLst/>
          </a:prstGeom>
          <a:ln>
            <a:solidFill>
              <a:srgbClr val="003366"/>
            </a:solidFill>
          </a:ln>
          <a:effectLst>
            <a:outerShdw sx="100000" sy="100000" kx="0" ky="0" algn="b" rotWithShape="0" blurRad="63500" dist="35921" dir="2700000">
              <a:srgbClr val="003366"/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</a:t>
            </a:r>
          </a:p>
        </p:txBody>
      </p:sp>
      <p:sp>
        <p:nvSpPr>
          <p:cNvPr id="156" name="Shape 156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7" name="Shape 157"/>
          <p:cNvSpPr/>
          <p:nvPr>
            <p:ph type="title"/>
          </p:nvPr>
        </p:nvSpPr>
        <p:spPr>
          <a:xfrm>
            <a:off x="457200" y="381000"/>
            <a:ext cx="8305800" cy="685800"/>
          </a:xfrm>
          <a:prstGeom prst="rect">
            <a:avLst/>
          </a:prstGeom>
        </p:spPr>
        <p:txBody>
          <a:bodyPr/>
          <a:lstStyle>
            <a:lvl1pPr defTabSz="813816">
              <a:defRPr sz="3916">
                <a:solidFill>
                  <a:srgbClr val="FFFFFF"/>
                </a:solidFill>
                <a:effectLst>
                  <a:outerShdw sx="100000" sy="100000" kx="0" ky="0" algn="b" rotWithShape="0" blurRad="11303" dist="22606" dir="2700000">
                    <a:srgbClr val="000000"/>
                  </a:outerShdw>
                </a:effectLst>
              </a:defRPr>
            </a:lvl1pPr>
          </a:lstStyle>
          <a:p>
            <a:pPr/>
            <a:r>
              <a:t>Diagnostic yield for BAL</a:t>
            </a:r>
          </a:p>
        </p:txBody>
      </p:sp>
      <p:sp>
        <p:nvSpPr>
          <p:cNvPr id="158" name="Shape 158"/>
          <p:cNvSpPr/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defRPr sz="2400">
                <a:solidFill>
                  <a:srgbClr val="E5FFFF"/>
                </a:solidFill>
              </a:defRPr>
            </a:pPr>
            <a:r>
              <a:t>Characteristic cellular patterns in numerous diseases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Clr>
                <a:srgbClr val="FFCC00"/>
              </a:buClr>
              <a:defRPr sz="2000">
                <a:solidFill>
                  <a:srgbClr val="E5FFFF"/>
                </a:solidFill>
              </a:defRPr>
            </a:pPr>
            <a:r>
              <a:t>Several ILD have distinct findings on BAL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Clr>
                <a:srgbClr val="FFCC00"/>
              </a:buClr>
              <a:defRPr sz="2000">
                <a:solidFill>
                  <a:srgbClr val="E5FFFF"/>
                </a:solidFill>
              </a:defRPr>
            </a:pPr>
            <a:r>
              <a:t>Well-defined cellular patterns for smokers, former smokers, and nonsmokers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>
                <a:solidFill>
                  <a:srgbClr val="E5FFFF"/>
                </a:solidFill>
              </a:defRPr>
            </a:pPr>
            <a:r>
              <a:t>More specific yields in: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defRPr sz="1800">
                <a:solidFill>
                  <a:srgbClr val="E5FFFF"/>
                </a:solidFill>
              </a:defRPr>
            </a:pPr>
            <a:r>
              <a:t>Malignancy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defRPr sz="1800">
                <a:solidFill>
                  <a:srgbClr val="E5FFFF"/>
                </a:solidFill>
              </a:defRPr>
            </a:pPr>
            <a:r>
              <a:t>Infection (Pneumocystis in HIV 96-98%)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defRPr sz="1800">
                <a:solidFill>
                  <a:srgbClr val="E5FFFF"/>
                </a:solidFill>
              </a:defRPr>
            </a:pPr>
            <a:r>
              <a:t>Hemorrhage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defRPr sz="1800">
                <a:solidFill>
                  <a:srgbClr val="E5FFFF"/>
                </a:solidFill>
              </a:defRPr>
            </a:pPr>
            <a:r>
              <a:t>Alveolar proteinosis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defRPr sz="1800">
                <a:solidFill>
                  <a:srgbClr val="E5FFFF"/>
                </a:solidFill>
              </a:defRPr>
            </a:pPr>
            <a:r>
              <a:t>Fat embolism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defRPr sz="1800">
                <a:solidFill>
                  <a:srgbClr val="E5FFFF"/>
                </a:solidFill>
              </a:defRPr>
            </a:pPr>
            <a:r>
              <a:t>Lipoid pneumonia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defRPr sz="1800">
                <a:solidFill>
                  <a:srgbClr val="E5FFFF"/>
                </a:solidFill>
              </a:defRPr>
            </a:pPr>
            <a:r>
              <a:t>Silicosis/berylliosis/asbestos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defRPr sz="1800">
                <a:solidFill>
                  <a:srgbClr val="E5FFFF"/>
                </a:solidFill>
              </a:defRPr>
            </a:pPr>
            <a:r>
              <a:t>Eosinophilic lung disease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defRPr sz="1800">
                <a:solidFill>
                  <a:srgbClr val="E5FFFF"/>
                </a:solidFill>
              </a:defRPr>
            </a:pPr>
            <a:r>
              <a:t>Others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bronchoscopy.org</a:t>
            </a:r>
          </a:p>
        </p:txBody>
      </p:sp>
      <p:sp>
        <p:nvSpPr>
          <p:cNvPr id="161" name="Shape 161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2" name="Shape 1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50391">
              <a:defRPr sz="2976">
                <a:effectLst>
                  <a:outerShdw sx="100000" sy="100000" kx="0" ky="0" algn="b" rotWithShape="0" blurRad="11811" dist="23622" dir="2700000">
                    <a:srgbClr val="000000"/>
                  </a:outerShdw>
                </a:effectLst>
              </a:defRPr>
            </a:lvl1pPr>
          </a:lstStyle>
          <a:p>
            <a:pPr/>
            <a:r>
              <a:t>True or False: Bronchoscopy with BAL is superior to sputum induction to rule out Tuberculosis</a:t>
            </a:r>
          </a:p>
        </p:txBody>
      </p:sp>
      <p:pic>
        <p:nvPicPr>
          <p:cNvPr id="163" name="300px-TB_in_sputu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9200" y="2133600"/>
            <a:ext cx="2857500" cy="2800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Chest_X-ray_of_a_tuberculosis_patient.jpg"/>
          <p:cNvPicPr>
            <a:picLocks noChangeAspect="1"/>
          </p:cNvPicPr>
          <p:nvPr/>
        </p:nvPicPr>
        <p:blipFill>
          <a:blip r:embed="rId4">
            <a:extLst/>
          </a:blip>
          <a:srcRect l="3846" t="1721" r="3846" b="13978"/>
          <a:stretch>
            <a:fillRect/>
          </a:stretch>
        </p:blipFill>
        <p:spPr>
          <a:xfrm>
            <a:off x="4343400" y="1752599"/>
            <a:ext cx="3657600" cy="37338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1" name="Group 171"/>
          <p:cNvGrpSpPr/>
          <p:nvPr/>
        </p:nvGrpSpPr>
        <p:grpSpPr>
          <a:xfrm>
            <a:off x="228600" y="4114799"/>
            <a:ext cx="806450" cy="2544764"/>
            <a:chOff x="0" y="0"/>
            <a:chExt cx="806449" cy="2544762"/>
          </a:xfrm>
        </p:grpSpPr>
        <p:sp>
          <p:nvSpPr>
            <p:cNvPr id="165" name="Shape 165"/>
            <p:cNvSpPr/>
            <p:nvPr/>
          </p:nvSpPr>
          <p:spPr>
            <a:xfrm>
              <a:off x="257760" y="142879"/>
              <a:ext cx="315569" cy="554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37" y="4976"/>
                  </a:moveTo>
                  <a:lnTo>
                    <a:pt x="9359" y="2751"/>
                  </a:lnTo>
                  <a:lnTo>
                    <a:pt x="6703" y="1112"/>
                  </a:lnTo>
                  <a:lnTo>
                    <a:pt x="4339" y="0"/>
                  </a:lnTo>
                  <a:lnTo>
                    <a:pt x="2461" y="293"/>
                  </a:lnTo>
                  <a:lnTo>
                    <a:pt x="1101" y="1522"/>
                  </a:lnTo>
                  <a:lnTo>
                    <a:pt x="0" y="5268"/>
                  </a:lnTo>
                  <a:lnTo>
                    <a:pt x="421" y="9600"/>
                  </a:lnTo>
                  <a:lnTo>
                    <a:pt x="1554" y="13727"/>
                  </a:lnTo>
                  <a:lnTo>
                    <a:pt x="2785" y="16917"/>
                  </a:lnTo>
                  <a:lnTo>
                    <a:pt x="5149" y="20254"/>
                  </a:lnTo>
                  <a:lnTo>
                    <a:pt x="7189" y="21600"/>
                  </a:lnTo>
                  <a:lnTo>
                    <a:pt x="9974" y="21600"/>
                  </a:lnTo>
                  <a:lnTo>
                    <a:pt x="12792" y="20663"/>
                  </a:lnTo>
                  <a:lnTo>
                    <a:pt x="14216" y="18293"/>
                  </a:lnTo>
                  <a:lnTo>
                    <a:pt x="14994" y="15249"/>
                  </a:lnTo>
                  <a:lnTo>
                    <a:pt x="14702" y="11502"/>
                  </a:lnTo>
                  <a:lnTo>
                    <a:pt x="21244" y="11941"/>
                  </a:lnTo>
                  <a:lnTo>
                    <a:pt x="21600" y="10273"/>
                  </a:lnTo>
                  <a:lnTo>
                    <a:pt x="14087" y="9600"/>
                  </a:lnTo>
                  <a:lnTo>
                    <a:pt x="12209" y="5707"/>
                  </a:lnTo>
                  <a:lnTo>
                    <a:pt x="11237" y="4976"/>
                  </a:lnTo>
                  <a:close/>
                </a:path>
              </a:pathLst>
            </a:cu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6" name="Shape 166"/>
            <p:cNvSpPr/>
            <p:nvPr/>
          </p:nvSpPr>
          <p:spPr>
            <a:xfrm>
              <a:off x="0" y="-1"/>
              <a:ext cx="363898" cy="890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16" y="510"/>
                  </a:moveTo>
                  <a:lnTo>
                    <a:pt x="15320" y="0"/>
                  </a:lnTo>
                  <a:lnTo>
                    <a:pt x="17488" y="91"/>
                  </a:lnTo>
                  <a:lnTo>
                    <a:pt x="19122" y="857"/>
                  </a:lnTo>
                  <a:lnTo>
                    <a:pt x="20248" y="2078"/>
                  </a:lnTo>
                  <a:lnTo>
                    <a:pt x="19826" y="3354"/>
                  </a:lnTo>
                  <a:lnTo>
                    <a:pt x="18305" y="3354"/>
                  </a:lnTo>
                  <a:lnTo>
                    <a:pt x="18728" y="2315"/>
                  </a:lnTo>
                  <a:lnTo>
                    <a:pt x="17488" y="1385"/>
                  </a:lnTo>
                  <a:lnTo>
                    <a:pt x="16306" y="1039"/>
                  </a:lnTo>
                  <a:lnTo>
                    <a:pt x="14250" y="1385"/>
                  </a:lnTo>
                  <a:lnTo>
                    <a:pt x="15066" y="2424"/>
                  </a:lnTo>
                  <a:lnTo>
                    <a:pt x="15320" y="3354"/>
                  </a:lnTo>
                  <a:lnTo>
                    <a:pt x="15066" y="4156"/>
                  </a:lnTo>
                  <a:lnTo>
                    <a:pt x="13011" y="4484"/>
                  </a:lnTo>
                  <a:lnTo>
                    <a:pt x="10842" y="4229"/>
                  </a:lnTo>
                  <a:lnTo>
                    <a:pt x="10420" y="3609"/>
                  </a:lnTo>
                  <a:lnTo>
                    <a:pt x="8139" y="5268"/>
                  </a:lnTo>
                  <a:lnTo>
                    <a:pt x="6787" y="7072"/>
                  </a:lnTo>
                  <a:lnTo>
                    <a:pt x="4872" y="9406"/>
                  </a:lnTo>
                  <a:lnTo>
                    <a:pt x="3661" y="11484"/>
                  </a:lnTo>
                  <a:lnTo>
                    <a:pt x="3126" y="13470"/>
                  </a:lnTo>
                  <a:lnTo>
                    <a:pt x="3520" y="14509"/>
                  </a:lnTo>
                  <a:lnTo>
                    <a:pt x="5717" y="15804"/>
                  </a:lnTo>
                  <a:lnTo>
                    <a:pt x="10195" y="16915"/>
                  </a:lnTo>
                  <a:lnTo>
                    <a:pt x="12616" y="17426"/>
                  </a:lnTo>
                  <a:lnTo>
                    <a:pt x="15066" y="17699"/>
                  </a:lnTo>
                  <a:lnTo>
                    <a:pt x="18728" y="18647"/>
                  </a:lnTo>
                  <a:lnTo>
                    <a:pt x="21431" y="19267"/>
                  </a:lnTo>
                  <a:lnTo>
                    <a:pt x="21600" y="20452"/>
                  </a:lnTo>
                  <a:lnTo>
                    <a:pt x="20248" y="21327"/>
                  </a:lnTo>
                  <a:lnTo>
                    <a:pt x="18587" y="21600"/>
                  </a:lnTo>
                  <a:lnTo>
                    <a:pt x="16137" y="20798"/>
                  </a:lnTo>
                  <a:lnTo>
                    <a:pt x="10420" y="18921"/>
                  </a:lnTo>
                  <a:lnTo>
                    <a:pt x="5717" y="17608"/>
                  </a:lnTo>
                  <a:lnTo>
                    <a:pt x="2422" y="16150"/>
                  </a:lnTo>
                  <a:lnTo>
                    <a:pt x="253" y="14856"/>
                  </a:lnTo>
                  <a:lnTo>
                    <a:pt x="0" y="13288"/>
                  </a:lnTo>
                  <a:lnTo>
                    <a:pt x="1183" y="11210"/>
                  </a:lnTo>
                  <a:lnTo>
                    <a:pt x="3661" y="8111"/>
                  </a:lnTo>
                  <a:lnTo>
                    <a:pt x="5942" y="5523"/>
                  </a:lnTo>
                  <a:lnTo>
                    <a:pt x="8815" y="2844"/>
                  </a:lnTo>
                  <a:lnTo>
                    <a:pt x="11011" y="1276"/>
                  </a:lnTo>
                  <a:lnTo>
                    <a:pt x="13715" y="510"/>
                  </a:lnTo>
                  <a:lnTo>
                    <a:pt x="12616" y="510"/>
                  </a:lnTo>
                  <a:close/>
                </a:path>
              </a:pathLst>
            </a:cu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7" name="Shape 167"/>
            <p:cNvSpPr/>
            <p:nvPr/>
          </p:nvSpPr>
          <p:spPr>
            <a:xfrm>
              <a:off x="343049" y="738462"/>
              <a:ext cx="190478" cy="836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7" y="1671"/>
                  </a:moveTo>
                  <a:lnTo>
                    <a:pt x="2155" y="583"/>
                  </a:lnTo>
                  <a:lnTo>
                    <a:pt x="5494" y="0"/>
                  </a:lnTo>
                  <a:lnTo>
                    <a:pt x="8565" y="0"/>
                  </a:lnTo>
                  <a:lnTo>
                    <a:pt x="12497" y="835"/>
                  </a:lnTo>
                  <a:lnTo>
                    <a:pt x="16213" y="2778"/>
                  </a:lnTo>
                  <a:lnTo>
                    <a:pt x="18799" y="4798"/>
                  </a:lnTo>
                  <a:lnTo>
                    <a:pt x="20038" y="7537"/>
                  </a:lnTo>
                  <a:lnTo>
                    <a:pt x="21115" y="10761"/>
                  </a:lnTo>
                  <a:lnTo>
                    <a:pt x="21600" y="13869"/>
                  </a:lnTo>
                  <a:lnTo>
                    <a:pt x="21600" y="17929"/>
                  </a:lnTo>
                  <a:lnTo>
                    <a:pt x="20038" y="20415"/>
                  </a:lnTo>
                  <a:lnTo>
                    <a:pt x="17183" y="21328"/>
                  </a:lnTo>
                  <a:lnTo>
                    <a:pt x="12281" y="21600"/>
                  </a:lnTo>
                  <a:lnTo>
                    <a:pt x="7056" y="21522"/>
                  </a:lnTo>
                  <a:lnTo>
                    <a:pt x="4417" y="20415"/>
                  </a:lnTo>
                  <a:lnTo>
                    <a:pt x="2909" y="18492"/>
                  </a:lnTo>
                  <a:lnTo>
                    <a:pt x="1562" y="16569"/>
                  </a:lnTo>
                  <a:lnTo>
                    <a:pt x="539" y="13053"/>
                  </a:lnTo>
                  <a:lnTo>
                    <a:pt x="0" y="9129"/>
                  </a:lnTo>
                  <a:lnTo>
                    <a:pt x="0" y="4506"/>
                  </a:lnTo>
                  <a:lnTo>
                    <a:pt x="1347" y="2506"/>
                  </a:lnTo>
                  <a:lnTo>
                    <a:pt x="1347" y="1671"/>
                  </a:lnTo>
                  <a:close/>
                </a:path>
              </a:pathLst>
            </a:cu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8" name="Shape 168"/>
            <p:cNvSpPr/>
            <p:nvPr/>
          </p:nvSpPr>
          <p:spPr>
            <a:xfrm>
              <a:off x="431180" y="761022"/>
              <a:ext cx="289982" cy="642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8" y="0"/>
                  </a:moveTo>
                  <a:lnTo>
                    <a:pt x="5603" y="379"/>
                  </a:lnTo>
                  <a:lnTo>
                    <a:pt x="10183" y="961"/>
                  </a:lnTo>
                  <a:lnTo>
                    <a:pt x="14976" y="2883"/>
                  </a:lnTo>
                  <a:lnTo>
                    <a:pt x="18358" y="4300"/>
                  </a:lnTo>
                  <a:lnTo>
                    <a:pt x="20578" y="6374"/>
                  </a:lnTo>
                  <a:lnTo>
                    <a:pt x="21600" y="7563"/>
                  </a:lnTo>
                  <a:lnTo>
                    <a:pt x="19521" y="11053"/>
                  </a:lnTo>
                  <a:lnTo>
                    <a:pt x="16315" y="13203"/>
                  </a:lnTo>
                  <a:lnTo>
                    <a:pt x="12403" y="14746"/>
                  </a:lnTo>
                  <a:lnTo>
                    <a:pt x="10324" y="15707"/>
                  </a:lnTo>
                  <a:lnTo>
                    <a:pt x="6801" y="16187"/>
                  </a:lnTo>
                  <a:lnTo>
                    <a:pt x="6624" y="17148"/>
                  </a:lnTo>
                  <a:lnTo>
                    <a:pt x="9373" y="17983"/>
                  </a:lnTo>
                  <a:lnTo>
                    <a:pt x="13284" y="18717"/>
                  </a:lnTo>
                  <a:lnTo>
                    <a:pt x="16984" y="20158"/>
                  </a:lnTo>
                  <a:lnTo>
                    <a:pt x="15469" y="21221"/>
                  </a:lnTo>
                  <a:lnTo>
                    <a:pt x="13918" y="21600"/>
                  </a:lnTo>
                  <a:lnTo>
                    <a:pt x="11734" y="20007"/>
                  </a:lnTo>
                  <a:lnTo>
                    <a:pt x="8351" y="19045"/>
                  </a:lnTo>
                  <a:lnTo>
                    <a:pt x="5603" y="18363"/>
                  </a:lnTo>
                  <a:lnTo>
                    <a:pt x="5603" y="16921"/>
                  </a:lnTo>
                  <a:lnTo>
                    <a:pt x="6131" y="15378"/>
                  </a:lnTo>
                  <a:lnTo>
                    <a:pt x="7823" y="14746"/>
                  </a:lnTo>
                  <a:lnTo>
                    <a:pt x="13284" y="13203"/>
                  </a:lnTo>
                  <a:lnTo>
                    <a:pt x="16315" y="10800"/>
                  </a:lnTo>
                  <a:lnTo>
                    <a:pt x="18499" y="8296"/>
                  </a:lnTo>
                  <a:lnTo>
                    <a:pt x="18006" y="7082"/>
                  </a:lnTo>
                  <a:lnTo>
                    <a:pt x="16315" y="5640"/>
                  </a:lnTo>
                  <a:lnTo>
                    <a:pt x="12227" y="3617"/>
                  </a:lnTo>
                  <a:lnTo>
                    <a:pt x="7294" y="2883"/>
                  </a:lnTo>
                  <a:lnTo>
                    <a:pt x="4087" y="2757"/>
                  </a:lnTo>
                  <a:lnTo>
                    <a:pt x="1198" y="2757"/>
                  </a:lnTo>
                  <a:lnTo>
                    <a:pt x="0" y="1442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9" name="Shape 169"/>
            <p:cNvSpPr/>
            <p:nvPr/>
          </p:nvSpPr>
          <p:spPr>
            <a:xfrm>
              <a:off x="453924" y="1488956"/>
              <a:ext cx="352526" cy="1037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0" y="0"/>
                  </a:moveTo>
                  <a:lnTo>
                    <a:pt x="550" y="0"/>
                  </a:lnTo>
                  <a:lnTo>
                    <a:pt x="0" y="1550"/>
                  </a:lnTo>
                  <a:lnTo>
                    <a:pt x="1419" y="2457"/>
                  </a:lnTo>
                  <a:lnTo>
                    <a:pt x="5878" y="4602"/>
                  </a:lnTo>
                  <a:lnTo>
                    <a:pt x="9816" y="7341"/>
                  </a:lnTo>
                  <a:lnTo>
                    <a:pt x="12335" y="10174"/>
                  </a:lnTo>
                  <a:lnTo>
                    <a:pt x="12711" y="12021"/>
                  </a:lnTo>
                  <a:lnTo>
                    <a:pt x="12595" y="13367"/>
                  </a:lnTo>
                  <a:lnTo>
                    <a:pt x="11495" y="16388"/>
                  </a:lnTo>
                  <a:lnTo>
                    <a:pt x="10047" y="18861"/>
                  </a:lnTo>
                  <a:lnTo>
                    <a:pt x="8831" y="20270"/>
                  </a:lnTo>
                  <a:lnTo>
                    <a:pt x="8542" y="21162"/>
                  </a:lnTo>
                  <a:lnTo>
                    <a:pt x="9816" y="21162"/>
                  </a:lnTo>
                  <a:lnTo>
                    <a:pt x="11755" y="20864"/>
                  </a:lnTo>
                  <a:lnTo>
                    <a:pt x="12335" y="20927"/>
                  </a:lnTo>
                  <a:lnTo>
                    <a:pt x="16388" y="21068"/>
                  </a:lnTo>
                  <a:lnTo>
                    <a:pt x="19486" y="21600"/>
                  </a:lnTo>
                  <a:lnTo>
                    <a:pt x="20587" y="21303"/>
                  </a:lnTo>
                  <a:lnTo>
                    <a:pt x="21600" y="20176"/>
                  </a:lnTo>
                  <a:lnTo>
                    <a:pt x="20587" y="19581"/>
                  </a:lnTo>
                  <a:lnTo>
                    <a:pt x="15983" y="19518"/>
                  </a:lnTo>
                  <a:lnTo>
                    <a:pt x="12711" y="19753"/>
                  </a:lnTo>
                  <a:lnTo>
                    <a:pt x="11061" y="20176"/>
                  </a:lnTo>
                  <a:lnTo>
                    <a:pt x="11321" y="19158"/>
                  </a:lnTo>
                  <a:lnTo>
                    <a:pt x="13029" y="17577"/>
                  </a:lnTo>
                  <a:lnTo>
                    <a:pt x="14419" y="15136"/>
                  </a:lnTo>
                  <a:lnTo>
                    <a:pt x="15549" y="13070"/>
                  </a:lnTo>
                  <a:lnTo>
                    <a:pt x="14709" y="10690"/>
                  </a:lnTo>
                  <a:lnTo>
                    <a:pt x="13435" y="8155"/>
                  </a:lnTo>
                  <a:lnTo>
                    <a:pt x="10916" y="5259"/>
                  </a:lnTo>
                  <a:lnTo>
                    <a:pt x="7268" y="2598"/>
                  </a:lnTo>
                  <a:lnTo>
                    <a:pt x="4198" y="657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0" name="Shape 170"/>
            <p:cNvSpPr/>
            <p:nvPr/>
          </p:nvSpPr>
          <p:spPr>
            <a:xfrm>
              <a:off x="232174" y="1487452"/>
              <a:ext cx="236913" cy="1057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31" y="0"/>
                  </a:moveTo>
                  <a:lnTo>
                    <a:pt x="12263" y="2028"/>
                  </a:lnTo>
                  <a:lnTo>
                    <a:pt x="10370" y="5008"/>
                  </a:lnTo>
                  <a:lnTo>
                    <a:pt x="8089" y="8296"/>
                  </a:lnTo>
                  <a:lnTo>
                    <a:pt x="6024" y="11645"/>
                  </a:lnTo>
                  <a:lnTo>
                    <a:pt x="6024" y="12874"/>
                  </a:lnTo>
                  <a:lnTo>
                    <a:pt x="8089" y="15055"/>
                  </a:lnTo>
                  <a:lnTo>
                    <a:pt x="11015" y="16223"/>
                  </a:lnTo>
                  <a:lnTo>
                    <a:pt x="13683" y="17683"/>
                  </a:lnTo>
                  <a:lnTo>
                    <a:pt x="15576" y="18758"/>
                  </a:lnTo>
                  <a:lnTo>
                    <a:pt x="14759" y="19265"/>
                  </a:lnTo>
                  <a:lnTo>
                    <a:pt x="9982" y="19495"/>
                  </a:lnTo>
                  <a:lnTo>
                    <a:pt x="2280" y="19925"/>
                  </a:lnTo>
                  <a:lnTo>
                    <a:pt x="0" y="20586"/>
                  </a:lnTo>
                  <a:lnTo>
                    <a:pt x="1893" y="21170"/>
                  </a:lnTo>
                  <a:lnTo>
                    <a:pt x="6239" y="21600"/>
                  </a:lnTo>
                  <a:lnTo>
                    <a:pt x="11230" y="20724"/>
                  </a:lnTo>
                  <a:lnTo>
                    <a:pt x="14931" y="20141"/>
                  </a:lnTo>
                  <a:lnTo>
                    <a:pt x="19707" y="19925"/>
                  </a:lnTo>
                  <a:lnTo>
                    <a:pt x="21600" y="19726"/>
                  </a:lnTo>
                  <a:lnTo>
                    <a:pt x="20955" y="18973"/>
                  </a:lnTo>
                  <a:lnTo>
                    <a:pt x="15576" y="17099"/>
                  </a:lnTo>
                  <a:lnTo>
                    <a:pt x="12435" y="15132"/>
                  </a:lnTo>
                  <a:lnTo>
                    <a:pt x="9724" y="13811"/>
                  </a:lnTo>
                  <a:lnTo>
                    <a:pt x="9380" y="12505"/>
                  </a:lnTo>
                  <a:lnTo>
                    <a:pt x="10628" y="10339"/>
                  </a:lnTo>
                  <a:lnTo>
                    <a:pt x="13511" y="8081"/>
                  </a:lnTo>
                  <a:lnTo>
                    <a:pt x="16652" y="4225"/>
                  </a:lnTo>
                  <a:lnTo>
                    <a:pt x="19320" y="1966"/>
                  </a:lnTo>
                  <a:lnTo>
                    <a:pt x="19104" y="645"/>
                  </a:lnTo>
                  <a:lnTo>
                    <a:pt x="16652" y="0"/>
                  </a:lnTo>
                  <a:lnTo>
                    <a:pt x="14931" y="0"/>
                  </a:lnTo>
                  <a:close/>
                </a:path>
              </a:pathLst>
            </a:cu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bronchoscopy.org</a:t>
            </a:r>
          </a:p>
        </p:txBody>
      </p:sp>
      <p:sp>
        <p:nvSpPr>
          <p:cNvPr id="174" name="Shape 174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5" name="Shape 175"/>
          <p:cNvSpPr/>
          <p:nvPr>
            <p:ph type="title"/>
          </p:nvPr>
        </p:nvSpPr>
        <p:spPr>
          <a:xfrm>
            <a:off x="381000" y="228600"/>
            <a:ext cx="8458200" cy="1314349"/>
          </a:xfrm>
          <a:prstGeom prst="rect">
            <a:avLst/>
          </a:prstGeom>
        </p:spPr>
        <p:txBody>
          <a:bodyPr/>
          <a:lstStyle/>
          <a:p>
            <a:pPr defTabSz="630936">
              <a:defRPr b="1" sz="4140">
                <a:solidFill>
                  <a:srgbClr val="990000"/>
                </a:solidFill>
                <a:effectLst>
                  <a:outerShdw sx="100000" sy="100000" kx="0" ky="0" algn="b" rotWithShape="0" blurRad="8763" dist="17526" dir="2700000">
                    <a:srgbClr val="000000"/>
                  </a:outerShdw>
                </a:effectLst>
              </a:defRPr>
            </a:pPr>
            <a:r>
              <a:t>FALSE</a:t>
            </a:r>
          </a:p>
          <a:p>
            <a:pPr defTabSz="630936">
              <a:defRPr b="1" sz="1932">
                <a:solidFill>
                  <a:srgbClr val="990000"/>
                </a:solidFill>
                <a:effectLst>
                  <a:outerShdw sx="100000" sy="100000" kx="0" ky="0" algn="b" rotWithShape="0" blurRad="8763" dist="17526" dir="2700000">
                    <a:srgbClr val="000000"/>
                  </a:outerShdw>
                </a:effectLst>
              </a:defRPr>
            </a:pPr>
            <a:r>
              <a:rPr b="0">
                <a:solidFill>
                  <a:srgbClr val="E5FFFF"/>
                </a:solidFill>
              </a:rPr>
              <a:t>Induced sputum is equivalent to bronchoscopy with BAL for routine evaluation of suspected Tuberculosis. </a:t>
            </a:r>
          </a:p>
        </p:txBody>
      </p:sp>
      <p:sp>
        <p:nvSpPr>
          <p:cNvPr id="176" name="Shape 176"/>
          <p:cNvSpPr/>
          <p:nvPr>
            <p:ph type="body" idx="1"/>
          </p:nvPr>
        </p:nvSpPr>
        <p:spPr>
          <a:xfrm>
            <a:off x="381000" y="1625600"/>
            <a:ext cx="8382000" cy="47244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Anderson et al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Clr>
                <a:srgbClr val="FFCC00"/>
              </a:buClr>
              <a:defRPr sz="1800"/>
            </a:pPr>
            <a:r>
              <a:t>Patients unable to expectorate or sputum negative. 3% saline followed by bronchoscopy. 26 had TB, 20 cases positive on sputum, 19 cases positive on bronchoscopy. Sensitivity: 73% bronchoscopy, 77% sputum. 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Conde et al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Clr>
                <a:srgbClr val="FFCC00"/>
              </a:buClr>
              <a:defRPr sz="1800"/>
            </a:pPr>
            <a:r>
              <a:t>143 patients with confirmed TB. Diagnosis based on Single sputum induction in 66%, BAL 72%. This was Regardless of HIV status. 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Saglam et al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Clr>
                <a:srgbClr val="FFCC00"/>
              </a:buClr>
              <a:defRPr sz="1800"/>
            </a:pPr>
            <a:r>
              <a:t>HIV negative patients with suspected TB. Initially smear negative. Sputum induction smear positive 47%, culture positive 63%. Bronchoscopy smear positive in 53% and culture positive in 67%. 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McWilliams et al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Clr>
                <a:srgbClr val="FFCC00"/>
              </a:buClr>
              <a:defRPr sz="1800"/>
            </a:pPr>
            <a:r>
              <a:t> Prospective study. Patients initially smear negative, 3 sputum inductions, if negative then bronchoscopy with BAL. 42 cases of TB. 27 TB patients went through all phases. 96% were positive on induced sputum. 52% positive on bronchoscopy with BAL. Only 1 positive using bronchoscopy alone. 13 positive with sputum induction alone and 13 were positive using both modalities.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bronchoscopy.org</a:t>
            </a:r>
          </a:p>
        </p:txBody>
      </p:sp>
      <p:sp>
        <p:nvSpPr>
          <p:cNvPr id="63" name="Shape 63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4" name="Shape 64"/>
          <p:cNvSpPr/>
          <p:nvPr>
            <p:ph type="title"/>
          </p:nvPr>
        </p:nvSpPr>
        <p:spPr>
          <a:xfrm>
            <a:off x="457200" y="381000"/>
            <a:ext cx="8229600" cy="533400"/>
          </a:xfrm>
          <a:prstGeom prst="rect">
            <a:avLst/>
          </a:prstGeom>
        </p:spPr>
        <p:txBody>
          <a:bodyPr/>
          <a:lstStyle>
            <a:lvl1pPr defTabSz="667512">
              <a:defRPr sz="2920">
                <a:effectLst>
                  <a:outerShdw sx="100000" sy="100000" kx="0" ky="0" algn="b" rotWithShape="0" blurRad="9271" dist="18542" dir="2700000">
                    <a:srgbClr val="000000"/>
                  </a:outerShdw>
                </a:effectLst>
              </a:defRPr>
            </a:lvl1pPr>
          </a:lstStyle>
          <a:p>
            <a:pPr/>
            <a:r>
              <a:t>History</a:t>
            </a:r>
          </a:p>
        </p:txBody>
      </p:sp>
      <p:sp>
        <p:nvSpPr>
          <p:cNvPr id="65" name="Shape 65"/>
          <p:cNvSpPr/>
          <p:nvPr>
            <p:ph type="body" sz="half" idx="1"/>
          </p:nvPr>
        </p:nvSpPr>
        <p:spPr>
          <a:xfrm>
            <a:off x="457200" y="1447800"/>
            <a:ext cx="8229600" cy="2590800"/>
          </a:xfrm>
          <a:prstGeom prst="rect">
            <a:avLst/>
          </a:prstGeom>
        </p:spPr>
        <p:txBody>
          <a:bodyPr/>
          <a:lstStyle/>
          <a:p>
            <a:pPr marL="342900" indent="-342900"/>
            <a:r>
              <a:t>   BAL</a:t>
            </a:r>
          </a:p>
          <a:p>
            <a:pPr lvl="1">
              <a:spcBef>
                <a:spcPts val="0"/>
              </a:spcBef>
              <a:buClr>
                <a:srgbClr val="FFCC00"/>
              </a:buClr>
              <a:defRPr sz="2800"/>
            </a:pPr>
            <a:r>
              <a:t>Originally described in the 1970s</a:t>
            </a:r>
          </a:p>
          <a:p>
            <a:pPr lvl="1">
              <a:spcBef>
                <a:spcPts val="0"/>
              </a:spcBef>
              <a:buClr>
                <a:srgbClr val="FFCC00"/>
              </a:buClr>
              <a:defRPr sz="2800"/>
            </a:pPr>
            <a:r>
              <a:t>Originally referred to as a “</a:t>
            </a:r>
            <a:r>
              <a:rPr sz="2400"/>
              <a:t>Liquid lung biopsy”</a:t>
            </a:r>
            <a:endParaRPr sz="2400"/>
          </a:p>
          <a:p>
            <a:pPr lvl="1">
              <a:spcBef>
                <a:spcPts val="0"/>
              </a:spcBef>
              <a:buClr>
                <a:srgbClr val="FFCC00"/>
              </a:buClr>
              <a:defRPr sz="2400"/>
            </a:pPr>
            <a:r>
              <a:t>A BAL samples the contents of millions of alveoli</a:t>
            </a:r>
          </a:p>
          <a:p>
            <a:pPr lvl="2">
              <a:spcBef>
                <a:spcPts val="0"/>
              </a:spcBef>
              <a:defRPr sz="2000"/>
            </a:pPr>
            <a:r>
              <a:t>Yield is therefore greatest for alveolar filling processes</a:t>
            </a:r>
          </a:p>
        </p:txBody>
      </p:sp>
      <p:pic>
        <p:nvPicPr>
          <p:cNvPr id="66" name="ipf-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" y="3962400"/>
            <a:ext cx="2508250" cy="2678113"/>
          </a:xfrm>
          <a:prstGeom prst="rect">
            <a:avLst/>
          </a:prstGeom>
          <a:ln>
            <a:solidFill>
              <a:srgbClr val="003366"/>
            </a:solidFill>
          </a:ln>
          <a:effectLst>
            <a:outerShdw sx="100000" sy="100000" kx="0" ky="0" algn="b" rotWithShape="0" blurRad="63500" dist="35921" dir="2700000">
              <a:srgbClr val="003366"/>
            </a:outerShdw>
          </a:effectLst>
        </p:spPr>
      </p:pic>
      <p:sp>
        <p:nvSpPr>
          <p:cNvPr id="67" name="Shape 67"/>
          <p:cNvSpPr/>
          <p:nvPr/>
        </p:nvSpPr>
        <p:spPr>
          <a:xfrm>
            <a:off x="3657600" y="4953000"/>
            <a:ext cx="4698316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400"/>
              </a:spcBef>
              <a:defRPr b="1" sz="2400">
                <a:solidFill>
                  <a:srgbClr val="FFFFFF"/>
                </a:solidFill>
              </a:defRPr>
            </a:lvl1pPr>
          </a:lstStyle>
          <a:p>
            <a:pPr/>
            <a:r>
              <a:t>This is NOT a bronchial wash 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bronchoscopy.org</a:t>
            </a:r>
          </a:p>
        </p:txBody>
      </p:sp>
      <p:sp>
        <p:nvSpPr>
          <p:cNvPr id="179" name="Shape 179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0" name="Shape 1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36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Induced sputum versus BAL for detection of Acid Fast Bacilli Smear</a:t>
            </a:r>
          </a:p>
        </p:txBody>
      </p:sp>
      <p:pic>
        <p:nvPicPr>
          <p:cNvPr id="181" name="smear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7800" y="2057400"/>
            <a:ext cx="6542088" cy="3763963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2514600" y="6019800"/>
            <a:ext cx="3856953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AFB (shown in red) are tubercle bacilli</a:t>
            </a:r>
          </a:p>
        </p:txBody>
      </p:sp>
      <p:sp>
        <p:nvSpPr>
          <p:cNvPr id="183" name="Shape 183"/>
          <p:cNvSpPr/>
          <p:nvPr/>
        </p:nvSpPr>
        <p:spPr>
          <a:xfrm flipH="1">
            <a:off x="5181600" y="5181600"/>
            <a:ext cx="914400" cy="0"/>
          </a:xfrm>
          <a:prstGeom prst="line">
            <a:avLst/>
          </a:prstGeom>
          <a:ln w="38100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bronchoscopy.org</a:t>
            </a:r>
          </a:p>
        </p:txBody>
      </p:sp>
      <p:sp>
        <p:nvSpPr>
          <p:cNvPr id="186" name="Shape 186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7" name="Shape 1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Induced Sputum vs BAL</a:t>
            </a:r>
          </a:p>
        </p:txBody>
      </p:sp>
      <p:sp>
        <p:nvSpPr>
          <p:cNvPr id="188" name="Shape 188"/>
          <p:cNvSpPr/>
          <p:nvPr>
            <p:ph type="body" idx="1"/>
          </p:nvPr>
        </p:nvSpPr>
        <p:spPr>
          <a:xfrm>
            <a:off x="241300" y="1651000"/>
            <a:ext cx="8229600" cy="308451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t>*Induced sputum vs BAL</a:t>
            </a:r>
          </a:p>
          <a:p>
            <a:pPr lvl="1">
              <a:spcBef>
                <a:spcPts val="0"/>
              </a:spcBef>
              <a:buClr>
                <a:srgbClr val="FFCC00"/>
              </a:buClr>
              <a:defRPr sz="2400"/>
            </a:pPr>
            <a:r>
              <a:t>sensitivity 34% vs 38% </a:t>
            </a:r>
          </a:p>
          <a:p>
            <a:pPr lvl="1">
              <a:spcBef>
                <a:spcPts val="0"/>
              </a:spcBef>
              <a:buClr>
                <a:srgbClr val="FFCC00"/>
              </a:buClr>
              <a:defRPr sz="2400"/>
            </a:pPr>
            <a:r>
              <a:t>specificity 100% vs 100%</a:t>
            </a:r>
          </a:p>
          <a:p>
            <a:pPr lvl="1">
              <a:spcBef>
                <a:spcPts val="0"/>
              </a:spcBef>
              <a:buClr>
                <a:srgbClr val="FFCC00"/>
              </a:buClr>
              <a:defRPr sz="2400"/>
            </a:pPr>
            <a:r>
              <a:t>positive predictive value 100% vs 100%</a:t>
            </a:r>
          </a:p>
          <a:p>
            <a:pPr lvl="1">
              <a:spcBef>
                <a:spcPts val="0"/>
              </a:spcBef>
              <a:buClr>
                <a:srgbClr val="FFCC00"/>
              </a:buClr>
              <a:defRPr sz="2400"/>
            </a:pPr>
            <a:r>
              <a:t>negative predictive value 53% vs 55%</a:t>
            </a:r>
          </a:p>
          <a:p>
            <a:pPr lvl="2">
              <a:spcBef>
                <a:spcPts val="0"/>
              </a:spcBef>
              <a:defRPr sz="2000"/>
            </a:pPr>
            <a:r>
              <a:t>These patients were able to participate in sputum induction.</a:t>
            </a:r>
          </a:p>
          <a:p>
            <a:pPr lvl="2">
              <a:spcBef>
                <a:spcPts val="0"/>
              </a:spcBef>
              <a:defRPr sz="2000"/>
            </a:pPr>
            <a:r>
              <a:t>Multiple (up to 3) induced sputum samples should be obtained</a:t>
            </a:r>
          </a:p>
        </p:txBody>
      </p:sp>
      <p:sp>
        <p:nvSpPr>
          <p:cNvPr id="189" name="Shape 189"/>
          <p:cNvSpPr/>
          <p:nvPr/>
        </p:nvSpPr>
        <p:spPr>
          <a:xfrm>
            <a:off x="228600" y="5008701"/>
            <a:ext cx="8686800" cy="1150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*Conde MB; Soares SL; Mello FC.  Comparison of sputum induction with fiberoptic bronchoscopy in the diagnosis of tuberculosis: experience at an acquired immune deficiency syndrome reference center in Rio de Janeiro, Brazil; Am J Respir Crit Care Med 2000 Dec;162(6):2238-40.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bronchoscopy.org</a:t>
            </a:r>
          </a:p>
        </p:txBody>
      </p:sp>
      <p:sp>
        <p:nvSpPr>
          <p:cNvPr id="192" name="Shape 192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3" name="Shape 193"/>
          <p:cNvSpPr/>
          <p:nvPr>
            <p:ph type="title"/>
          </p:nvPr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/>
          <a:lstStyle/>
          <a:p>
            <a:pPr/>
            <a:r>
              <a:t>Induced Sputum vs BAL</a:t>
            </a:r>
          </a:p>
        </p:txBody>
      </p:sp>
      <p:sp>
        <p:nvSpPr>
          <p:cNvPr id="194" name="Shape 194"/>
          <p:cNvSpPr/>
          <p:nvPr>
            <p:ph type="body" sz="half" idx="1"/>
          </p:nvPr>
        </p:nvSpPr>
        <p:spPr>
          <a:xfrm>
            <a:off x="381000" y="1828800"/>
            <a:ext cx="8229600" cy="2286001"/>
          </a:xfrm>
          <a:prstGeom prst="rect">
            <a:avLst/>
          </a:prstGeom>
        </p:spPr>
        <p:txBody>
          <a:bodyPr/>
          <a:lstStyle/>
          <a:p>
            <a:pPr defTabSz="868680">
              <a:lnSpc>
                <a:spcPct val="80000"/>
              </a:lnSpc>
              <a:spcBef>
                <a:spcPts val="600"/>
              </a:spcBef>
              <a:defRPr sz="2660"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defRPr>
            </a:pPr>
            <a:r>
              <a:t>Bronchoscopy should only be done after induced sputum x 3 are negative, or in patients unable to provide inducible sputum because:</a:t>
            </a:r>
          </a:p>
          <a:p>
            <a:pPr lvl="2" indent="1122044" defTabSz="868680">
              <a:lnSpc>
                <a:spcPct val="80000"/>
              </a:lnSpc>
              <a:spcBef>
                <a:spcPts val="600"/>
              </a:spcBef>
              <a:defRPr sz="2660"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defRPr>
            </a:pPr>
            <a:r>
              <a:t>There are risks to pt/staff.</a:t>
            </a:r>
          </a:p>
          <a:p>
            <a:pPr lvl="2" indent="1122044" defTabSz="868680">
              <a:lnSpc>
                <a:spcPct val="80000"/>
              </a:lnSpc>
              <a:spcBef>
                <a:spcPts val="600"/>
              </a:spcBef>
              <a:defRPr sz="2660"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defRPr>
            </a:pPr>
            <a:r>
              <a:t>There is limited availability of bronchoscopy in many countries.</a:t>
            </a:r>
          </a:p>
        </p:txBody>
      </p:sp>
      <p:sp>
        <p:nvSpPr>
          <p:cNvPr id="195" name="Shape 195"/>
          <p:cNvSpPr/>
          <p:nvPr/>
        </p:nvSpPr>
        <p:spPr>
          <a:xfrm>
            <a:off x="661987" y="4622800"/>
            <a:ext cx="7667626" cy="1209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M Brown, H Varia, P Bassett, et al. </a:t>
            </a:r>
            <a:r>
              <a:t>Prospective study of sputum induction, gastric washing, and bronchoalveolar lavage for the diagnosis of pulmonary tuberculosis in patients who are unable to expectorate</a:t>
            </a:r>
            <a:r>
              <a:t>. Clin Infect Dis. 2007 Jun 1;44(11):1415-20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bronchoscopy.org</a:t>
            </a:r>
          </a:p>
        </p:txBody>
      </p:sp>
      <p:sp>
        <p:nvSpPr>
          <p:cNvPr id="198" name="Shape 198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9" name="Shape 199"/>
          <p:cNvSpPr/>
          <p:nvPr>
            <p:ph type="title"/>
          </p:nvPr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/>
          <a:lstStyle/>
          <a:p>
            <a:pPr/>
            <a:r>
              <a:t>BAL in Lung Cancer</a:t>
            </a:r>
          </a:p>
        </p:txBody>
      </p:sp>
      <p:sp>
        <p:nvSpPr>
          <p:cNvPr id="200" name="Shape 200"/>
          <p:cNvSpPr/>
          <p:nvPr>
            <p:ph type="body" idx="1"/>
          </p:nvPr>
        </p:nvSpPr>
        <p:spPr>
          <a:xfrm>
            <a:off x="381000" y="1600200"/>
            <a:ext cx="8229600" cy="4648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 sz="2800"/>
            </a:pPr>
            <a:r>
              <a:t>BAL usually performed in setting of peripheral, endoscopically nonvisible lesions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Clr>
                <a:srgbClr val="FFCC00"/>
              </a:buClr>
              <a:defRPr sz="2400"/>
            </a:pPr>
            <a:r>
              <a:t>Cytology positive in about 25% with peripheral lesions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Clr>
                <a:srgbClr val="FFCC00"/>
              </a:buClr>
              <a:defRPr sz="2400"/>
            </a:pPr>
            <a:r>
              <a:t>Increases to 70% in patients with endoscopically visible lesions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Clr>
                <a:srgbClr val="FFCC00"/>
              </a:buClr>
              <a:defRPr sz="2400"/>
            </a:pPr>
            <a:r>
              <a:t>Higher yield with infiltrates as opposed to nodules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Clr>
                <a:srgbClr val="FFCC00"/>
              </a:buClr>
              <a:defRPr sz="2400"/>
            </a:pPr>
            <a:r>
              <a:t>Bronchoalveolar cell carcinoma: most readily identified primary lung cancer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defRPr sz="2000"/>
            </a:pPr>
            <a:r>
              <a:t>Positive cytology approaching 90%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800"/>
            </a:pPr>
            <a:r>
              <a:t>Can also detect metastatic malignancy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Clr>
                <a:srgbClr val="FFCC00"/>
              </a:buClr>
              <a:defRPr sz="2400"/>
            </a:pPr>
            <a:r>
              <a:t>Melanoma, soft tissue sarcoma, and malignancies of breast, GI, and pancreas, as well as help diagnose lymphangitis carcinomatosis.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bronchoscopy.org</a:t>
            </a:r>
          </a:p>
        </p:txBody>
      </p:sp>
      <p:sp>
        <p:nvSpPr>
          <p:cNvPr id="203" name="Shape 203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4" name="Shape 204"/>
          <p:cNvSpPr/>
          <p:nvPr>
            <p:ph type="title"/>
          </p:nvPr>
        </p:nvSpPr>
        <p:spPr>
          <a:xfrm>
            <a:off x="228600" y="228600"/>
            <a:ext cx="8686800" cy="6858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BAL in immuno-suppressed patients</a:t>
            </a:r>
          </a:p>
        </p:txBody>
      </p:sp>
      <p:graphicFrame>
        <p:nvGraphicFramePr>
          <p:cNvPr id="205" name="Table 205"/>
          <p:cNvGraphicFramePr/>
          <p:nvPr/>
        </p:nvGraphicFramePr>
        <p:xfrm>
          <a:off x="342900" y="1231900"/>
          <a:ext cx="8458200" cy="47021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371600"/>
                <a:gridCol w="1219200"/>
                <a:gridCol w="1752600"/>
                <a:gridCol w="1447800"/>
                <a:gridCol w="1143000"/>
                <a:gridCol w="1524000"/>
              </a:tblGrid>
              <a:tr h="838200">
                <a:tc>
                  <a:txBody>
                    <a:bodyPr/>
                    <a:lstStyle/>
                    <a:p>
                      <a:pPr marL="342900" indent="-342900" algn="l">
                        <a:defRPr b="1" sz="1600">
                          <a:solidFill>
                            <a:srgbClr val="E5FFFF"/>
                          </a:solidFill>
                          <a:sym typeface="Tahoma"/>
                        </a:defRPr>
                      </a:pPr>
                      <a:r>
                        <a:t>Diagnostic </a:t>
                      </a:r>
                    </a:p>
                    <a:p>
                      <a:pPr marL="342900" indent="-342900" algn="l">
                        <a:defRPr b="1" sz="1600">
                          <a:solidFill>
                            <a:srgbClr val="E5FFFF"/>
                          </a:solidFill>
                          <a:sym typeface="Tahoma"/>
                        </a:defRPr>
                      </a:pPr>
                      <a:r>
                        <a:t>Yield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 sz="1600">
                          <a:solidFill>
                            <a:srgbClr val="E5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Tahoma"/>
                        </a:rPr>
                        <a:t>HIV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b="1" sz="1600">
                          <a:solidFill>
                            <a:srgbClr val="E5FFFF"/>
                          </a:solidFill>
                          <a:sym typeface="Tahoma"/>
                        </a:defRPr>
                      </a:pPr>
                      <a:r>
                        <a:t>Stem cell </a:t>
                      </a:r>
                    </a:p>
                    <a:p>
                      <a:pPr marL="342900" indent="-342900" algn="l">
                        <a:defRPr b="1" sz="1600">
                          <a:solidFill>
                            <a:srgbClr val="E5FFFF"/>
                          </a:solidFill>
                          <a:sym typeface="Tahoma"/>
                        </a:defRPr>
                      </a:pPr>
                      <a:r>
                        <a:t>transplants</a:t>
                      </a:r>
                    </a:p>
                    <a:p>
                      <a:pPr marL="342900" indent="-342900" algn="l">
                        <a:defRPr b="1" sz="1600">
                          <a:solidFill>
                            <a:srgbClr val="E5FFFF"/>
                          </a:solidFill>
                          <a:sym typeface="Tahoma"/>
                        </a:defRPr>
                      </a:pPr>
                      <a:r>
                        <a:t>Chemotherapy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b="1" sz="1600">
                          <a:solidFill>
                            <a:srgbClr val="E5FFFF"/>
                          </a:solidFill>
                          <a:sym typeface="Tahoma"/>
                        </a:defRPr>
                      </a:pPr>
                      <a:r>
                        <a:t>Solid organ </a:t>
                      </a:r>
                    </a:p>
                    <a:p>
                      <a:pPr marL="342900" indent="-342900" algn="l">
                        <a:defRPr b="1" sz="1600">
                          <a:solidFill>
                            <a:srgbClr val="E5FFFF"/>
                          </a:solidFill>
                          <a:sym typeface="Tahoma"/>
                        </a:defRPr>
                      </a:pPr>
                      <a:r>
                        <a:t>Transplants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b="1" sz="1600">
                          <a:solidFill>
                            <a:srgbClr val="E5FFFF"/>
                          </a:solidFill>
                          <a:sym typeface="Tahoma"/>
                        </a:defRPr>
                      </a:pPr>
                      <a:r>
                        <a:t>  Other 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 sz="1600">
                          <a:solidFill>
                            <a:srgbClr val="E5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Tahoma"/>
                        </a:rPr>
                        <a:t>Total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04837">
                <a:tc>
                  <a:txBody>
                    <a:bodyPr/>
                    <a:lstStyle/>
                    <a:p>
                      <a:pPr marL="342900" indent="-342900" algn="just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Tahoma"/>
                        </a:rPr>
                        <a:t>Bacteria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Tahoma"/>
                        </a:rPr>
                        <a:t>202 (48%)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Tahoma"/>
                        </a:rPr>
                        <a:t>74 (20%)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Tahoma"/>
                        </a:rPr>
                        <a:t>45 (26%)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Tahoma"/>
                        </a:rPr>
                        <a:t>37 (37%)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defRPr sz="1600">
                          <a:solidFill>
                            <a:srgbClr val="FFFFFF"/>
                          </a:solidFill>
                          <a:sym typeface="Tahoma"/>
                        </a:defRPr>
                      </a:pPr>
                      <a:r>
                        <a:t>358 </a:t>
                      </a:r>
                      <a:r>
                        <a:rPr b="1"/>
                        <a:t>(34%)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90537">
                <a:tc>
                  <a:txBody>
                    <a:bodyPr/>
                    <a:lstStyle/>
                    <a:p>
                      <a:pPr marL="342900" indent="-342900" algn="just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Tahoma"/>
                        </a:rPr>
                        <a:t>Mycobacteria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Tahoma"/>
                        </a:rPr>
                        <a:t>63 (15%)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Tahoma"/>
                        </a:rPr>
                        <a:t>0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Tahoma"/>
                        </a:rPr>
                        <a:t>0 (0%)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Tahoma"/>
                        </a:rPr>
                        <a:t>1 (1%)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defRPr sz="1600">
                          <a:solidFill>
                            <a:srgbClr val="FFFFFF"/>
                          </a:solidFill>
                          <a:sym typeface="Tahoma"/>
                        </a:defRPr>
                      </a:pPr>
                      <a:r>
                        <a:t>64 </a:t>
                      </a:r>
                      <a:r>
                        <a:rPr b="1"/>
                        <a:t>(6%)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90537">
                <a:tc>
                  <a:txBody>
                    <a:bodyPr/>
                    <a:lstStyle/>
                    <a:p>
                      <a:pPr marL="342900" indent="-342900" algn="just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Tahoma"/>
                        </a:rPr>
                        <a:t>Aspergillus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Tahoma"/>
                        </a:rPr>
                        <a:t>1 (0.2%)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Tahoma"/>
                        </a:rPr>
                        <a:t>10 (3%)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Tahoma"/>
                        </a:rPr>
                        <a:t>6 (4%)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Tahoma"/>
                        </a:rPr>
                        <a:t>3 (3%)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defRPr sz="1600">
                          <a:solidFill>
                            <a:srgbClr val="FFFFFF"/>
                          </a:solidFill>
                          <a:sym typeface="Tahoma"/>
                        </a:defRPr>
                      </a:pPr>
                      <a:r>
                        <a:t>20 </a:t>
                      </a:r>
                      <a:r>
                        <a:rPr b="1"/>
                        <a:t>(2%)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342900" indent="-342900" algn="just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Tahoma"/>
                        </a:rPr>
                        <a:t>CMV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Tahoma"/>
                        </a:rPr>
                        <a:t>119 (28%)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Tahoma"/>
                        </a:rPr>
                        <a:t>45 (12%)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Tahoma"/>
                        </a:rPr>
                        <a:t>46 (27%)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Tahoma"/>
                        </a:rPr>
                        <a:t>23 (23%)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defRPr sz="1600">
                          <a:solidFill>
                            <a:srgbClr val="FFFFFF"/>
                          </a:solidFill>
                          <a:sym typeface="Tahoma"/>
                        </a:defRPr>
                      </a:pPr>
                      <a:r>
                        <a:t>233 </a:t>
                      </a:r>
                      <a:r>
                        <a:rPr b="1"/>
                        <a:t>(22%)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79437">
                <a:tc>
                  <a:txBody>
                    <a:bodyPr/>
                    <a:lstStyle/>
                    <a:p>
                      <a:pPr marL="342900" indent="-342900" algn="just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Tahoma"/>
                        </a:rPr>
                        <a:t>Other viruses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Tahoma"/>
                        </a:rPr>
                        <a:t>37 (9%)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Tahoma"/>
                        </a:rPr>
                        <a:t>16 (4%)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Tahoma"/>
                        </a:rPr>
                        <a:t>23 (13%)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Tahoma"/>
                        </a:rPr>
                        <a:t>7 (7%)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defRPr sz="1600">
                          <a:solidFill>
                            <a:srgbClr val="FFFFFF"/>
                          </a:solidFill>
                          <a:sym typeface="Tahoma"/>
                        </a:defRPr>
                      </a:pPr>
                      <a:r>
                        <a:t>83 </a:t>
                      </a:r>
                      <a:r>
                        <a:rPr b="1"/>
                        <a:t>(8%)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04837">
                <a:tc>
                  <a:txBody>
                    <a:bodyPr/>
                    <a:lstStyle/>
                    <a:p>
                      <a:pPr marL="342900" indent="-342900" algn="just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Tahoma"/>
                        </a:rPr>
                        <a:t>PCP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Tahoma"/>
                        </a:rPr>
                        <a:t>110 (26%)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Tahoma"/>
                        </a:rPr>
                        <a:t>13 (4%)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Tahoma"/>
                        </a:rPr>
                        <a:t>25 (15%)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Tahoma"/>
                        </a:rPr>
                        <a:t>8 (8%)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defRPr sz="1600">
                          <a:solidFill>
                            <a:srgbClr val="FFFFFF"/>
                          </a:solidFill>
                          <a:sym typeface="Tahoma"/>
                        </a:defRPr>
                      </a:pPr>
                      <a:r>
                        <a:t>156 </a:t>
                      </a:r>
                      <a:r>
                        <a:rPr b="1"/>
                        <a:t>(15%)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90537">
                <a:tc>
                  <a:txBody>
                    <a:bodyPr/>
                    <a:lstStyle/>
                    <a:p>
                      <a:pPr marL="342900" indent="-342900" algn="just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Tahoma"/>
                        </a:rPr>
                        <a:t>Total BAL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Tahoma"/>
                        </a:rPr>
                        <a:t>420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Tahoma"/>
                        </a:rPr>
                        <a:t> 374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Tahoma"/>
                        </a:rPr>
                        <a:t> 173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Tahoma"/>
                        </a:rPr>
                        <a:t> 99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Tahoma"/>
                        </a:rPr>
                        <a:t> 1066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6" name="Shape 206"/>
          <p:cNvSpPr/>
          <p:nvPr/>
        </p:nvSpPr>
        <p:spPr>
          <a:xfrm>
            <a:off x="863600" y="5981700"/>
            <a:ext cx="6972300" cy="54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E5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Joos L et al. Pulmonary infections diagnosed by BAL: A 12-year experience in 1066 immunocompromised patients. Respir Med. 2006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bronchoscopy.org</a:t>
            </a:r>
          </a:p>
        </p:txBody>
      </p:sp>
      <p:sp>
        <p:nvSpPr>
          <p:cNvPr id="209" name="Shape 209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0" name="Shape 210"/>
          <p:cNvSpPr/>
          <p:nvPr>
            <p:ph type="title"/>
          </p:nvPr>
        </p:nvSpPr>
        <p:spPr>
          <a:xfrm>
            <a:off x="457200" y="381000"/>
            <a:ext cx="8229600" cy="858838"/>
          </a:xfrm>
          <a:prstGeom prst="rect">
            <a:avLst/>
          </a:prstGeom>
        </p:spPr>
        <p:txBody>
          <a:bodyPr/>
          <a:lstStyle/>
          <a:p>
            <a:pPr defTabSz="640079">
              <a:defRPr sz="2520">
                <a:effectLst>
                  <a:outerShdw sx="100000" sy="100000" kx="0" ky="0" algn="b" rotWithShape="0" blurRad="8890" dist="17780" dir="2700000">
                    <a:srgbClr val="000000"/>
                  </a:outerShdw>
                </a:effectLst>
              </a:defRPr>
            </a:pPr>
            <a:r>
              <a:t>BAL – related complications </a:t>
            </a:r>
            <a:br/>
            <a:r>
              <a:t>and adverse events</a:t>
            </a:r>
          </a:p>
        </p:txBody>
      </p:sp>
      <p:sp>
        <p:nvSpPr>
          <p:cNvPr id="211" name="Shape 211"/>
          <p:cNvSpPr/>
          <p:nvPr>
            <p:ph type="body" idx="1"/>
          </p:nvPr>
        </p:nvSpPr>
        <p:spPr>
          <a:xfrm>
            <a:off x="197346" y="1600200"/>
            <a:ext cx="8749308" cy="4114800"/>
          </a:xfrm>
          <a:prstGeom prst="rect">
            <a:avLst/>
          </a:prstGeom>
        </p:spPr>
        <p:txBody>
          <a:bodyPr/>
          <a:lstStyle/>
          <a:p>
            <a:pPr marL="263892" indent="-263892" defTabSz="859536">
              <a:lnSpc>
                <a:spcPct val="90000"/>
              </a:lnSpc>
              <a:spcBef>
                <a:spcPts val="600"/>
              </a:spcBef>
              <a:buClrTx/>
              <a:buSzPct val="60000"/>
              <a:buFontTx/>
              <a:buBlip>
                <a:blip r:embed="rId3"/>
              </a:buBlip>
              <a:defRPr sz="2632">
                <a:effectLst>
                  <a:outerShdw sx="100000" sy="100000" kx="0" ky="0" algn="b" rotWithShape="0" blurRad="11938" dist="23876" dir="2700000">
                    <a:srgbClr val="000000"/>
                  </a:outerShdw>
                </a:effectLst>
              </a:defRPr>
            </a:pPr>
            <a:r>
              <a:t>Hypoxemia</a:t>
            </a:r>
          </a:p>
          <a:p>
            <a:pPr marL="263892" indent="-263892" defTabSz="859536">
              <a:lnSpc>
                <a:spcPct val="90000"/>
              </a:lnSpc>
              <a:spcBef>
                <a:spcPts val="600"/>
              </a:spcBef>
              <a:buClrTx/>
              <a:buSzPct val="60000"/>
              <a:buFontTx/>
              <a:buBlip>
                <a:blip r:embed="rId3"/>
              </a:buBlip>
              <a:defRPr sz="2632">
                <a:effectLst>
                  <a:outerShdw sx="100000" sy="100000" kx="0" ky="0" algn="b" rotWithShape="0" blurRad="11938" dist="23876" dir="2700000">
                    <a:srgbClr val="000000"/>
                  </a:outerShdw>
                </a:effectLst>
              </a:defRPr>
            </a:pPr>
            <a:r>
              <a:t>Fever in 25-50 %</a:t>
            </a:r>
          </a:p>
          <a:p>
            <a:pPr lvl="1" marL="584333" indent="-226193" defTabSz="859536">
              <a:lnSpc>
                <a:spcPct val="90000"/>
              </a:lnSpc>
              <a:spcBef>
                <a:spcPts val="0"/>
              </a:spcBef>
              <a:buClrTx/>
              <a:buSzPct val="60000"/>
              <a:buFontTx/>
              <a:buBlip>
                <a:blip r:embed="rId3"/>
              </a:buBlip>
              <a:defRPr sz="2256">
                <a:effectLst>
                  <a:outerShdw sx="100000" sy="100000" kx="0" ky="0" algn="b" rotWithShape="0" blurRad="11938" dist="23876" dir="2700000">
                    <a:srgbClr val="000000"/>
                  </a:outerShdw>
                </a:effectLst>
              </a:defRPr>
            </a:pPr>
            <a:r>
              <a:t>Usually resolves in a few hours and after administration of antipyretics.</a:t>
            </a:r>
          </a:p>
          <a:p>
            <a:pPr marL="263892" indent="-263892" defTabSz="859536">
              <a:lnSpc>
                <a:spcPct val="90000"/>
              </a:lnSpc>
              <a:spcBef>
                <a:spcPts val="600"/>
              </a:spcBef>
              <a:buClrTx/>
              <a:buSzPct val="60000"/>
              <a:buFontTx/>
              <a:buBlip>
                <a:blip r:embed="rId3"/>
              </a:buBlip>
              <a:defRPr sz="2632">
                <a:effectLst>
                  <a:outerShdw sx="100000" sy="100000" kx="0" ky="0" algn="b" rotWithShape="0" blurRad="11938" dist="23876" dir="2700000">
                    <a:srgbClr val="000000"/>
                  </a:outerShdw>
                </a:effectLst>
              </a:defRPr>
            </a:pPr>
            <a:r>
              <a:t>Increased density on chest radiograph or CT</a:t>
            </a:r>
          </a:p>
          <a:p>
            <a:pPr marL="263892" indent="-263892" defTabSz="859536">
              <a:lnSpc>
                <a:spcPct val="90000"/>
              </a:lnSpc>
              <a:spcBef>
                <a:spcPts val="600"/>
              </a:spcBef>
              <a:buClrTx/>
              <a:buSzPct val="60000"/>
              <a:buFontTx/>
              <a:buBlip>
                <a:blip r:embed="rId3"/>
              </a:buBlip>
              <a:defRPr sz="2632">
                <a:effectLst>
                  <a:outerShdw sx="100000" sy="100000" kx="0" ky="0" algn="b" rotWithShape="0" blurRad="11938" dist="23876" dir="2700000">
                    <a:srgbClr val="000000"/>
                  </a:outerShdw>
                </a:effectLst>
              </a:defRPr>
            </a:pPr>
            <a:r>
              <a:t>Crackles and alveolar infiltrates may last up to 24 hours</a:t>
            </a:r>
          </a:p>
          <a:p>
            <a:pPr marL="263892" indent="-263892" defTabSz="859536">
              <a:lnSpc>
                <a:spcPct val="90000"/>
              </a:lnSpc>
              <a:spcBef>
                <a:spcPts val="600"/>
              </a:spcBef>
              <a:buClrTx/>
              <a:buSzPct val="60000"/>
              <a:buFontTx/>
              <a:buBlip>
                <a:blip r:embed="rId3"/>
              </a:buBlip>
              <a:defRPr sz="2632">
                <a:effectLst>
                  <a:outerShdw sx="100000" sy="100000" kx="0" ky="0" algn="b" rotWithShape="0" blurRad="11938" dist="23876" dir="2700000">
                    <a:srgbClr val="000000"/>
                  </a:outerShdw>
                </a:effectLst>
              </a:defRPr>
            </a:pPr>
            <a:r>
              <a:t>Decrease in spirometry</a:t>
            </a:r>
          </a:p>
          <a:p>
            <a:pPr marL="263892" indent="-263892" defTabSz="859536">
              <a:lnSpc>
                <a:spcPct val="90000"/>
              </a:lnSpc>
              <a:spcBef>
                <a:spcPts val="600"/>
              </a:spcBef>
              <a:buClrTx/>
              <a:buSzPct val="60000"/>
              <a:buFontTx/>
              <a:buBlip>
                <a:blip r:embed="rId3"/>
              </a:buBlip>
              <a:defRPr sz="2632">
                <a:effectLst>
                  <a:outerShdw sx="100000" sy="100000" kx="0" ky="0" algn="b" rotWithShape="0" blurRad="11938" dist="23876" dir="2700000">
                    <a:srgbClr val="000000"/>
                  </a:outerShdw>
                </a:effectLst>
              </a:defRPr>
            </a:pPr>
            <a:r>
              <a:t>Pneumothorax</a:t>
            </a:r>
          </a:p>
          <a:p>
            <a:pPr marL="263892" indent="-263892" defTabSz="859536">
              <a:lnSpc>
                <a:spcPct val="90000"/>
              </a:lnSpc>
              <a:spcBef>
                <a:spcPts val="600"/>
              </a:spcBef>
              <a:buClrTx/>
              <a:buSzPct val="60000"/>
              <a:buFontTx/>
              <a:buBlip>
                <a:blip r:embed="rId3"/>
              </a:buBlip>
              <a:defRPr sz="2632">
                <a:effectLst>
                  <a:outerShdw sx="100000" sy="100000" kx="0" ky="0" algn="b" rotWithShape="0" blurRad="11938" dist="23876" dir="2700000">
                    <a:srgbClr val="000000"/>
                  </a:outerShdw>
                </a:effectLst>
              </a:defRPr>
            </a:pPr>
            <a:r>
              <a:t>Increases mean airway pressures (in ventilated patients)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bronchoscopy.org</a:t>
            </a:r>
          </a:p>
        </p:txBody>
      </p:sp>
      <p:sp>
        <p:nvSpPr>
          <p:cNvPr id="214" name="Shape 214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5" name="Shape 215"/>
          <p:cNvSpPr/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/>
          <a:lstStyle>
            <a:lvl1pPr defTabSz="713231">
              <a:defRPr sz="3432">
                <a:solidFill>
                  <a:srgbClr val="FFFFFF"/>
                </a:solidFill>
                <a:effectLst>
                  <a:outerShdw sx="100000" sy="100000" kx="0" ky="0" algn="b" rotWithShape="0" blurRad="9906" dist="19812" dir="2700000">
                    <a:srgbClr val="000000"/>
                  </a:outerShdw>
                </a:effectLst>
              </a:defRPr>
            </a:lvl1pPr>
          </a:lstStyle>
          <a:p>
            <a:pPr/>
            <a:r>
              <a:t>Other complications of BAL</a:t>
            </a:r>
          </a:p>
        </p:txBody>
      </p:sp>
      <p:sp>
        <p:nvSpPr>
          <p:cNvPr id="216" name="Shape 216"/>
          <p:cNvSpPr/>
          <p:nvPr>
            <p:ph type="body" idx="1"/>
          </p:nvPr>
        </p:nvSpPr>
        <p:spPr>
          <a:xfrm>
            <a:off x="457200" y="1635174"/>
            <a:ext cx="8229600" cy="3587652"/>
          </a:xfrm>
          <a:prstGeom prst="rect">
            <a:avLst/>
          </a:prstGeom>
        </p:spPr>
        <p:txBody>
          <a:bodyPr/>
          <a:lstStyle/>
          <a:p>
            <a:pPr marL="280736" indent="-280736">
              <a:lnSpc>
                <a:spcPct val="80000"/>
              </a:lnSpc>
              <a:spcBef>
                <a:spcPts val="600"/>
              </a:spcBef>
              <a:buClrTx/>
              <a:buSzPct val="60000"/>
              <a:buFontTx/>
              <a:buBlip>
                <a:blip r:embed="rId3"/>
              </a:buBlip>
              <a:defRPr sz="2800">
                <a:solidFill>
                  <a:srgbClr val="E5FFFF"/>
                </a:solidFill>
              </a:defRPr>
            </a:pPr>
            <a:r>
              <a:t>BAL specific bleeding 0.7%</a:t>
            </a:r>
            <a:r>
              <a:rPr baseline="30000"/>
              <a:t>1</a:t>
            </a:r>
            <a:endParaRPr baseline="30000"/>
          </a:p>
          <a:p>
            <a:pPr marL="280736" indent="-280736">
              <a:lnSpc>
                <a:spcPct val="80000"/>
              </a:lnSpc>
              <a:spcBef>
                <a:spcPts val="600"/>
              </a:spcBef>
              <a:buClrTx/>
              <a:buSzPct val="60000"/>
              <a:buFontTx/>
              <a:buBlip>
                <a:blip r:embed="rId3"/>
              </a:buBlip>
              <a:defRPr sz="2800">
                <a:solidFill>
                  <a:srgbClr val="E5FFFF"/>
                </a:solidFill>
              </a:defRPr>
            </a:pPr>
            <a:r>
              <a:t>Complication rates similar to those of inspection flexible bronchoscopy</a:t>
            </a:r>
          </a:p>
          <a:p>
            <a:pPr lvl="2" marL="962526" indent="-200526">
              <a:lnSpc>
                <a:spcPct val="80000"/>
              </a:lnSpc>
              <a:spcBef>
                <a:spcPts val="0"/>
              </a:spcBef>
              <a:buClrTx/>
              <a:buSzPct val="60000"/>
              <a:buFontTx/>
              <a:buBlip>
                <a:blip r:embed="rId3"/>
              </a:buBlip>
              <a:defRPr sz="2000">
                <a:solidFill>
                  <a:srgbClr val="E5FFFF"/>
                </a:solidFill>
              </a:defRPr>
            </a:pPr>
            <a:r>
              <a:t>Mortality 0.01 -0.04%</a:t>
            </a:r>
          </a:p>
          <a:p>
            <a:pPr lvl="2" marL="962526" indent="-200526">
              <a:lnSpc>
                <a:spcPct val="80000"/>
              </a:lnSpc>
              <a:spcBef>
                <a:spcPts val="0"/>
              </a:spcBef>
              <a:buClrTx/>
              <a:buSzPct val="60000"/>
              <a:buFontTx/>
              <a:buBlip>
                <a:blip r:embed="rId3"/>
              </a:buBlip>
              <a:defRPr sz="2000">
                <a:solidFill>
                  <a:srgbClr val="E5FFFF"/>
                </a:solidFill>
              </a:defRPr>
            </a:pPr>
            <a:r>
              <a:t>Major complications &lt; 1%</a:t>
            </a:r>
          </a:p>
          <a:p>
            <a:pPr lvl="2" marL="962526" indent="-200526">
              <a:lnSpc>
                <a:spcPct val="80000"/>
              </a:lnSpc>
              <a:spcBef>
                <a:spcPts val="0"/>
              </a:spcBef>
              <a:buClrTx/>
              <a:buSzPct val="60000"/>
              <a:buFontTx/>
              <a:buBlip>
                <a:blip r:embed="rId3"/>
              </a:buBlip>
              <a:defRPr sz="2000">
                <a:solidFill>
                  <a:srgbClr val="E5FFFF"/>
                </a:solidFill>
              </a:defRPr>
            </a:pPr>
            <a:r>
              <a:t>Fever, bleeding, infection, arrhythmia, respiratory depression, vagal reactions, pneumothorax, bronchospasm, bacteremia</a:t>
            </a:r>
          </a:p>
          <a:p>
            <a:pPr lvl="1" marL="621631" indent="-240631">
              <a:lnSpc>
                <a:spcPct val="80000"/>
              </a:lnSpc>
              <a:spcBef>
                <a:spcPts val="0"/>
              </a:spcBef>
              <a:buClrTx/>
              <a:buSzPct val="60000"/>
              <a:buFontTx/>
              <a:buBlip>
                <a:blip r:embed="rId3"/>
              </a:buBlip>
              <a:defRPr sz="2400">
                <a:solidFill>
                  <a:srgbClr val="E5FFFF"/>
                </a:solidFill>
              </a:defRPr>
            </a:pPr>
            <a:r>
              <a:t>Decrease in pa02 is common and worse when larger BAL volumes are used.</a:t>
            </a:r>
          </a:p>
          <a:p>
            <a:pPr lvl="1" marL="621631" indent="-240631">
              <a:lnSpc>
                <a:spcPct val="80000"/>
              </a:lnSpc>
              <a:spcBef>
                <a:spcPts val="0"/>
              </a:spcBef>
              <a:buClrTx/>
              <a:buSzPct val="60000"/>
              <a:buFontTx/>
              <a:buBlip>
                <a:blip r:embed="rId3"/>
              </a:buBlip>
              <a:defRPr sz="2400">
                <a:solidFill>
                  <a:srgbClr val="E5FFFF"/>
                </a:solidFill>
              </a:defRPr>
            </a:pPr>
            <a:r>
              <a:t>Small series of critically ill pneumonia patients experienced high fever with decreased MAP and pa02</a:t>
            </a:r>
            <a:r>
              <a:rPr baseline="30000"/>
              <a:t>*</a:t>
            </a:r>
          </a:p>
        </p:txBody>
      </p:sp>
      <p:sp>
        <p:nvSpPr>
          <p:cNvPr id="217" name="Shape 217"/>
          <p:cNvSpPr/>
          <p:nvPr/>
        </p:nvSpPr>
        <p:spPr>
          <a:xfrm>
            <a:off x="304800" y="5943600"/>
            <a:ext cx="4038600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 baseline="30000">
                <a:solidFill>
                  <a:srgbClr val="FFFFFF"/>
                </a:solidFill>
              </a:defRPr>
            </a:pPr>
            <a:r>
              <a:t>1</a:t>
            </a:r>
            <a:r>
              <a:rPr baseline="0"/>
              <a:t>CHEST 1981;80:268-271  BAL in ILD *Intensive Care Med 1992;18:6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3124200" y="6229451"/>
            <a:ext cx="2895600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bronchoscopy.org</a:t>
            </a:r>
          </a:p>
        </p:txBody>
      </p:sp>
      <p:sp>
        <p:nvSpPr>
          <p:cNvPr id="220" name="Shape 220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1" name="Shape 2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Safety of BAL</a:t>
            </a:r>
          </a:p>
        </p:txBody>
      </p:sp>
      <p:sp>
        <p:nvSpPr>
          <p:cNvPr id="222" name="Shape 222"/>
          <p:cNvSpPr/>
          <p:nvPr>
            <p:ph type="body" sz="half" idx="1"/>
          </p:nvPr>
        </p:nvSpPr>
        <p:spPr>
          <a:xfrm>
            <a:off x="457200" y="1981200"/>
            <a:ext cx="8229600" cy="2819400"/>
          </a:xfrm>
          <a:prstGeom prst="rect">
            <a:avLst/>
          </a:prstGeom>
        </p:spPr>
        <p:txBody>
          <a:bodyPr/>
          <a:lstStyle>
            <a:lvl1pPr defTabSz="859536">
              <a:defRPr sz="3008">
                <a:solidFill>
                  <a:srgbClr val="E5FFFF"/>
                </a:solidFill>
                <a:effectLst>
                  <a:outerShdw sx="100000" sy="100000" kx="0" ky="0" algn="b" rotWithShape="0" blurRad="11938" dist="23876" dir="2700000">
                    <a:srgbClr val="000000"/>
                  </a:outerShdw>
                </a:effectLst>
              </a:defRPr>
            </a:lvl1pPr>
          </a:lstStyle>
          <a:p>
            <a:pPr/>
            <a:r>
              <a:t>Studies show that BAL is usually safe in patients with asthma, AIDS, ARDS, mechanical ventilation, and thrombocytopenia when appropriate technique and patient safety precautions are use.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bronchoscopy.org</a:t>
            </a:r>
          </a:p>
        </p:txBody>
      </p:sp>
      <p:sp>
        <p:nvSpPr>
          <p:cNvPr id="225" name="Shape 225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6" name="Shape 226"/>
          <p:cNvSpPr/>
          <p:nvPr>
            <p:ph type="title"/>
          </p:nvPr>
        </p:nvSpPr>
        <p:spPr>
          <a:xfrm>
            <a:off x="457200" y="381000"/>
            <a:ext cx="8229600" cy="858838"/>
          </a:xfrm>
          <a:prstGeom prst="rect">
            <a:avLst/>
          </a:prstGeom>
        </p:spPr>
        <p:txBody>
          <a:bodyPr/>
          <a:lstStyle/>
          <a:p>
            <a:pPr/>
            <a:r>
              <a:t>Helpful reminders for BAL</a:t>
            </a:r>
          </a:p>
        </p:txBody>
      </p:sp>
      <p:sp>
        <p:nvSpPr>
          <p:cNvPr id="227" name="Shape 227"/>
          <p:cNvSpPr/>
          <p:nvPr>
            <p:ph type="body" sz="half" idx="1"/>
          </p:nvPr>
        </p:nvSpPr>
        <p:spPr>
          <a:xfrm>
            <a:off x="127000" y="1305718"/>
            <a:ext cx="5864474" cy="399211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Avoid rapid “trumpet playing”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Clr>
                <a:srgbClr val="FFCC00"/>
              </a:buClr>
              <a:defRPr sz="2000"/>
            </a:pPr>
            <a:r>
              <a:t>Instead, suction gently and slowly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Clr>
                <a:srgbClr val="FFCC00"/>
              </a:buClr>
              <a:defRPr sz="2000"/>
            </a:pPr>
            <a:r>
              <a:t>Keep scope in the midline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Clr>
                <a:srgbClr val="FFCC00"/>
              </a:buClr>
              <a:defRPr sz="2000"/>
            </a:pPr>
            <a:r>
              <a:t>Avoid cough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Decreased recovery in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Clr>
                <a:srgbClr val="FFCC00"/>
              </a:buClr>
              <a:defRPr sz="2000"/>
            </a:pPr>
            <a:r>
              <a:t>COPD (correlates with worsening FEV1/FVC)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Clr>
                <a:srgbClr val="FFCC00"/>
              </a:buClr>
              <a:defRPr sz="2000"/>
            </a:pPr>
            <a:r>
              <a:t>Advanced age, smokers versus nonsmokers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Clr>
                <a:srgbClr val="FFCC00"/>
              </a:buClr>
              <a:defRPr sz="2000"/>
            </a:pPr>
            <a:r>
              <a:t>Mechanical ventilation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Clr>
                <a:srgbClr val="FFCC00"/>
              </a:buClr>
              <a:defRPr sz="2000"/>
            </a:pPr>
            <a:r>
              <a:t>When scope is over-wedged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Acknowledge an inadequate sample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Clr>
                <a:srgbClr val="FFCC00"/>
              </a:buClr>
              <a:defRPr sz="2000"/>
            </a:pPr>
            <a:r>
              <a:t>Less than 10% of instilled volume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Clr>
                <a:srgbClr val="FFCC00"/>
              </a:buClr>
              <a:defRPr sz="2000"/>
            </a:pPr>
            <a:r>
              <a:t>Greater than 2% columnar epithelial cells</a:t>
            </a:r>
          </a:p>
        </p:txBody>
      </p:sp>
      <p:sp>
        <p:nvSpPr>
          <p:cNvPr id="228" name="Shape 228"/>
          <p:cNvSpPr/>
          <p:nvPr/>
        </p:nvSpPr>
        <p:spPr>
          <a:xfrm>
            <a:off x="304800" y="5943600"/>
            <a:ext cx="3440830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Am Rev Respir Dis 1985;132:254-260</a:t>
            </a:r>
          </a:p>
        </p:txBody>
      </p:sp>
      <p:pic>
        <p:nvPicPr>
          <p:cNvPr id="229" name="meh61036.jpg"/>
          <p:cNvPicPr>
            <a:picLocks noChangeAspect="1"/>
          </p:cNvPicPr>
          <p:nvPr/>
        </p:nvPicPr>
        <p:blipFill>
          <a:blip r:embed="rId3">
            <a:extLst/>
          </a:blip>
          <a:srcRect l="22705" t="0" r="6906" b="0"/>
          <a:stretch>
            <a:fillRect/>
          </a:stretch>
        </p:blipFill>
        <p:spPr>
          <a:xfrm>
            <a:off x="6304910" y="1639185"/>
            <a:ext cx="2610491" cy="2470853"/>
          </a:xfrm>
          <a:prstGeom prst="rect">
            <a:avLst/>
          </a:prstGeom>
          <a:ln w="76200">
            <a:solidFill>
              <a:srgbClr val="E5FFFF"/>
            </a:solidFill>
          </a:ln>
        </p:spPr>
      </p:pic>
      <p:sp>
        <p:nvSpPr>
          <p:cNvPr id="230" name="Shape 230"/>
          <p:cNvSpPr/>
          <p:nvPr/>
        </p:nvSpPr>
        <p:spPr>
          <a:xfrm>
            <a:off x="6200531" y="4318000"/>
            <a:ext cx="2819401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E5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Good wedge where airway remains visible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/>
        </p:nvSpPr>
        <p:spPr>
          <a:xfrm>
            <a:off x="3124200" y="6229451"/>
            <a:ext cx="2895600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bronchoscopy.org</a:t>
            </a:r>
          </a:p>
        </p:txBody>
      </p:sp>
      <p:sp>
        <p:nvSpPr>
          <p:cNvPr id="233" name="Shape 233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4" name="Shape 234"/>
          <p:cNvSpPr/>
          <p:nvPr>
            <p:ph type="title"/>
          </p:nvPr>
        </p:nvSpPr>
        <p:spPr>
          <a:xfrm>
            <a:off x="1143000" y="152400"/>
            <a:ext cx="7391400" cy="762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Additional reminders for BAL</a:t>
            </a:r>
          </a:p>
        </p:txBody>
      </p:sp>
      <p:sp>
        <p:nvSpPr>
          <p:cNvPr id="235" name="Shape 235"/>
          <p:cNvSpPr/>
          <p:nvPr>
            <p:ph type="body" idx="1"/>
          </p:nvPr>
        </p:nvSpPr>
        <p:spPr>
          <a:xfrm>
            <a:off x="304800" y="1473200"/>
            <a:ext cx="8534400" cy="4605437"/>
          </a:xfrm>
          <a:prstGeom prst="rect">
            <a:avLst/>
          </a:prstGeom>
        </p:spPr>
        <p:txBody>
          <a:bodyPr/>
          <a:lstStyle/>
          <a:p>
            <a:pPr marL="280736" indent="-280736">
              <a:lnSpc>
                <a:spcPct val="80000"/>
              </a:lnSpc>
              <a:spcBef>
                <a:spcPts val="600"/>
              </a:spcBef>
              <a:buClrTx/>
              <a:buSzPct val="60000"/>
              <a:buFontTx/>
              <a:buBlip>
                <a:blip r:embed="rId3"/>
              </a:buBlip>
              <a:defRPr sz="2800"/>
            </a:pPr>
            <a:r>
              <a:t>Ask patients to inhale or to hold their breath during fluid instillation.</a:t>
            </a:r>
          </a:p>
          <a:p>
            <a:pPr marL="280736" indent="-280736">
              <a:lnSpc>
                <a:spcPct val="80000"/>
              </a:lnSpc>
              <a:spcBef>
                <a:spcPts val="600"/>
              </a:spcBef>
              <a:buClrTx/>
              <a:buSzPct val="60000"/>
              <a:buFontTx/>
              <a:buBlip>
                <a:blip r:embed="rId3"/>
              </a:buBlip>
              <a:defRPr sz="2800"/>
            </a:pPr>
            <a:r>
              <a:t>Use conscious sedation to improve patient comfort.</a:t>
            </a:r>
          </a:p>
          <a:p>
            <a:pPr marL="280736" indent="-280736">
              <a:lnSpc>
                <a:spcPct val="80000"/>
              </a:lnSpc>
              <a:spcBef>
                <a:spcPts val="600"/>
              </a:spcBef>
              <a:buClrTx/>
              <a:buSzPct val="60000"/>
              <a:buFontTx/>
              <a:buBlip>
                <a:blip r:embed="rId3"/>
              </a:buBlip>
              <a:defRPr sz="2800"/>
            </a:pPr>
            <a:r>
              <a:t>Review the airway-computed tomography image correlations during procedural planning.</a:t>
            </a:r>
          </a:p>
          <a:p>
            <a:pPr marL="280736" indent="-280736">
              <a:lnSpc>
                <a:spcPct val="80000"/>
              </a:lnSpc>
              <a:spcBef>
                <a:spcPts val="600"/>
              </a:spcBef>
              <a:buClrTx/>
              <a:buSzPct val="60000"/>
              <a:buFontTx/>
              <a:buBlip>
                <a:blip r:embed="rId3"/>
              </a:buBlip>
              <a:defRPr sz="2800"/>
            </a:pPr>
            <a:r>
              <a:t>Inform bronchoscopy assistants of the plan.</a:t>
            </a:r>
          </a:p>
          <a:p>
            <a:pPr marL="280736" indent="-280736">
              <a:lnSpc>
                <a:spcPct val="80000"/>
              </a:lnSpc>
              <a:spcBef>
                <a:spcPts val="600"/>
              </a:spcBef>
              <a:buClrTx/>
              <a:buSzPct val="60000"/>
              <a:buFontTx/>
              <a:buBlip>
                <a:blip r:embed="rId3"/>
              </a:buBlip>
              <a:defRPr sz="2800"/>
            </a:pPr>
            <a:r>
              <a:t>Use instructions such as “traps on” and “traps off”  to retrieve samples and to communicate with assistants.</a:t>
            </a:r>
          </a:p>
          <a:p>
            <a:pPr marL="280736" indent="-280736">
              <a:lnSpc>
                <a:spcPct val="80000"/>
              </a:lnSpc>
              <a:spcBef>
                <a:spcPts val="600"/>
              </a:spcBef>
              <a:buClrTx/>
              <a:buSzPct val="60000"/>
              <a:buFontTx/>
              <a:buBlip>
                <a:blip r:embed="rId3"/>
              </a:buBlip>
              <a:defRPr sz="2800"/>
            </a:pPr>
            <a:r>
              <a:t>Inform cytologist and microbiologists of indications for the procedure.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bronchoscopy.org</a:t>
            </a:r>
          </a:p>
        </p:txBody>
      </p:sp>
      <p:sp>
        <p:nvSpPr>
          <p:cNvPr id="70" name="Shape 70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1" name="Shape 71"/>
          <p:cNvSpPr/>
          <p:nvPr>
            <p:ph type="title"/>
          </p:nvPr>
        </p:nvSpPr>
        <p:spPr>
          <a:xfrm>
            <a:off x="3200400" y="457200"/>
            <a:ext cx="2362200" cy="609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BAL today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xfrm>
            <a:off x="304800" y="1905000"/>
            <a:ext cx="8610600" cy="3429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800"/>
            </a:pPr>
            <a:r>
              <a:t>Performed routinely in patients with pulmonary infiltrates of presumed infectious etiology.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800"/>
            </a:pPr>
            <a:r>
              <a:t>Performed also in patients with history or suspicion of neoplasm.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800"/>
            </a:pPr>
            <a:r>
              <a:t>Performed for other alveolar filling processes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Clr>
                <a:srgbClr val="FFCC00"/>
              </a:buClr>
              <a:defRPr sz="2400"/>
            </a:pPr>
            <a:r>
              <a:t>Alveolar proteinosis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Clr>
                <a:srgbClr val="FFCC00"/>
              </a:buClr>
              <a:defRPr sz="2400"/>
            </a:pPr>
            <a:r>
              <a:t>Alveolar hemorrhage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Clr>
                <a:srgbClr val="FFCC00"/>
              </a:buClr>
              <a:defRPr sz="2400"/>
            </a:pPr>
            <a:r>
              <a:t>Fat embolism and lipoid pneumonia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8" name="Shape 238"/>
          <p:cNvSpPr/>
          <p:nvPr>
            <p:ph type="title"/>
          </p:nvPr>
        </p:nvSpPr>
        <p:spPr>
          <a:xfrm>
            <a:off x="457200" y="5778500"/>
            <a:ext cx="8229600" cy="846882"/>
          </a:xfrm>
          <a:prstGeom prst="rect">
            <a:avLst/>
          </a:prstGeom>
        </p:spPr>
        <p:txBody>
          <a:bodyPr/>
          <a:lstStyle>
            <a:lvl1pPr defTabSz="521208">
              <a:defRPr sz="2508" u="sng">
                <a:solidFill>
                  <a:srgbClr val="00CCFF"/>
                </a:solidFill>
                <a:effectLst>
                  <a:outerShdw sx="100000" sy="100000" kx="0" ky="0" algn="b" rotWithShape="0" blurRad="7239" dist="14478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E5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www.Bronchoscopy.org</a:t>
            </a:r>
          </a:p>
        </p:txBody>
      </p:sp>
      <p:pic>
        <p:nvPicPr>
          <p:cNvPr id="239" name="bronchoscopy_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8967" y="2391706"/>
            <a:ext cx="6086066" cy="1802064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Shape 240"/>
          <p:cNvSpPr/>
          <p:nvPr/>
        </p:nvSpPr>
        <p:spPr>
          <a:xfrm>
            <a:off x="1259970" y="5142229"/>
            <a:ext cx="662406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500">
                <a:solidFill>
                  <a:srgbClr val="E5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Prepared with help from Udaya Prakash M.D. (USA), Atul Mehta M.D. (USA), and Wes Shepherd M.D. (USA)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</a:t>
            </a: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6" name="Shape 76"/>
          <p:cNvSpPr/>
          <p:nvPr>
            <p:ph type="title"/>
          </p:nvPr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Learning about Bronchoalveolar lavage</a:t>
            </a:r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xfrm>
            <a:off x="457200" y="1447799"/>
            <a:ext cx="8229600" cy="4953002"/>
          </a:xfrm>
          <a:prstGeom prst="rect">
            <a:avLst/>
          </a:prstGeom>
        </p:spPr>
        <p:txBody>
          <a:bodyPr/>
          <a:lstStyle/>
          <a:p>
            <a:pPr lvl="1" marL="661736" indent="-280736">
              <a:spcBef>
                <a:spcPts val="0"/>
              </a:spcBef>
              <a:buClrTx/>
              <a:buSzPct val="60000"/>
              <a:buFontTx/>
              <a:buBlip>
                <a:blip r:embed="rId2"/>
              </a:buBlip>
              <a:defRPr sz="2800"/>
            </a:pPr>
            <a:r>
              <a:t>Techniques and indications</a:t>
            </a:r>
          </a:p>
          <a:p>
            <a:pPr lvl="1" marL="661736" indent="-280736">
              <a:spcBef>
                <a:spcPts val="0"/>
              </a:spcBef>
              <a:buClrTx/>
              <a:buSzPct val="60000"/>
              <a:buFontTx/>
              <a:buBlip>
                <a:blip r:embed="rId2"/>
              </a:buBlip>
              <a:defRPr sz="2800"/>
            </a:pPr>
            <a:r>
              <a:t>How to avoid and respond to procedure-related complications.</a:t>
            </a:r>
          </a:p>
          <a:p>
            <a:pPr lvl="1" marL="661736" indent="-280736">
              <a:spcBef>
                <a:spcPts val="0"/>
              </a:spcBef>
              <a:buClrTx/>
              <a:buSzPct val="60000"/>
              <a:buFontTx/>
              <a:buBlip>
                <a:blip r:embed="rId2"/>
              </a:buBlip>
              <a:defRPr sz="2800"/>
            </a:pPr>
            <a:r>
              <a:t>How to protect the equipment </a:t>
            </a:r>
          </a:p>
          <a:p>
            <a:pPr lvl="1" marL="661736" indent="-280736">
              <a:spcBef>
                <a:spcPts val="0"/>
              </a:spcBef>
              <a:buClrTx/>
              <a:buSzPct val="60000"/>
              <a:buFontTx/>
              <a:buBlip>
                <a:blip r:embed="rId2"/>
              </a:buBlip>
              <a:defRPr sz="2800"/>
            </a:pPr>
            <a:r>
              <a:t>How to maintain patient safety</a:t>
            </a:r>
          </a:p>
          <a:p>
            <a:pPr lvl="2" marL="1042736" indent="-280736">
              <a:spcBef>
                <a:spcPts val="0"/>
              </a:spcBef>
              <a:buClrTx/>
              <a:buSzPct val="60000"/>
              <a:buFontTx/>
              <a:buBlip>
                <a:blip r:embed="rId2"/>
              </a:buBlip>
              <a:defRPr sz="2800"/>
            </a:pPr>
            <a:r>
              <a:t>Maximize fluid return</a:t>
            </a:r>
          </a:p>
          <a:p>
            <a:pPr lvl="2" marL="1042736" indent="-280736">
              <a:spcBef>
                <a:spcPts val="0"/>
              </a:spcBef>
              <a:buClrTx/>
              <a:buSzPct val="60000"/>
              <a:buFontTx/>
              <a:buBlip>
                <a:blip r:embed="rId2"/>
              </a:buBlip>
              <a:defRPr sz="2800"/>
            </a:pPr>
            <a:r>
              <a:t>Avoid scope-related trauma</a:t>
            </a:r>
          </a:p>
          <a:p>
            <a:pPr lvl="2" marL="1042736" indent="-280736">
              <a:spcBef>
                <a:spcPts val="0"/>
              </a:spcBef>
              <a:buClrTx/>
              <a:buSzPct val="60000"/>
              <a:buFontTx/>
              <a:buBlip>
                <a:blip r:embed="rId2"/>
              </a:buBlip>
              <a:defRPr sz="2800"/>
            </a:pPr>
            <a:r>
              <a:t>Avoid patient discomfort (cough, anxiety, shortness of breath)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bronchoscopy.org</a:t>
            </a:r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1" name="Shape 81"/>
          <p:cNvSpPr/>
          <p:nvPr>
            <p:ph type="ctrTitle"/>
          </p:nvPr>
        </p:nvSpPr>
        <p:spPr>
          <a:xfrm>
            <a:off x="4854723" y="2083246"/>
            <a:ext cx="4251177" cy="1443535"/>
          </a:xfrm>
          <a:prstGeom prst="rect">
            <a:avLst/>
          </a:prstGeom>
        </p:spPr>
        <p:txBody>
          <a:bodyPr lIns="46037" tIns="46037" rIns="46037" bIns="46037" anchor="b"/>
          <a:lstStyle/>
          <a:p>
            <a:pPr marL="261085" indent="-261085" algn="l" defTabSz="566927">
              <a:lnSpc>
                <a:spcPct val="85000"/>
              </a:lnSpc>
              <a:buSzPct val="60000"/>
              <a:buBlip>
                <a:blip r:embed="rId3"/>
              </a:buBlip>
              <a:defRPr sz="2604">
                <a:effectLst>
                  <a:outerShdw sx="100000" sy="100000" kx="0" ky="0" algn="b" rotWithShape="0" blurRad="7874" dist="15748" dir="2700000">
                    <a:srgbClr val="000000"/>
                  </a:outerShdw>
                </a:effectLst>
              </a:defRPr>
            </a:pPr>
            <a:r>
              <a:t>Strategy and planning</a:t>
            </a:r>
          </a:p>
          <a:p>
            <a:pPr marL="261085" indent="-261085" algn="l" defTabSz="566927">
              <a:lnSpc>
                <a:spcPct val="85000"/>
              </a:lnSpc>
              <a:buSzPct val="60000"/>
              <a:defRPr sz="2604">
                <a:effectLst>
                  <a:outerShdw sx="100000" sy="100000" kx="0" ky="0" algn="b" rotWithShape="0" blurRad="7874" dist="15748" dir="2700000">
                    <a:srgbClr val="000000"/>
                  </a:outerShdw>
                </a:effectLst>
              </a:defRPr>
            </a:pPr>
            <a:r>
              <a:t>Techniques and results</a:t>
            </a:r>
          </a:p>
          <a:p>
            <a:pPr marL="261085" indent="-261085" algn="l" defTabSz="566927">
              <a:lnSpc>
                <a:spcPct val="85000"/>
              </a:lnSpc>
              <a:buSzPct val="60000"/>
              <a:defRPr sz="2604">
                <a:effectLst>
                  <a:outerShdw sx="100000" sy="100000" kx="0" ky="0" algn="b" rotWithShape="0" blurRad="7874" dist="15748" dir="2700000">
                    <a:srgbClr val="000000"/>
                  </a:outerShdw>
                </a:effectLst>
              </a:defRPr>
            </a:pPr>
            <a:r>
              <a:t>Response to complications</a:t>
            </a:r>
          </a:p>
        </p:txBody>
      </p:sp>
      <p:pic>
        <p:nvPicPr>
          <p:cNvPr id="82" name="colbert xry prelavage_1.jpg"/>
          <p:cNvPicPr>
            <a:picLocks noChangeAspect="1"/>
          </p:cNvPicPr>
          <p:nvPr/>
        </p:nvPicPr>
        <p:blipFill>
          <a:blip r:embed="rId4">
            <a:extLst/>
          </a:blip>
          <a:srcRect l="13739" t="0" r="10339" b="22366"/>
          <a:stretch>
            <a:fillRect/>
          </a:stretch>
        </p:blipFill>
        <p:spPr>
          <a:xfrm>
            <a:off x="165100" y="1333500"/>
            <a:ext cx="4648491" cy="3897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bronchoscopy_logo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11" y="19603"/>
            <a:ext cx="2244571" cy="6646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</a:t>
            </a:r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7" name="Shape 87"/>
          <p:cNvSpPr/>
          <p:nvPr>
            <p:ph type="title"/>
          </p:nvPr>
        </p:nvSpPr>
        <p:spPr>
          <a:xfrm>
            <a:off x="457200" y="381000"/>
            <a:ext cx="8229600" cy="6858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Clinical indications</a:t>
            </a:r>
          </a:p>
        </p:txBody>
      </p:sp>
      <p:sp>
        <p:nvSpPr>
          <p:cNvPr id="88" name="Shape 88"/>
          <p:cNvSpPr/>
          <p:nvPr>
            <p:ph type="body" sz="half" idx="1"/>
          </p:nvPr>
        </p:nvSpPr>
        <p:spPr>
          <a:xfrm>
            <a:off x="533400" y="1981200"/>
            <a:ext cx="8153400" cy="2971800"/>
          </a:xfrm>
          <a:prstGeom prst="rect">
            <a:avLst/>
          </a:prstGeom>
        </p:spPr>
        <p:txBody>
          <a:bodyPr/>
          <a:lstStyle/>
          <a:p>
            <a:pPr lvl="1" marL="661736" indent="-280736">
              <a:lnSpc>
                <a:spcPct val="90000"/>
              </a:lnSpc>
              <a:spcBef>
                <a:spcPts val="0"/>
              </a:spcBef>
              <a:buClrTx/>
              <a:buSzPct val="60000"/>
              <a:buFontTx/>
              <a:buBlip>
                <a:blip r:embed="rId2"/>
              </a:buBlip>
              <a:defRPr sz="2800"/>
            </a:pPr>
            <a:r>
              <a:t>Peripheral Malignancy</a:t>
            </a:r>
          </a:p>
          <a:p>
            <a:pPr lvl="1" marL="661736" indent="-280736">
              <a:lnSpc>
                <a:spcPct val="90000"/>
              </a:lnSpc>
              <a:spcBef>
                <a:spcPts val="0"/>
              </a:spcBef>
              <a:buClrTx/>
              <a:buSzPct val="60000"/>
              <a:buFontTx/>
              <a:buBlip>
                <a:blip r:embed="rId2"/>
              </a:buBlip>
              <a:defRPr sz="2800"/>
            </a:pPr>
            <a:r>
              <a:t>Infection (Pneumocystis in HIV 96-98%)</a:t>
            </a:r>
          </a:p>
          <a:p>
            <a:pPr lvl="1" marL="661736" indent="-280736">
              <a:lnSpc>
                <a:spcPct val="90000"/>
              </a:lnSpc>
              <a:spcBef>
                <a:spcPts val="0"/>
              </a:spcBef>
              <a:buClrTx/>
              <a:buSzPct val="60000"/>
              <a:buFontTx/>
              <a:buBlip>
                <a:blip r:embed="rId2"/>
              </a:buBlip>
              <a:defRPr sz="2800"/>
            </a:pPr>
            <a:r>
              <a:t>Alveolar proteinosis, alveolar hemorrhage</a:t>
            </a:r>
          </a:p>
          <a:p>
            <a:pPr lvl="1" marL="661736" indent="-280736">
              <a:lnSpc>
                <a:spcPct val="90000"/>
              </a:lnSpc>
              <a:spcBef>
                <a:spcPts val="0"/>
              </a:spcBef>
              <a:buClrTx/>
              <a:buSzPct val="60000"/>
              <a:buFontTx/>
              <a:buBlip>
                <a:blip r:embed="rId2"/>
              </a:buBlip>
              <a:defRPr sz="2800"/>
            </a:pPr>
            <a:r>
              <a:t>Fat embolism and Lipoid pneumonia</a:t>
            </a:r>
          </a:p>
          <a:p>
            <a:pPr lvl="1" marL="661736" indent="-280736">
              <a:lnSpc>
                <a:spcPct val="90000"/>
              </a:lnSpc>
              <a:spcBef>
                <a:spcPts val="0"/>
              </a:spcBef>
              <a:buClrTx/>
              <a:buSzPct val="60000"/>
              <a:buFontTx/>
              <a:buBlip>
                <a:blip r:embed="rId2"/>
              </a:buBlip>
              <a:defRPr sz="2800"/>
            </a:pPr>
            <a:r>
              <a:t>Silicosis/berylliosis/asbestos</a:t>
            </a:r>
          </a:p>
          <a:p>
            <a:pPr lvl="1" marL="661736" indent="-280736">
              <a:lnSpc>
                <a:spcPct val="90000"/>
              </a:lnSpc>
              <a:spcBef>
                <a:spcPts val="0"/>
              </a:spcBef>
              <a:buClrTx/>
              <a:buSzPct val="60000"/>
              <a:buFontTx/>
              <a:buBlip>
                <a:blip r:embed="rId2"/>
              </a:buBlip>
              <a:defRPr sz="2800"/>
            </a:pPr>
            <a:r>
              <a:t>Eosinophilic lung disease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bronchoscopy.org</a:t>
            </a:r>
          </a:p>
        </p:txBody>
      </p:sp>
      <p:sp>
        <p:nvSpPr>
          <p:cNvPr id="91" name="Shape 91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2" name="Shape 92"/>
          <p:cNvSpPr/>
          <p:nvPr>
            <p:ph type="title"/>
          </p:nvPr>
        </p:nvSpPr>
        <p:spPr>
          <a:xfrm>
            <a:off x="457200" y="381000"/>
            <a:ext cx="8229600" cy="95091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Research-related indictions</a:t>
            </a:r>
          </a:p>
        </p:txBody>
      </p:sp>
      <p:sp>
        <p:nvSpPr>
          <p:cNvPr id="93" name="Shape 93"/>
          <p:cNvSpPr/>
          <p:nvPr>
            <p:ph type="body" sz="half" idx="1"/>
          </p:nvPr>
        </p:nvSpPr>
        <p:spPr>
          <a:xfrm>
            <a:off x="787400" y="1765300"/>
            <a:ext cx="7026325" cy="2840683"/>
          </a:xfrm>
          <a:prstGeom prst="rect">
            <a:avLst/>
          </a:prstGeom>
        </p:spPr>
        <p:txBody>
          <a:bodyPr/>
          <a:lstStyle/>
          <a:p>
            <a:pPr lvl="2" indent="457200">
              <a:spcBef>
                <a:spcPts val="0"/>
              </a:spcBef>
              <a:buClrTx/>
              <a:buFontTx/>
              <a:defRPr sz="2400"/>
            </a:pPr>
            <a:r>
              <a:t>-  Characteristic cellular patterns in numerous diseases (asthma, ARDS)</a:t>
            </a:r>
          </a:p>
          <a:p>
            <a:pPr lvl="2" indent="457200">
              <a:spcBef>
                <a:spcPts val="0"/>
              </a:spcBef>
              <a:buClrTx/>
              <a:buFontTx/>
              <a:defRPr sz="2400"/>
            </a:pPr>
            <a:r>
              <a:t>-  </a:t>
            </a:r>
            <a:r>
              <a:t>Several interstitial lung diseases have distinct findings on BAL </a:t>
            </a:r>
          </a:p>
          <a:p>
            <a:pPr lvl="2" indent="457200">
              <a:spcBef>
                <a:spcPts val="0"/>
              </a:spcBef>
              <a:buClrTx/>
              <a:buFontTx/>
              <a:defRPr sz="2400"/>
            </a:pPr>
            <a:r>
              <a:t>-  </a:t>
            </a:r>
            <a:r>
              <a:t>There are well-defined cellular patterns for smokers, former smokers, and nonsmokers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bronchoscopy.org</a:t>
            </a:r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7" name="Shape 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Contraindications to BAL</a:t>
            </a:r>
          </a:p>
        </p:txBody>
      </p:sp>
      <p:sp>
        <p:nvSpPr>
          <p:cNvPr id="98" name="Shape 9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spcBef>
                <a:spcPts val="0"/>
              </a:spcBef>
              <a:defRPr sz="2800"/>
            </a:pPr>
            <a:r>
              <a:t>No contraindications, but</a:t>
            </a:r>
          </a:p>
          <a:p>
            <a:pPr lvl="2" indent="457200">
              <a:spcBef>
                <a:spcPts val="0"/>
              </a:spcBef>
              <a:buClrTx/>
              <a:buFontTx/>
              <a:defRPr sz="2400"/>
            </a:pPr>
            <a:r>
              <a:rPr sz="2800"/>
              <a:t>-  </a:t>
            </a:r>
            <a:r>
              <a:t>BAL-induced hypoxemia may last several hours</a:t>
            </a:r>
          </a:p>
          <a:p>
            <a:pPr lvl="2" indent="457200">
              <a:spcBef>
                <a:spcPts val="0"/>
              </a:spcBef>
              <a:buClrTx/>
              <a:buFontTx/>
              <a:defRPr sz="2400"/>
            </a:pPr>
            <a:r>
              <a:t>-  BAL may exacerbate respiratory insufficiency.</a:t>
            </a:r>
          </a:p>
          <a:p>
            <a:pPr lvl="5" indent="1143000">
              <a:spcBef>
                <a:spcPts val="0"/>
              </a:spcBef>
              <a:buClrTx/>
              <a:buFontTx/>
              <a:defRPr sz="2400"/>
            </a:pPr>
            <a:r>
              <a:t>- Therefore use </a:t>
            </a:r>
            <a:r>
              <a:t> caution in ventilated patients.</a:t>
            </a:r>
          </a:p>
          <a:p>
            <a:pPr lvl="5" indent="1143000">
              <a:spcBef>
                <a:spcPts val="0"/>
              </a:spcBef>
              <a:buClrTx/>
              <a:buFontTx/>
              <a:defRPr sz="2400"/>
            </a:pPr>
            <a:r>
              <a:t>- Therefore minimize duration of the bronchoscopy.</a:t>
            </a:r>
          </a:p>
          <a:p>
            <a:pPr lvl="5" indent="1143000">
              <a:spcBef>
                <a:spcPts val="0"/>
              </a:spcBef>
              <a:buClrTx/>
              <a:buFontTx/>
              <a:defRPr sz="2400"/>
            </a:pPr>
            <a:r>
              <a:t>- </a:t>
            </a:r>
            <a:r>
              <a:t>In unstable patients with severe hypoxemia, large volume BAL may be enough to prompt intubation.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bronchoscopy.org</a:t>
            </a:r>
          </a:p>
        </p:txBody>
      </p:sp>
      <p:sp>
        <p:nvSpPr>
          <p:cNvPr id="101" name="Shape 101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2" name="Shape 102"/>
          <p:cNvSpPr/>
          <p:nvPr>
            <p:ph type="title"/>
          </p:nvPr>
        </p:nvSpPr>
        <p:spPr>
          <a:xfrm>
            <a:off x="457200" y="380999"/>
            <a:ext cx="8229600" cy="584202"/>
          </a:xfrm>
          <a:prstGeom prst="rect">
            <a:avLst/>
          </a:prstGeom>
        </p:spPr>
        <p:txBody>
          <a:bodyPr/>
          <a:lstStyle>
            <a:lvl1pPr defTabSz="667512">
              <a:defRPr sz="3212">
                <a:effectLst>
                  <a:outerShdw sx="100000" sy="100000" kx="0" ky="0" algn="b" rotWithShape="0" blurRad="9271" dist="18542" dir="2700000">
                    <a:srgbClr val="000000"/>
                  </a:outerShdw>
                </a:effectLst>
              </a:defRPr>
            </a:lvl1pPr>
          </a:lstStyle>
          <a:p>
            <a:pPr/>
            <a:r>
              <a:t>Techniques</a:t>
            </a:r>
          </a:p>
        </p:txBody>
      </p:sp>
      <p:sp>
        <p:nvSpPr>
          <p:cNvPr id="103" name="Shape 103"/>
          <p:cNvSpPr/>
          <p:nvPr>
            <p:ph type="body" idx="1"/>
          </p:nvPr>
        </p:nvSpPr>
        <p:spPr>
          <a:xfrm>
            <a:off x="166340" y="1283544"/>
            <a:ext cx="8520460" cy="483076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Record location of BAL in the procedure note</a:t>
            </a:r>
          </a:p>
          <a:p>
            <a:pPr lvl="1" marL="661736" indent="-280736">
              <a:lnSpc>
                <a:spcPct val="90000"/>
              </a:lnSpc>
              <a:spcBef>
                <a:spcPts val="0"/>
              </a:spcBef>
              <a:buClrTx/>
              <a:buSzPct val="60000"/>
              <a:buFontTx/>
              <a:buBlip>
                <a:blip r:embed="rId3"/>
              </a:buBlip>
              <a:defRPr sz="2800"/>
            </a:pPr>
            <a:r>
              <a:t>Increased yield in gravity dependent areas</a:t>
            </a:r>
          </a:p>
          <a:p>
            <a:pPr lvl="1" marL="661736" indent="-280736">
              <a:lnSpc>
                <a:spcPct val="90000"/>
              </a:lnSpc>
              <a:spcBef>
                <a:spcPts val="0"/>
              </a:spcBef>
              <a:buClrTx/>
              <a:buSzPct val="60000"/>
              <a:buFontTx/>
              <a:buBlip>
                <a:blip r:embed="rId3"/>
              </a:buBlip>
              <a:defRPr sz="2800"/>
            </a:pPr>
            <a:r>
              <a:t>Target involved segment in focal disease</a:t>
            </a:r>
          </a:p>
          <a:p>
            <a:pPr lvl="1" marL="661736" indent="-280736">
              <a:lnSpc>
                <a:spcPct val="90000"/>
              </a:lnSpc>
              <a:spcBef>
                <a:spcPts val="0"/>
              </a:spcBef>
              <a:buClrTx/>
              <a:buSzPct val="60000"/>
              <a:buFontTx/>
              <a:buBlip>
                <a:blip r:embed="rId3"/>
              </a:buBlip>
              <a:defRPr sz="2800"/>
            </a:pPr>
            <a:r>
              <a:t>RML and lingula are also preferred sites</a:t>
            </a:r>
          </a:p>
          <a:p>
            <a:pPr>
              <a:lnSpc>
                <a:spcPct val="90000"/>
              </a:lnSpc>
            </a:pPr>
            <a:r>
              <a:t>Wedge the scope in the target segment </a:t>
            </a:r>
          </a:p>
          <a:p>
            <a:pPr lvl="1" marL="661736" indent="-280736">
              <a:lnSpc>
                <a:spcPct val="90000"/>
              </a:lnSpc>
              <a:spcBef>
                <a:spcPts val="0"/>
              </a:spcBef>
              <a:buClrTx/>
              <a:buSzPct val="60000"/>
              <a:buFontTx/>
              <a:buBlip>
                <a:blip r:embed="rId3"/>
              </a:buBlip>
              <a:defRPr sz="2800"/>
            </a:pPr>
            <a:r>
              <a:t>Suction channel should be in the airway lumen, not against the wall</a:t>
            </a:r>
          </a:p>
          <a:p>
            <a:pPr lvl="1" marL="661736" indent="-280736">
              <a:lnSpc>
                <a:spcPct val="90000"/>
              </a:lnSpc>
              <a:spcBef>
                <a:spcPts val="0"/>
              </a:spcBef>
              <a:buClrTx/>
              <a:buSzPct val="60000"/>
              <a:buFontTx/>
              <a:buBlip>
                <a:blip r:embed="rId3"/>
              </a:buBlip>
              <a:defRPr sz="2800"/>
            </a:pPr>
            <a:r>
              <a:t>Confirmed by slight airway wall collapse with gentle suction</a:t>
            </a:r>
          </a:p>
          <a:p>
            <a:pPr lvl="1" marL="661736" indent="-280736">
              <a:lnSpc>
                <a:spcPct val="90000"/>
              </a:lnSpc>
              <a:spcBef>
                <a:spcPts val="0"/>
              </a:spcBef>
              <a:buClrTx/>
              <a:buSzPct val="60000"/>
              <a:buFontTx/>
              <a:buBlip>
                <a:blip r:embed="rId3"/>
              </a:buBlip>
              <a:defRPr sz="2800"/>
            </a:pPr>
            <a:r>
              <a:t>Fluid instillation gently dilates segmental airway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Textured">
  <a:themeElements>
    <a:clrScheme name="Textured">
      <a:dk1>
        <a:srgbClr val="816D56"/>
      </a:dk1>
      <a:lt1>
        <a:srgbClr val="2B5481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xtured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Textur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B5481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B5481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xtured">
  <a:themeElements>
    <a:clrScheme name="Texture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xtured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Textur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B5481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B5481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