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b="def" i="def"/>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2B548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9EC"/>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2B5481"/>
      </a:tcTxStyle>
      <a:tcStyle>
        <a:tcBdr>
          <a:left>
            <a:ln w="12700" cap="flat">
              <a:noFill/>
              <a:miter lim="400000"/>
            </a:ln>
          </a:left>
          <a:right>
            <a:ln w="12700" cap="flat">
              <a:noFill/>
              <a:miter lim="400000"/>
            </a:ln>
          </a:right>
          <a:top>
            <a:ln w="50800" cap="flat">
              <a:solidFill>
                <a:srgbClr val="2B5481"/>
              </a:solidFill>
              <a:prstDash val="solid"/>
              <a:round/>
            </a:ln>
          </a:top>
          <a:bottom>
            <a:ln w="25400" cap="flat">
              <a:solidFill>
                <a:srgbClr val="2B548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2B5481"/>
              </a:solidFill>
              <a:prstDash val="solid"/>
              <a:round/>
            </a:ln>
          </a:top>
          <a:bottom>
            <a:ln w="25400" cap="flat">
              <a:solidFill>
                <a:srgbClr val="2B548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D7"/>
          </a:solidFill>
        </a:fill>
      </a:tcStyle>
    </a:wholeTbl>
    <a:band2H>
      <a:tcTxStyle b="def" i="def"/>
      <a:tcStyle>
        <a:tcBdr/>
        <a:fill>
          <a:solidFill>
            <a:srgbClr val="E7E9EC"/>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ph type="sldImg"/>
          </p:nvPr>
        </p:nvSpPr>
        <p:spPr>
          <a:xfrm>
            <a:off x="1143000" y="685800"/>
            <a:ext cx="4572000" cy="3429000"/>
          </a:xfrm>
          <a:prstGeom prst="rect">
            <a:avLst/>
          </a:prstGeom>
        </p:spPr>
        <p:txBody>
          <a:bodyPr/>
          <a:lstStyle/>
          <a:p>
            <a:pPr/>
          </a:p>
        </p:txBody>
      </p:sp>
      <p:sp>
        <p:nvSpPr>
          <p:cNvPr id="99" name="Shape 9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Shape 11"/>
          <p:cNvSpPr/>
          <p:nvPr>
            <p:ph type="title"/>
          </p:nvPr>
        </p:nvSpPr>
        <p:spPr>
          <a:xfrm>
            <a:off x="685800" y="1676400"/>
            <a:ext cx="7772400" cy="1828800"/>
          </a:xfrm>
          <a:prstGeom prst="rect">
            <a:avLst/>
          </a:prstGeom>
        </p:spPr>
        <p:txBody>
          <a:bodyPr/>
          <a:lstStyle/>
          <a:p>
            <a:pPr/>
            <a:r>
              <a:t>Title Text</a:t>
            </a:r>
          </a:p>
        </p:txBody>
      </p:sp>
      <p:sp>
        <p:nvSpPr>
          <p:cNvPr id="12" name="Shape 12"/>
          <p:cNvSpPr/>
          <p:nvPr>
            <p:ph type="body" sz="quarter" idx="1"/>
          </p:nvPr>
        </p:nvSpPr>
        <p:spPr>
          <a:xfrm>
            <a:off x="1371600" y="3886200"/>
            <a:ext cx="6400800" cy="1752600"/>
          </a:xfrm>
          <a:prstGeom prst="rect">
            <a:avLst/>
          </a:prstGeom>
        </p:spPr>
        <p:txBody>
          <a:bodyPr>
            <a:normAutofit fontScale="100000" lnSpcReduction="0"/>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90" name="Shape 90"/>
          <p:cNvSpPr/>
          <p:nvPr>
            <p:ph type="sldNum" sz="quarter" idx="2"/>
          </p:nvPr>
        </p:nvSpPr>
        <p:spPr>
          <a:prstGeom prst="rect">
            <a:avLst/>
          </a:prstGeom>
        </p:spPr>
        <p:txBody>
          <a:bodyPr/>
          <a:lstStyle/>
          <a:p>
            <a:pPr/>
            <a:fld id="{86CB4B4D-7CA3-9044-876B-883B54F8677D}" type="slidenum"/>
          </a:p>
        </p:txBody>
      </p:sp>
      <p:sp>
        <p:nvSpPr>
          <p:cNvPr id="91" name="Shape 91"/>
          <p:cNvSpPr/>
          <p:nvPr>
            <p:ph type="title"/>
          </p:nvPr>
        </p:nvSpPr>
        <p:spPr>
          <a:prstGeom prst="rect">
            <a:avLst/>
          </a:prstGeom>
        </p:spPr>
        <p:txBody>
          <a:bodyPr/>
          <a:lstStyle>
            <a:lvl1pPr>
              <a:defRPr>
                <a:solidFill>
                  <a:srgbClr val="FFFFFF"/>
                </a:solidFill>
              </a:defRPr>
            </a:lvl1pPr>
          </a:lstStyle>
          <a:p>
            <a:pPr/>
            <a:r>
              <a:t>Title Text</a:t>
            </a:r>
          </a:p>
        </p:txBody>
      </p:sp>
      <p:sp>
        <p:nvSpPr>
          <p:cNvPr id="92" name="Shape 92"/>
          <p:cNvSpPr/>
          <p:nvPr>
            <p:ph type="body" idx="1"/>
          </p:nvPr>
        </p:nvSpPr>
        <p:spPr>
          <a:xfrm>
            <a:off x="457200" y="1981200"/>
            <a:ext cx="8229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sldNum" sz="quarter" idx="2"/>
          </p:nvPr>
        </p:nvSpPr>
        <p:spPr>
          <a:prstGeom prst="rect">
            <a:avLst/>
          </a:prstGeom>
        </p:spPr>
        <p:txBody>
          <a:bodyPr/>
          <a:lstStyle/>
          <a:p>
            <a:pPr/>
            <a:fld id="{86CB4B4D-7CA3-9044-876B-883B54F8677D}" type="slidenum"/>
          </a:p>
        </p:txBody>
      </p:sp>
      <p:sp>
        <p:nvSpPr>
          <p:cNvPr id="21" name="Shape 21"/>
          <p:cNvSpPr/>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8" name="Shape 28"/>
          <p:cNvSpPr/>
          <p:nvPr>
            <p:ph type="sldNum" sz="quarter" idx="2"/>
          </p:nvPr>
        </p:nvSpPr>
        <p:spPr>
          <a:prstGeom prst="rect">
            <a:avLst/>
          </a:prstGeom>
        </p:spPr>
        <p:txBody>
          <a:bodyPr/>
          <a:lstStyle/>
          <a:p>
            <a:pPr/>
            <a:fld id="{86CB4B4D-7CA3-9044-876B-883B54F8677D}" type="slidenum"/>
          </a:p>
        </p:txBody>
      </p:sp>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457200" y="1981200"/>
            <a:ext cx="8229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
        <p:nvSpPr>
          <p:cNvPr id="38" name="Shape 38"/>
          <p:cNvSpPr/>
          <p:nvPr>
            <p:ph type="title"/>
          </p:nvPr>
        </p:nvSpPr>
        <p:spPr>
          <a:prstGeom prst="rect">
            <a:avLst/>
          </a:prstGeom>
        </p:spPr>
        <p:txBody>
          <a:bodyPr/>
          <a:lstStyle/>
          <a:p>
            <a:pPr/>
            <a:r>
              <a:t>Title Text</a:t>
            </a:r>
          </a:p>
        </p:txBody>
      </p:sp>
      <p:sp>
        <p:nvSpPr>
          <p:cNvPr id="39" name="Shape 39"/>
          <p:cNvSpPr/>
          <p:nvPr>
            <p:ph type="body" idx="1"/>
          </p:nvPr>
        </p:nvSpPr>
        <p:spPr>
          <a:xfrm>
            <a:off x="457200" y="1981200"/>
            <a:ext cx="8229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
        <p:nvSpPr>
          <p:cNvPr id="47" name="Shape 47"/>
          <p:cNvSpPr/>
          <p:nvPr>
            <p:ph type="title"/>
          </p:nvPr>
        </p:nvSpPr>
        <p:spPr>
          <a:prstGeom prst="rect">
            <a:avLst/>
          </a:prstGeom>
        </p:spPr>
        <p:txBody>
          <a:bodyPr/>
          <a:lstStyle/>
          <a:p>
            <a:pPr/>
            <a:r>
              <a:t>Title Text</a:t>
            </a:r>
          </a:p>
        </p:txBody>
      </p:sp>
      <p:sp>
        <p:nvSpPr>
          <p:cNvPr id="48" name="Shape 48"/>
          <p:cNvSpPr/>
          <p:nvPr>
            <p:ph type="body" sz="half" idx="1"/>
          </p:nvPr>
        </p:nvSpPr>
        <p:spPr>
          <a:xfrm>
            <a:off x="457200" y="1981200"/>
            <a:ext cx="8229600" cy="19874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55" name="Shape 55"/>
          <p:cNvSpPr/>
          <p:nvPr>
            <p:ph type="sldNum" sz="quarter" idx="2"/>
          </p:nvPr>
        </p:nvSpPr>
        <p:spPr>
          <a:prstGeom prst="rect">
            <a:avLst/>
          </a:prstGeom>
        </p:spPr>
        <p:txBody>
          <a:bodyPr/>
          <a:lstStyle/>
          <a:p>
            <a:pPr/>
            <a:fld id="{86CB4B4D-7CA3-9044-876B-883B54F8677D}" type="slidenum"/>
          </a:p>
        </p:txBody>
      </p:sp>
      <p:sp>
        <p:nvSpPr>
          <p:cNvPr id="56" name="Shape 56"/>
          <p:cNvSpPr/>
          <p:nvPr>
            <p:ph type="title"/>
          </p:nvPr>
        </p:nvSpPr>
        <p:spPr>
          <a:prstGeom prst="rect">
            <a:avLst/>
          </a:prstGeom>
        </p:spPr>
        <p:txBody>
          <a:bodyPr/>
          <a:lstStyle/>
          <a:p>
            <a:pPr/>
            <a:r>
              <a:t>Title Text</a:t>
            </a:r>
          </a:p>
        </p:txBody>
      </p:sp>
      <p:sp>
        <p:nvSpPr>
          <p:cNvPr id="57" name="Shape 57"/>
          <p:cNvSpPr/>
          <p:nvPr>
            <p:ph type="body" sz="half" idx="1"/>
          </p:nvPr>
        </p:nvSpPr>
        <p:spPr>
          <a:xfrm>
            <a:off x="457200" y="1981200"/>
            <a:ext cx="4038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4" name="Shape 64"/>
          <p:cNvSpPr/>
          <p:nvPr>
            <p:ph type="sldNum" sz="quarter" idx="2"/>
          </p:nvPr>
        </p:nvSpPr>
        <p:spPr>
          <a:prstGeom prst="rect">
            <a:avLst/>
          </a:prstGeom>
        </p:spPr>
        <p:txBody>
          <a:bodyPr/>
          <a:lstStyle/>
          <a:p>
            <a:pPr/>
            <a:fld id="{86CB4B4D-7CA3-9044-876B-883B54F8677D}" type="slidenum"/>
          </a:p>
        </p:txBody>
      </p:sp>
      <p:sp>
        <p:nvSpPr>
          <p:cNvPr id="65" name="Shape 65"/>
          <p:cNvSpPr/>
          <p:nvPr>
            <p:ph type="title"/>
          </p:nvPr>
        </p:nvSpPr>
        <p:spPr>
          <a:prstGeom prst="rect">
            <a:avLst/>
          </a:prstGeom>
        </p:spPr>
        <p:txBody>
          <a:bodyPr/>
          <a:lstStyle/>
          <a:p>
            <a:pPr/>
            <a:r>
              <a:t>Title Text</a:t>
            </a:r>
          </a:p>
        </p:txBody>
      </p:sp>
      <p:sp>
        <p:nvSpPr>
          <p:cNvPr id="66" name="Shape 66"/>
          <p:cNvSpPr/>
          <p:nvPr>
            <p:ph type="body" sz="half" idx="1"/>
          </p:nvPr>
        </p:nvSpPr>
        <p:spPr>
          <a:xfrm>
            <a:off x="457200" y="1981200"/>
            <a:ext cx="4038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73" name="Shape 73"/>
          <p:cNvSpPr/>
          <p:nvPr>
            <p:ph type="sldNum" sz="quarter" idx="2"/>
          </p:nvPr>
        </p:nvSpPr>
        <p:spPr>
          <a:prstGeom prst="rect">
            <a:avLst/>
          </a:prstGeom>
        </p:spPr>
        <p:txBody>
          <a:bodyPr/>
          <a:lstStyle/>
          <a:p>
            <a:pPr/>
            <a:fld id="{86CB4B4D-7CA3-9044-876B-883B54F8677D}" type="slidenum"/>
          </a:p>
        </p:txBody>
      </p:sp>
      <p:sp>
        <p:nvSpPr>
          <p:cNvPr id="74" name="Shape 74"/>
          <p:cNvSpPr/>
          <p:nvPr>
            <p:ph type="title"/>
          </p:nvPr>
        </p:nvSpPr>
        <p:spPr>
          <a:prstGeom prst="rect">
            <a:avLst/>
          </a:prstGeom>
        </p:spPr>
        <p:txBody>
          <a:bodyPr/>
          <a:lstStyle>
            <a:lvl1pPr>
              <a:defRPr>
                <a:solidFill>
                  <a:srgbClr val="FFFFFF"/>
                </a:solidFill>
              </a:defRPr>
            </a:lvl1pPr>
          </a:lstStyle>
          <a:p>
            <a:pPr/>
            <a:r>
              <a:t>Title Text</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1" name="Shape 81"/>
          <p:cNvSpPr/>
          <p:nvPr>
            <p:ph type="title"/>
          </p:nvPr>
        </p:nvSpPr>
        <p:spPr>
          <a:xfrm>
            <a:off x="685800" y="1676400"/>
            <a:ext cx="7772400" cy="1828800"/>
          </a:xfrm>
          <a:prstGeom prst="rect">
            <a:avLst/>
          </a:prstGeom>
        </p:spPr>
        <p:txBody>
          <a:bodyPr/>
          <a:lstStyle>
            <a:lvl1pPr>
              <a:defRPr>
                <a:solidFill>
                  <a:srgbClr val="FFFFFF"/>
                </a:solidFill>
              </a:defRPr>
            </a:lvl1pPr>
          </a:lstStyle>
          <a:p>
            <a:pPr/>
            <a:r>
              <a:t>Title Text</a:t>
            </a:r>
          </a:p>
        </p:txBody>
      </p:sp>
      <p:sp>
        <p:nvSpPr>
          <p:cNvPr id="82" name="Shape 82"/>
          <p:cNvSpPr/>
          <p:nvPr>
            <p:ph type="body" sz="quarter" idx="1"/>
          </p:nvPr>
        </p:nvSpPr>
        <p:spPr>
          <a:xfrm>
            <a:off x="1371600" y="3886200"/>
            <a:ext cx="6400800" cy="1752600"/>
          </a:xfrm>
          <a:prstGeom prst="rect">
            <a:avLst/>
          </a:prstGeom>
        </p:spPr>
        <p:txBody>
          <a:bodyPr>
            <a:normAutofit fontScale="100000" lnSpcReduction="0"/>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sldNum" sz="quarter" idx="2"/>
          </p:nvPr>
        </p:nvSpPr>
        <p:spPr>
          <a:xfrm>
            <a:off x="8384892" y="6432651"/>
            <a:ext cx="301909" cy="288825"/>
          </a:xfrm>
          <a:prstGeom prst="rect">
            <a:avLst/>
          </a:prstGeom>
          <a:ln w="12700">
            <a:miter lim="400000"/>
          </a:ln>
        </p:spPr>
        <p:txBody>
          <a:bodyPr wrap="none" lIns="45719" rIns="45719" anchor="b">
            <a:spAutoFit/>
          </a:bodyPr>
          <a:lstStyle>
            <a:lvl1pPr algn="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fld id="{86CB4B4D-7CA3-9044-876B-883B54F8677D}" type="slidenum"/>
          </a:p>
        </p:txBody>
      </p:sp>
      <p:sp>
        <p:nvSpPr>
          <p:cNvPr id="3" name="Shape 3"/>
          <p:cNvSpPr/>
          <p:nvPr>
            <p:ph type="title"/>
          </p:nvPr>
        </p:nvSpPr>
        <p:spPr>
          <a:xfrm>
            <a:off x="457200" y="381000"/>
            <a:ext cx="8229600" cy="13716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Shape 4"/>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2.jpeg"/><Relationship Id="rId4"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1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bronchoscopy.org"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bronchoscopy.org" TargetMode="External"/><Relationship Id="rId3" Type="http://schemas.openxmlformats.org/officeDocument/2006/relationships/image" Target="../media/image15.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bronchoscopy.org" TargetMode="External"/><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bronchoscopy.org" TargetMode="External"/><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 Id="rId3" Type="http://schemas.openxmlformats.org/officeDocument/2006/relationships/image" Target="../media/image5.jpeg"/><Relationship Id="rId4"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ronchoscopy.org"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nvSpPr>
        <p:spPr>
          <a:xfrm>
            <a:off x="3124200" y="6229451"/>
            <a:ext cx="2895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02" name="Shape 102"/>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3" name="Shape 103"/>
          <p:cNvSpPr/>
          <p:nvPr>
            <p:ph type="title"/>
          </p:nvPr>
        </p:nvSpPr>
        <p:spPr>
          <a:xfrm>
            <a:off x="2000894" y="290512"/>
            <a:ext cx="7090620" cy="914401"/>
          </a:xfrm>
          <a:prstGeom prst="rect">
            <a:avLst/>
          </a:prstGeom>
        </p:spPr>
        <p:txBody>
          <a:bodyPr/>
          <a:lstStyle/>
          <a:p>
            <a:pPr defTabSz="694944">
              <a:defRPr sz="2736">
                <a:effectLst>
                  <a:outerShdw sx="100000" sy="100000" kx="0" ky="0" algn="b" rotWithShape="0" blurRad="9652" dist="19304" dir="2700000">
                    <a:srgbClr val="000000"/>
                  </a:outerShdw>
                </a:effectLst>
              </a:defRPr>
            </a:pPr>
            <a:r>
              <a:t>Fundamentals of Flexible Bronchoscopy</a:t>
            </a:r>
            <a:br/>
            <a:r>
              <a:rPr sz="1824"/>
              <a:t>Transbronchial lung biopsy: Indications, Equipment, and Techniques</a:t>
            </a:r>
          </a:p>
        </p:txBody>
      </p:sp>
      <p:pic>
        <p:nvPicPr>
          <p:cNvPr id="104" name="art of bronchoscopy.jpg"/>
          <p:cNvPicPr>
            <a:picLocks noChangeAspect="1"/>
          </p:cNvPicPr>
          <p:nvPr/>
        </p:nvPicPr>
        <p:blipFill>
          <a:blip r:embed="rId3">
            <a:extLst/>
          </a:blip>
          <a:stretch>
            <a:fillRect/>
          </a:stretch>
        </p:blipFill>
        <p:spPr>
          <a:xfrm>
            <a:off x="1656755" y="1968500"/>
            <a:ext cx="5830490" cy="3885512"/>
          </a:xfrm>
          <a:prstGeom prst="rect">
            <a:avLst/>
          </a:prstGeom>
          <a:ln w="12700">
            <a:miter lim="400000"/>
          </a:ln>
        </p:spPr>
      </p:pic>
      <p:pic>
        <p:nvPicPr>
          <p:cNvPr id="105" name="bronchoscopy_logo.jpg"/>
          <p:cNvPicPr>
            <a:picLocks noChangeAspect="1"/>
          </p:cNvPicPr>
          <p:nvPr/>
        </p:nvPicPr>
        <p:blipFill>
          <a:blip r:embed="rId4">
            <a:extLst/>
          </a:blip>
          <a:stretch>
            <a:fillRect/>
          </a:stretch>
        </p:blipFill>
        <p:spPr>
          <a:xfrm>
            <a:off x="6311" y="19603"/>
            <a:ext cx="2244571" cy="66461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54" name="Shape 154"/>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 name="Shape 155"/>
          <p:cNvSpPr/>
          <p:nvPr>
            <p:ph type="title"/>
          </p:nvPr>
        </p:nvSpPr>
        <p:spPr>
          <a:xfrm>
            <a:off x="381000" y="304799"/>
            <a:ext cx="8229600" cy="1143002"/>
          </a:xfrm>
          <a:prstGeom prst="rect">
            <a:avLst/>
          </a:prstGeom>
        </p:spPr>
        <p:txBody>
          <a:bodyPr/>
          <a:lstStyle>
            <a:lvl1pPr>
              <a:defRPr sz="3600"/>
            </a:lvl1pPr>
          </a:lstStyle>
          <a:p>
            <a:pPr/>
            <a:r>
              <a:t>Fluoroscopy is often used for TBLB</a:t>
            </a:r>
          </a:p>
        </p:txBody>
      </p:sp>
      <p:sp>
        <p:nvSpPr>
          <p:cNvPr id="156" name="Shape 156"/>
          <p:cNvSpPr/>
          <p:nvPr>
            <p:ph type="body" idx="1"/>
          </p:nvPr>
        </p:nvSpPr>
        <p:spPr>
          <a:xfrm>
            <a:off x="304800" y="1371599"/>
            <a:ext cx="8229600" cy="4572002"/>
          </a:xfrm>
          <a:prstGeom prst="rect">
            <a:avLst/>
          </a:prstGeom>
        </p:spPr>
        <p:txBody>
          <a:bodyPr/>
          <a:lstStyle/>
          <a:p>
            <a:pPr marL="332613" indent="-332613" defTabSz="886968">
              <a:lnSpc>
                <a:spcPct val="104000"/>
              </a:lnSpc>
              <a:spcBef>
                <a:spcPts val="0"/>
              </a:spcBef>
              <a:buSzPct val="100000"/>
              <a:buChar char="▪"/>
              <a:defRPr b="1" sz="2716">
                <a:effectLst>
                  <a:outerShdw sx="100000" sy="100000" kx="0" ky="0" algn="b" rotWithShape="0" blurRad="12319" dist="24638" dir="2700000">
                    <a:srgbClr val="000000"/>
                  </a:outerShdw>
                </a:effectLst>
                <a:latin typeface="+mj-lt"/>
                <a:ea typeface="+mj-ea"/>
                <a:cs typeface="+mj-cs"/>
                <a:sym typeface="Helvetica"/>
              </a:defRPr>
            </a:pPr>
            <a:r>
              <a:t>Frequency of pneumothorax possibly increased if fluoroscopy is  not used.</a:t>
            </a:r>
            <a:endParaRPr>
              <a:solidFill>
                <a:srgbClr val="D93192"/>
              </a:solidFill>
              <a:latin typeface="Monotype Sorts"/>
              <a:ea typeface="Monotype Sorts"/>
              <a:cs typeface="Monotype Sorts"/>
              <a:sym typeface="Monotype Sorts"/>
            </a:endParaRPr>
          </a:p>
          <a:p>
            <a:pPr marL="332613" indent="-332613" defTabSz="886968">
              <a:lnSpc>
                <a:spcPct val="104000"/>
              </a:lnSpc>
              <a:spcBef>
                <a:spcPts val="0"/>
              </a:spcBef>
              <a:buSzPct val="100000"/>
              <a:buChar char="▪"/>
              <a:defRPr b="1" sz="2716">
                <a:effectLst>
                  <a:outerShdw sx="100000" sy="100000" kx="0" ky="0" algn="b" rotWithShape="0" blurRad="12319" dist="24638" dir="2700000">
                    <a:srgbClr val="000000"/>
                  </a:outerShdw>
                </a:effectLst>
                <a:latin typeface="+mj-lt"/>
                <a:ea typeface="+mj-ea"/>
                <a:cs typeface="+mj-cs"/>
                <a:sym typeface="Helvetica"/>
              </a:defRPr>
            </a:pPr>
            <a:r>
              <a:t>Avoids causing pleuritic chest pain with forceps.</a:t>
            </a:r>
          </a:p>
          <a:p>
            <a:pPr marL="332613" indent="-332613" defTabSz="886968">
              <a:lnSpc>
                <a:spcPct val="104000"/>
              </a:lnSpc>
              <a:spcBef>
                <a:spcPts val="0"/>
              </a:spcBef>
              <a:buSzPct val="100000"/>
              <a:buChar char="▪"/>
              <a:defRPr b="1" sz="2716">
                <a:effectLst>
                  <a:outerShdw sx="100000" sy="100000" kx="0" ky="0" algn="b" rotWithShape="0" blurRad="12319" dist="24638" dir="2700000">
                    <a:srgbClr val="000000"/>
                  </a:outerShdw>
                </a:effectLst>
                <a:latin typeface="+mj-lt"/>
                <a:ea typeface="+mj-ea"/>
                <a:cs typeface="+mj-cs"/>
                <a:sym typeface="Helvetica"/>
              </a:defRPr>
            </a:pPr>
            <a:r>
              <a:t>Avoids need for post bronchoscopy radiograph because fluoroscopic examination at end of procedure determines presence or absence of TBLB-related pneumothorax.</a:t>
            </a:r>
          </a:p>
          <a:p>
            <a:pPr marL="332613" indent="-332613" defTabSz="886968">
              <a:lnSpc>
                <a:spcPct val="104000"/>
              </a:lnSpc>
              <a:spcBef>
                <a:spcPts val="0"/>
              </a:spcBef>
              <a:buSzPct val="100000"/>
              <a:buChar char="▪"/>
              <a:defRPr b="1" sz="2716">
                <a:effectLst>
                  <a:outerShdw sx="100000" sy="100000" kx="0" ky="0" algn="b" rotWithShape="0" blurRad="12319" dist="24638" dir="2700000">
                    <a:srgbClr val="000000"/>
                  </a:outerShdw>
                </a:effectLst>
                <a:latin typeface="+mj-lt"/>
                <a:ea typeface="+mj-ea"/>
                <a:cs typeface="+mj-cs"/>
                <a:sym typeface="Helvetica"/>
              </a:defRPr>
            </a:pPr>
            <a:r>
              <a:t>Improves physician ease, comfort, and security</a:t>
            </a:r>
          </a:p>
          <a:p>
            <a:pPr marL="332613" indent="-332613" defTabSz="886968">
              <a:lnSpc>
                <a:spcPct val="104000"/>
              </a:lnSpc>
              <a:spcBef>
                <a:spcPts val="0"/>
              </a:spcBef>
              <a:buSzPct val="100000"/>
              <a:buChar char="▪"/>
              <a:defRPr b="1" sz="2716">
                <a:effectLst>
                  <a:outerShdw sx="100000" sy="100000" kx="0" ky="0" algn="b" rotWithShape="0" blurRad="12319" dist="24638" dir="2700000">
                    <a:srgbClr val="000000"/>
                  </a:outerShdw>
                </a:effectLst>
                <a:latin typeface="+mj-lt"/>
                <a:ea typeface="+mj-ea"/>
                <a:cs typeface="+mj-cs"/>
                <a:sym typeface="Helvetica"/>
              </a:defRPr>
            </a:pPr>
            <a:r>
              <a:t>Used routinely by 75% of doctors in the USA.</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59" name="Shape 159"/>
          <p:cNvSpPr/>
          <p:nvPr>
            <p:ph type="sldNum" sz="quarter" idx="2"/>
          </p:nvPr>
        </p:nvSpPr>
        <p:spPr>
          <a:xfrm>
            <a:off x="8398088" y="6432651"/>
            <a:ext cx="28871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 name="Shape 160"/>
          <p:cNvSpPr/>
          <p:nvPr>
            <p:ph type="title"/>
          </p:nvPr>
        </p:nvSpPr>
        <p:spPr>
          <a:xfrm>
            <a:off x="304800" y="381000"/>
            <a:ext cx="8229600" cy="914400"/>
          </a:xfrm>
          <a:prstGeom prst="rect">
            <a:avLst/>
          </a:prstGeom>
        </p:spPr>
        <p:txBody>
          <a:bodyPr/>
          <a:lstStyle>
            <a:lvl1pPr>
              <a:defRPr sz="3600"/>
            </a:lvl1pPr>
          </a:lstStyle>
          <a:p>
            <a:pPr/>
            <a:r>
              <a:t>Other advantages of fluoroscopy</a:t>
            </a:r>
          </a:p>
        </p:txBody>
      </p:sp>
      <p:sp>
        <p:nvSpPr>
          <p:cNvPr id="161" name="Shape 161"/>
          <p:cNvSpPr/>
          <p:nvPr>
            <p:ph type="body" idx="1"/>
          </p:nvPr>
        </p:nvSpPr>
        <p:spPr>
          <a:xfrm>
            <a:off x="381000" y="1752600"/>
            <a:ext cx="8229600" cy="4191000"/>
          </a:xfrm>
          <a:prstGeom prst="rect">
            <a:avLst/>
          </a:prstGeom>
        </p:spPr>
        <p:txBody>
          <a:bodyPr/>
          <a:lstStyle/>
          <a:p>
            <a:pPr lvl="1" marL="728091" indent="-280035" defTabSz="896111">
              <a:spcBef>
                <a:spcPts val="0"/>
              </a:spcBef>
              <a:buClr>
                <a:srgbClr val="FFCC00"/>
              </a:buClr>
              <a:defRPr sz="2744">
                <a:effectLst>
                  <a:outerShdw sx="100000" sy="100000" kx="0" ky="0" algn="b" rotWithShape="0" blurRad="12446" dist="24892" dir="2700000">
                    <a:srgbClr val="000000"/>
                  </a:outerShdw>
                </a:effectLst>
              </a:defRPr>
            </a:pPr>
            <a:r>
              <a:t>Prevention of pneumothorax</a:t>
            </a:r>
          </a:p>
          <a:p>
            <a:pPr lvl="1" marL="728091" indent="-280035" defTabSz="896111">
              <a:spcBef>
                <a:spcPts val="0"/>
              </a:spcBef>
              <a:buClr>
                <a:srgbClr val="FFCC00"/>
              </a:buClr>
              <a:defRPr sz="2744">
                <a:effectLst>
                  <a:outerShdw sx="100000" sy="100000" kx="0" ky="0" algn="b" rotWithShape="0" blurRad="12446" dist="24892" dir="2700000">
                    <a:srgbClr val="000000"/>
                  </a:outerShdw>
                </a:effectLst>
              </a:defRPr>
            </a:pPr>
            <a:r>
              <a:t>Position of forceps in relation to pleura is visualized</a:t>
            </a:r>
          </a:p>
          <a:p>
            <a:pPr lvl="1" marL="728091" indent="-280035" defTabSz="896111">
              <a:spcBef>
                <a:spcPts val="0"/>
              </a:spcBef>
              <a:buClr>
                <a:srgbClr val="FFCC00"/>
              </a:buClr>
              <a:defRPr sz="2744">
                <a:effectLst>
                  <a:outerShdw sx="100000" sy="100000" kx="0" ky="0" algn="b" rotWithShape="0" blurRad="12446" dist="24892" dir="2700000">
                    <a:srgbClr val="000000"/>
                  </a:outerShdw>
                </a:effectLst>
              </a:defRPr>
            </a:pPr>
            <a:r>
              <a:t>Ability to obtain biopsies from localized infiltrate</a:t>
            </a:r>
          </a:p>
          <a:p>
            <a:pPr lvl="1" marL="728091" indent="-280035" defTabSz="896111">
              <a:spcBef>
                <a:spcPts val="0"/>
              </a:spcBef>
              <a:buClr>
                <a:srgbClr val="FFCC00"/>
              </a:buClr>
              <a:defRPr sz="2744">
                <a:effectLst>
                  <a:outerShdw sx="100000" sy="100000" kx="0" ky="0" algn="b" rotWithShape="0" blurRad="12446" dist="24892" dir="2700000">
                    <a:srgbClr val="000000"/>
                  </a:outerShdw>
                </a:effectLst>
              </a:defRPr>
            </a:pPr>
            <a:r>
              <a:t>Possibility to accelerate procedure</a:t>
            </a:r>
          </a:p>
          <a:p>
            <a:pPr lvl="1" marL="728091" indent="-280035" defTabSz="896111">
              <a:spcBef>
                <a:spcPts val="0"/>
              </a:spcBef>
              <a:buClr>
                <a:srgbClr val="FFCC00"/>
              </a:buClr>
              <a:defRPr sz="2744">
                <a:effectLst>
                  <a:outerShdw sx="100000" sy="100000" kx="0" ky="0" algn="b" rotWithShape="0" blurRad="12446" dist="24892" dir="2700000">
                    <a:srgbClr val="000000"/>
                  </a:outerShdw>
                </a:effectLst>
              </a:defRPr>
            </a:pPr>
            <a:r>
              <a:t>Avoid looking through the bronchoscope</a:t>
            </a:r>
          </a:p>
          <a:p>
            <a:pPr lvl="1" marL="728091" indent="-280035" defTabSz="896111">
              <a:spcBef>
                <a:spcPts val="0"/>
              </a:spcBef>
              <a:buClr>
                <a:srgbClr val="FFCC00"/>
              </a:buClr>
              <a:defRPr sz="2744">
                <a:effectLst>
                  <a:outerShdw sx="100000" sy="100000" kx="0" ky="0" algn="b" rotWithShape="0" blurRad="12446" dist="24892" dir="2700000">
                    <a:srgbClr val="000000"/>
                  </a:outerShdw>
                </a:effectLst>
              </a:defRPr>
            </a:pPr>
            <a:r>
              <a:t>Guidance possible using fluoroscopy image only, therefore scope can be wedged and forceps can be viewed using fluoroscopy only.</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64" name="Shape 164"/>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5" name="Fluroscopy C-Arm Position.jpg"/>
          <p:cNvPicPr>
            <a:picLocks noChangeAspect="1"/>
          </p:cNvPicPr>
          <p:nvPr/>
        </p:nvPicPr>
        <p:blipFill>
          <a:blip r:embed="rId2">
            <a:extLst/>
          </a:blip>
          <a:srcRect l="2720" t="3521" r="3401" b="3155"/>
          <a:stretch>
            <a:fillRect/>
          </a:stretch>
        </p:blipFill>
        <p:spPr>
          <a:xfrm>
            <a:off x="4571999" y="2438399"/>
            <a:ext cx="4191001" cy="3219451"/>
          </a:xfrm>
          <a:prstGeom prst="rect">
            <a:avLst/>
          </a:prstGeom>
          <a:ln w="12700">
            <a:miter lim="400000"/>
          </a:ln>
        </p:spPr>
      </p:pic>
      <p:sp>
        <p:nvSpPr>
          <p:cNvPr id="166" name="Shape 166"/>
          <p:cNvSpPr/>
          <p:nvPr>
            <p:ph type="title"/>
          </p:nvPr>
        </p:nvSpPr>
        <p:spPr>
          <a:xfrm>
            <a:off x="533400" y="304800"/>
            <a:ext cx="8229600" cy="919163"/>
          </a:xfrm>
          <a:prstGeom prst="rect">
            <a:avLst/>
          </a:prstGeom>
        </p:spPr>
        <p:txBody>
          <a:bodyPr/>
          <a:lstStyle>
            <a:lvl1pPr>
              <a:defRPr sz="3600"/>
            </a:lvl1pPr>
          </a:lstStyle>
          <a:p>
            <a:pPr/>
            <a:r>
              <a:t>Fluoroscopy-assisted TBLB</a:t>
            </a:r>
          </a:p>
        </p:txBody>
      </p:sp>
      <p:sp>
        <p:nvSpPr>
          <p:cNvPr id="167" name="Shape 167"/>
          <p:cNvSpPr/>
          <p:nvPr/>
        </p:nvSpPr>
        <p:spPr>
          <a:xfrm>
            <a:off x="304800" y="1447800"/>
            <a:ext cx="3962400" cy="51054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a:solidFill>
                  <a:srgbClr val="FFFFFF"/>
                </a:solidFill>
              </a:defRPr>
            </a:pPr>
            <a:r>
              <a:t>Position C-Arm first</a:t>
            </a:r>
          </a:p>
          <a:p>
            <a:pPr>
              <a:spcBef>
                <a:spcPts val="1000"/>
              </a:spcBef>
              <a:defRPr b="1">
                <a:solidFill>
                  <a:srgbClr val="FFFFFF"/>
                </a:solidFill>
              </a:defRPr>
            </a:pPr>
            <a:r>
              <a:t>Test before starting bronchoscopy</a:t>
            </a:r>
          </a:p>
          <a:p>
            <a:pPr>
              <a:spcBef>
                <a:spcPts val="1000"/>
              </a:spcBef>
              <a:defRPr b="1">
                <a:solidFill>
                  <a:srgbClr val="FFFFFF"/>
                </a:solidFill>
              </a:defRPr>
            </a:pPr>
            <a:r>
              <a:t>Be sure abnormalities can be seen on fluoroscopy</a:t>
            </a:r>
          </a:p>
          <a:p>
            <a:pPr>
              <a:spcBef>
                <a:spcPts val="1000"/>
              </a:spcBef>
              <a:defRPr b="1">
                <a:solidFill>
                  <a:srgbClr val="FFFFFF"/>
                </a:solidFill>
              </a:defRPr>
            </a:pPr>
            <a:r>
              <a:t>Bronchoscopist should operate machine to avoid excess radiation</a:t>
            </a:r>
          </a:p>
          <a:p>
            <a:pPr>
              <a:spcBef>
                <a:spcPts val="1000"/>
              </a:spcBef>
              <a:defRPr b="1">
                <a:solidFill>
                  <a:srgbClr val="FFFFFF"/>
                </a:solidFill>
              </a:defRPr>
            </a:pPr>
            <a:r>
              <a:t>Be certain that there is enough room in procedure area to assure patient safety in case of complications.</a:t>
            </a:r>
          </a:p>
          <a:p>
            <a:pPr>
              <a:spcBef>
                <a:spcPts val="1000"/>
              </a:spcBef>
              <a:defRPr b="1">
                <a:solidFill>
                  <a:srgbClr val="FFFFFF"/>
                </a:solidFill>
              </a:defRPr>
            </a:pPr>
            <a:r>
              <a:t>Remove machine after biopsies</a:t>
            </a:r>
          </a:p>
          <a:p>
            <a:pPr>
              <a:spcBef>
                <a:spcPts val="1000"/>
              </a:spcBef>
              <a:defRPr b="1">
                <a:solidFill>
                  <a:srgbClr val="FFFFFF"/>
                </a:solidFill>
              </a:defRPr>
            </a:pPr>
            <a:r>
              <a:t>Avoids need for post procedure radiograph</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70" name="Shape 170"/>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1" name="Shape 171"/>
          <p:cNvSpPr/>
          <p:nvPr>
            <p:ph type="title"/>
          </p:nvPr>
        </p:nvSpPr>
        <p:spPr>
          <a:prstGeom prst="rect">
            <a:avLst/>
          </a:prstGeom>
        </p:spPr>
        <p:txBody>
          <a:bodyPr/>
          <a:lstStyle/>
          <a:p>
            <a:pPr/>
            <a:r>
              <a:t>With fluoroscopy</a:t>
            </a:r>
          </a:p>
        </p:txBody>
      </p:sp>
      <p:pic>
        <p:nvPicPr>
          <p:cNvPr id="172" name="FFB room TBB fluoro.jpg"/>
          <p:cNvPicPr>
            <a:picLocks noChangeAspect="1"/>
          </p:cNvPicPr>
          <p:nvPr/>
        </p:nvPicPr>
        <p:blipFill>
          <a:blip r:embed="rId2">
            <a:extLst/>
          </a:blip>
          <a:stretch>
            <a:fillRect/>
          </a:stretch>
        </p:blipFill>
        <p:spPr>
          <a:xfrm>
            <a:off x="457200" y="1981200"/>
            <a:ext cx="4038600" cy="2990850"/>
          </a:xfrm>
          <a:prstGeom prst="rect">
            <a:avLst/>
          </a:prstGeom>
          <a:ln w="12700">
            <a:miter lim="400000"/>
          </a:ln>
        </p:spPr>
      </p:pic>
      <p:sp>
        <p:nvSpPr>
          <p:cNvPr id="173" name="Shape 173"/>
          <p:cNvSpPr/>
          <p:nvPr/>
        </p:nvSpPr>
        <p:spPr>
          <a:xfrm>
            <a:off x="609600" y="5257800"/>
            <a:ext cx="37338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Patients can be done supine or partially sitting</a:t>
            </a:r>
          </a:p>
        </p:txBody>
      </p:sp>
      <p:pic>
        <p:nvPicPr>
          <p:cNvPr id="174" name="FFb room TBB over shoulder.jpg"/>
          <p:cNvPicPr>
            <a:picLocks noChangeAspect="1"/>
          </p:cNvPicPr>
          <p:nvPr/>
        </p:nvPicPr>
        <p:blipFill>
          <a:blip r:embed="rId3">
            <a:extLst/>
          </a:blip>
          <a:stretch>
            <a:fillRect/>
          </a:stretch>
        </p:blipFill>
        <p:spPr>
          <a:xfrm>
            <a:off x="4876800" y="1905000"/>
            <a:ext cx="4038600" cy="3028950"/>
          </a:xfrm>
          <a:prstGeom prst="rect">
            <a:avLst/>
          </a:prstGeom>
          <a:ln w="12700">
            <a:miter lim="400000"/>
          </a:ln>
        </p:spPr>
      </p:pic>
      <p:sp>
        <p:nvSpPr>
          <p:cNvPr id="175" name="Shape 175"/>
          <p:cNvSpPr/>
          <p:nvPr/>
        </p:nvSpPr>
        <p:spPr>
          <a:xfrm>
            <a:off x="5181600" y="5181600"/>
            <a:ext cx="3276600"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Forceps are easily inserted by the assistant into the bronchoscope if the scope is held “over the shoulder”</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78" name="Shape 178"/>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Shape 179"/>
          <p:cNvSpPr/>
          <p:nvPr>
            <p:ph type="title"/>
          </p:nvPr>
        </p:nvSpPr>
        <p:spPr>
          <a:xfrm>
            <a:off x="457200" y="381000"/>
            <a:ext cx="8229600" cy="617538"/>
          </a:xfrm>
          <a:prstGeom prst="rect">
            <a:avLst/>
          </a:prstGeom>
        </p:spPr>
        <p:txBody>
          <a:bodyPr/>
          <a:lstStyle>
            <a:lvl1pPr defTabSz="804672">
              <a:defRPr sz="3520">
                <a:effectLst>
                  <a:outerShdw sx="100000" sy="100000" kx="0" ky="0" algn="b" rotWithShape="0" blurRad="11176" dist="22352" dir="2700000">
                    <a:srgbClr val="000000"/>
                  </a:outerShdw>
                </a:effectLst>
              </a:defRPr>
            </a:lvl1pPr>
          </a:lstStyle>
          <a:p>
            <a:pPr/>
            <a:r>
              <a:t>Fluoroscopy-assisted TBLB</a:t>
            </a:r>
          </a:p>
        </p:txBody>
      </p:sp>
      <p:pic>
        <p:nvPicPr>
          <p:cNvPr id="180" name="FFB room tbb flouro close up.jpg"/>
          <p:cNvPicPr>
            <a:picLocks noChangeAspect="1"/>
          </p:cNvPicPr>
          <p:nvPr/>
        </p:nvPicPr>
        <p:blipFill>
          <a:blip r:embed="rId2">
            <a:extLst/>
          </a:blip>
          <a:stretch>
            <a:fillRect/>
          </a:stretch>
        </p:blipFill>
        <p:spPr>
          <a:xfrm>
            <a:off x="381000" y="1676400"/>
            <a:ext cx="3962400" cy="2952750"/>
          </a:xfrm>
          <a:prstGeom prst="rect">
            <a:avLst/>
          </a:prstGeom>
          <a:ln w="12700">
            <a:miter lim="400000"/>
          </a:ln>
        </p:spPr>
      </p:pic>
      <p:pic>
        <p:nvPicPr>
          <p:cNvPr id="181" name="FFb room stale in lat decub.jpg"/>
          <p:cNvPicPr>
            <a:picLocks noChangeAspect="1"/>
          </p:cNvPicPr>
          <p:nvPr/>
        </p:nvPicPr>
        <p:blipFill>
          <a:blip r:embed="rId3">
            <a:extLst/>
          </a:blip>
          <a:stretch>
            <a:fillRect/>
          </a:stretch>
        </p:blipFill>
        <p:spPr>
          <a:xfrm>
            <a:off x="4876800" y="1905000"/>
            <a:ext cx="3886200" cy="2647950"/>
          </a:xfrm>
          <a:prstGeom prst="rect">
            <a:avLst/>
          </a:prstGeom>
          <a:ln w="12700">
            <a:miter lim="400000"/>
          </a:ln>
        </p:spPr>
      </p:pic>
      <p:sp>
        <p:nvSpPr>
          <p:cNvPr id="182" name="Shape 182"/>
          <p:cNvSpPr/>
          <p:nvPr/>
        </p:nvSpPr>
        <p:spPr>
          <a:xfrm>
            <a:off x="381000" y="4724400"/>
            <a:ext cx="4191000" cy="192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Once the scope is wedged, the Bronchoscopist watches the forceps using fluoroscopy only, and does not need to look through the bronchoscope until after all specimens are obtained</a:t>
            </a:r>
          </a:p>
        </p:txBody>
      </p:sp>
      <p:sp>
        <p:nvSpPr>
          <p:cNvPr id="183" name="Shape 183"/>
          <p:cNvSpPr/>
          <p:nvPr/>
        </p:nvSpPr>
        <p:spPr>
          <a:xfrm>
            <a:off x="4876800" y="4724400"/>
            <a:ext cx="3962400" cy="161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In case of bleeding, the scope is kept wedged, suction is applied, and the patient is turned into the lateral safety position, bleeding side down.</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86" name="Shape 186"/>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7" name="Shape 187"/>
          <p:cNvSpPr/>
          <p:nvPr>
            <p:ph type="title"/>
          </p:nvPr>
        </p:nvSpPr>
        <p:spPr>
          <a:xfrm>
            <a:off x="914400" y="609600"/>
            <a:ext cx="7543800" cy="1371600"/>
          </a:xfrm>
          <a:prstGeom prst="rect">
            <a:avLst/>
          </a:prstGeom>
        </p:spPr>
        <p:txBody>
          <a:bodyPr/>
          <a:lstStyle>
            <a:lvl1pPr>
              <a:defRPr sz="3600"/>
            </a:lvl1pPr>
          </a:lstStyle>
          <a:p>
            <a:pPr/>
            <a:r>
              <a:t>Techniques of TBLB</a:t>
            </a:r>
          </a:p>
        </p:txBody>
      </p:sp>
      <p:pic>
        <p:nvPicPr>
          <p:cNvPr id="188" name="Mvc-228FFB TBB3.jpg"/>
          <p:cNvPicPr>
            <a:picLocks noChangeAspect="1"/>
          </p:cNvPicPr>
          <p:nvPr/>
        </p:nvPicPr>
        <p:blipFill>
          <a:blip r:embed="rId2">
            <a:extLst/>
          </a:blip>
          <a:stretch>
            <a:fillRect/>
          </a:stretch>
        </p:blipFill>
        <p:spPr>
          <a:xfrm>
            <a:off x="457200" y="1981200"/>
            <a:ext cx="4038600" cy="3028950"/>
          </a:xfrm>
          <a:prstGeom prst="rect">
            <a:avLst/>
          </a:prstGeom>
          <a:ln w="12700">
            <a:miter lim="400000"/>
          </a:ln>
        </p:spPr>
      </p:pic>
      <p:pic>
        <p:nvPicPr>
          <p:cNvPr id="189" name="Mvc-226FFB TBB1.jpg"/>
          <p:cNvPicPr>
            <a:picLocks noChangeAspect="1"/>
          </p:cNvPicPr>
          <p:nvPr/>
        </p:nvPicPr>
        <p:blipFill>
          <a:blip r:embed="rId3">
            <a:extLst/>
          </a:blip>
          <a:stretch>
            <a:fillRect/>
          </a:stretch>
        </p:blipFill>
        <p:spPr>
          <a:xfrm>
            <a:off x="4724400" y="1981200"/>
            <a:ext cx="4038600" cy="3028950"/>
          </a:xfrm>
          <a:prstGeom prst="rect">
            <a:avLst/>
          </a:prstGeom>
          <a:ln w="12700">
            <a:miter lim="400000"/>
          </a:ln>
        </p:spPr>
      </p:pic>
      <p:sp>
        <p:nvSpPr>
          <p:cNvPr id="190" name="Shape 190"/>
          <p:cNvSpPr/>
          <p:nvPr/>
        </p:nvSpPr>
        <p:spPr>
          <a:xfrm>
            <a:off x="685800" y="5181600"/>
            <a:ext cx="3657600"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TBLB of the Right Lower lobe infiltrate, forceps open via lateral basal segment.</a:t>
            </a:r>
          </a:p>
        </p:txBody>
      </p:sp>
      <p:sp>
        <p:nvSpPr>
          <p:cNvPr id="191" name="Shape 191"/>
          <p:cNvSpPr/>
          <p:nvPr/>
        </p:nvSpPr>
        <p:spPr>
          <a:xfrm>
            <a:off x="5105400" y="5181600"/>
            <a:ext cx="3657600"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TBLB of apical-posterior segment Left Upper Lobe, forceps still closed</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94" name="Shape 194"/>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5" name="Shape 195"/>
          <p:cNvSpPr/>
          <p:nvPr>
            <p:ph type="title"/>
          </p:nvPr>
        </p:nvSpPr>
        <p:spPr>
          <a:xfrm>
            <a:off x="457200" y="609600"/>
            <a:ext cx="8229600" cy="617538"/>
          </a:xfrm>
          <a:prstGeom prst="rect">
            <a:avLst/>
          </a:prstGeom>
        </p:spPr>
        <p:txBody>
          <a:bodyPr/>
          <a:lstStyle>
            <a:lvl1pPr>
              <a:defRPr sz="3200"/>
            </a:lvl1pPr>
          </a:lstStyle>
          <a:p>
            <a:pPr/>
            <a:r>
              <a:t>Manipulating the Bronchoscope during TBLB</a:t>
            </a:r>
          </a:p>
        </p:txBody>
      </p:sp>
      <p:sp>
        <p:nvSpPr>
          <p:cNvPr id="196" name="Shape 196"/>
          <p:cNvSpPr/>
          <p:nvPr>
            <p:ph type="body" idx="1"/>
          </p:nvPr>
        </p:nvSpPr>
        <p:spPr>
          <a:xfrm>
            <a:off x="304800" y="1752600"/>
            <a:ext cx="8458200" cy="4495800"/>
          </a:xfrm>
          <a:prstGeom prst="rect">
            <a:avLst/>
          </a:prstGeom>
        </p:spPr>
        <p:txBody>
          <a:bodyPr/>
          <a:lstStyle/>
          <a:p>
            <a:pPr>
              <a:lnSpc>
                <a:spcPct val="80000"/>
              </a:lnSpc>
              <a:spcBef>
                <a:spcPts val="600"/>
              </a:spcBef>
              <a:defRPr b="1" sz="2800"/>
            </a:pPr>
            <a:r>
              <a:t>Wedge technique</a:t>
            </a:r>
          </a:p>
          <a:p>
            <a:pPr lvl="1" marL="742950" indent="-285750">
              <a:lnSpc>
                <a:spcPct val="80000"/>
              </a:lnSpc>
              <a:spcBef>
                <a:spcPts val="0"/>
              </a:spcBef>
              <a:buClr>
                <a:srgbClr val="FFCC00"/>
              </a:buClr>
              <a:defRPr sz="2800"/>
            </a:pPr>
            <a:r>
              <a:t>Keeps scope in optimal position</a:t>
            </a:r>
          </a:p>
          <a:p>
            <a:pPr lvl="1" marL="742950" indent="-285750">
              <a:lnSpc>
                <a:spcPct val="80000"/>
              </a:lnSpc>
              <a:spcBef>
                <a:spcPts val="0"/>
              </a:spcBef>
              <a:buClr>
                <a:srgbClr val="FFCC00"/>
              </a:buClr>
              <a:defRPr sz="2800"/>
            </a:pPr>
            <a:r>
              <a:t>Allows suction and tamponade in case of bleeding</a:t>
            </a:r>
          </a:p>
          <a:p>
            <a:pPr>
              <a:lnSpc>
                <a:spcPct val="80000"/>
              </a:lnSpc>
              <a:spcBef>
                <a:spcPts val="600"/>
              </a:spcBef>
              <a:defRPr b="1" sz="2800"/>
            </a:pPr>
            <a:r>
              <a:t>Full view technique</a:t>
            </a:r>
          </a:p>
          <a:p>
            <a:pPr lvl="1" marL="742950" indent="-285750">
              <a:lnSpc>
                <a:spcPct val="80000"/>
              </a:lnSpc>
              <a:spcBef>
                <a:spcPts val="0"/>
              </a:spcBef>
              <a:buClr>
                <a:srgbClr val="FFCC00"/>
              </a:buClr>
              <a:defRPr sz="2800"/>
            </a:pPr>
            <a:r>
              <a:t>Keeps segmental airways in view</a:t>
            </a:r>
          </a:p>
          <a:p>
            <a:pPr lvl="1" marL="742950" indent="-285750">
              <a:lnSpc>
                <a:spcPct val="80000"/>
              </a:lnSpc>
              <a:spcBef>
                <a:spcPts val="0"/>
              </a:spcBef>
              <a:buClr>
                <a:srgbClr val="FFCC00"/>
              </a:buClr>
              <a:defRPr sz="2800"/>
            </a:pPr>
            <a:r>
              <a:t>Ability to better visualize bleeding if it occurs and to control patency of contra lateral lung</a:t>
            </a:r>
          </a:p>
          <a:p>
            <a:pPr lvl="1" marL="742950" indent="-285750">
              <a:lnSpc>
                <a:spcPct val="80000"/>
              </a:lnSpc>
              <a:spcBef>
                <a:spcPts val="0"/>
              </a:spcBef>
              <a:buClr>
                <a:srgbClr val="FFCC00"/>
              </a:buClr>
              <a:defRPr sz="2800"/>
            </a:pPr>
            <a:r>
              <a:t>Ability to guide forceps into multiple specific segments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99" name="Shape 199"/>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0" name="Shape 200"/>
          <p:cNvSpPr/>
          <p:nvPr>
            <p:ph type="title"/>
          </p:nvPr>
        </p:nvSpPr>
        <p:spPr>
          <a:xfrm>
            <a:off x="457200" y="685800"/>
            <a:ext cx="8229600" cy="617538"/>
          </a:xfrm>
          <a:prstGeom prst="rect">
            <a:avLst/>
          </a:prstGeom>
        </p:spPr>
        <p:txBody>
          <a:bodyPr/>
          <a:lstStyle>
            <a:lvl1pPr>
              <a:defRPr sz="3200"/>
            </a:lvl1pPr>
          </a:lstStyle>
          <a:p>
            <a:pPr/>
            <a:r>
              <a:t>Full view and wedge techniques of TBLB</a:t>
            </a:r>
          </a:p>
        </p:txBody>
      </p:sp>
      <p:pic>
        <p:nvPicPr>
          <p:cNvPr id="201" name="image.png"/>
          <p:cNvPicPr>
            <a:picLocks noChangeAspect="1"/>
          </p:cNvPicPr>
          <p:nvPr/>
        </p:nvPicPr>
        <p:blipFill>
          <a:blip r:embed="rId2">
            <a:extLst/>
          </a:blip>
          <a:stretch>
            <a:fillRect/>
          </a:stretch>
        </p:blipFill>
        <p:spPr>
          <a:xfrm>
            <a:off x="457200" y="1905000"/>
            <a:ext cx="4038600" cy="2754313"/>
          </a:xfrm>
          <a:prstGeom prst="rect">
            <a:avLst/>
          </a:prstGeom>
          <a:ln w="12700">
            <a:miter lim="400000"/>
          </a:ln>
        </p:spPr>
      </p:pic>
      <p:pic>
        <p:nvPicPr>
          <p:cNvPr id="202" name="image.png"/>
          <p:cNvPicPr>
            <a:picLocks noChangeAspect="1"/>
          </p:cNvPicPr>
          <p:nvPr/>
        </p:nvPicPr>
        <p:blipFill>
          <a:blip r:embed="rId3">
            <a:extLst/>
          </a:blip>
          <a:stretch>
            <a:fillRect/>
          </a:stretch>
        </p:blipFill>
        <p:spPr>
          <a:xfrm>
            <a:off x="4724400" y="1905000"/>
            <a:ext cx="4038600" cy="2754313"/>
          </a:xfrm>
          <a:prstGeom prst="rect">
            <a:avLst/>
          </a:prstGeom>
          <a:ln w="12700">
            <a:miter lim="400000"/>
          </a:ln>
        </p:spPr>
      </p:pic>
      <p:sp>
        <p:nvSpPr>
          <p:cNvPr id="203" name="Shape 203"/>
          <p:cNvSpPr/>
          <p:nvPr/>
        </p:nvSpPr>
        <p:spPr>
          <a:xfrm>
            <a:off x="533400" y="4953000"/>
            <a:ext cx="39624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solidFill>
                  <a:srgbClr val="FFFFFF"/>
                </a:solidFill>
              </a:defRPr>
            </a:pPr>
            <a:r>
              <a:t>Full view technique</a:t>
            </a:r>
          </a:p>
          <a:p>
            <a:pPr>
              <a:spcBef>
                <a:spcPts val="1200"/>
              </a:spcBef>
              <a:defRPr sz="2000">
                <a:solidFill>
                  <a:srgbClr val="FFFFFF"/>
                </a:solidFill>
              </a:defRPr>
            </a:pPr>
            <a:r>
              <a:t>The scope is kept in a more proximal segmental bronchus</a:t>
            </a:r>
          </a:p>
        </p:txBody>
      </p:sp>
      <p:sp>
        <p:nvSpPr>
          <p:cNvPr id="204" name="Shape 204"/>
          <p:cNvSpPr/>
          <p:nvPr/>
        </p:nvSpPr>
        <p:spPr>
          <a:xfrm>
            <a:off x="4724400" y="4953000"/>
            <a:ext cx="40386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solidFill>
                  <a:srgbClr val="FFFFFF"/>
                </a:solidFill>
              </a:defRPr>
            </a:pPr>
            <a:r>
              <a:t>Wedge technique</a:t>
            </a:r>
          </a:p>
          <a:p>
            <a:pPr>
              <a:spcBef>
                <a:spcPts val="1200"/>
              </a:spcBef>
              <a:defRPr sz="2000">
                <a:solidFill>
                  <a:srgbClr val="FFFFFF"/>
                </a:solidFill>
              </a:defRPr>
            </a:pPr>
            <a:r>
              <a:t>The scope is wedged distally into the target subsegmental bronchus</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07" name="Shape 207"/>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8" name="Shape 208"/>
          <p:cNvSpPr/>
          <p:nvPr>
            <p:ph type="title"/>
          </p:nvPr>
        </p:nvSpPr>
        <p:spPr>
          <a:xfrm>
            <a:off x="457200" y="381000"/>
            <a:ext cx="8229600" cy="381000"/>
          </a:xfrm>
          <a:prstGeom prst="rect">
            <a:avLst/>
          </a:prstGeom>
        </p:spPr>
        <p:txBody>
          <a:bodyPr/>
          <a:lstStyle>
            <a:lvl1pPr defTabSz="548640">
              <a:defRPr sz="1920">
                <a:effectLst>
                  <a:outerShdw sx="100000" sy="100000" kx="0" ky="0" algn="b" rotWithShape="0" blurRad="7620" dist="15240" dir="2700000">
                    <a:srgbClr val="000000"/>
                  </a:outerShdw>
                </a:effectLst>
              </a:defRPr>
            </a:lvl1pPr>
          </a:lstStyle>
          <a:p>
            <a:pPr/>
            <a:r>
              <a:t>Wedge and nonwedge techniques of TBLB</a:t>
            </a:r>
          </a:p>
        </p:txBody>
      </p:sp>
      <p:grpSp>
        <p:nvGrpSpPr>
          <p:cNvPr id="211" name="Group 211"/>
          <p:cNvGrpSpPr/>
          <p:nvPr/>
        </p:nvGrpSpPr>
        <p:grpSpPr>
          <a:xfrm>
            <a:off x="5181600" y="5486400"/>
            <a:ext cx="3036888" cy="971550"/>
            <a:chOff x="0" y="0"/>
            <a:chExt cx="3036887" cy="971550"/>
          </a:xfrm>
        </p:grpSpPr>
        <p:pic>
          <p:nvPicPr>
            <p:cNvPr id="209" name="MCj03182160000[1].pdf"/>
            <p:cNvPicPr>
              <a:picLocks noChangeAspect="1"/>
            </p:cNvPicPr>
            <p:nvPr/>
          </p:nvPicPr>
          <p:blipFill>
            <a:blip r:embed="rId2">
              <a:extLst/>
            </a:blip>
            <a:stretch>
              <a:fillRect/>
            </a:stretch>
          </p:blipFill>
          <p:spPr>
            <a:xfrm>
              <a:off x="1981200" y="0"/>
              <a:ext cx="1055688" cy="971550"/>
            </a:xfrm>
            <a:prstGeom prst="rect">
              <a:avLst/>
            </a:prstGeom>
            <a:ln w="12700" cap="flat">
              <a:noFill/>
              <a:miter lim="400000"/>
            </a:ln>
            <a:effectLst/>
          </p:spPr>
        </p:pic>
        <p:sp>
          <p:nvSpPr>
            <p:cNvPr id="210" name="Shape 210"/>
            <p:cNvSpPr/>
            <p:nvPr/>
          </p:nvSpPr>
          <p:spPr>
            <a:xfrm>
              <a:off x="0" y="533400"/>
              <a:ext cx="1905000"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a:solidFill>
                    <a:srgbClr val="FFFFFF"/>
                  </a:solidFill>
                </a:defRPr>
              </a:lvl1pPr>
            </a:lstStyle>
            <a:p>
              <a:pPr/>
              <a:r>
                <a:t>Click to continue</a:t>
              </a:r>
            </a:p>
          </p:txBody>
        </p:sp>
      </p:grpSp>
      <p:sp>
        <p:nvSpPr>
          <p:cNvPr id="212" name="Shape 212"/>
          <p:cNvSpPr/>
          <p:nvPr/>
        </p:nvSpPr>
        <p:spPr>
          <a:xfrm>
            <a:off x="533400" y="4038600"/>
            <a:ext cx="64008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Click here to view video presentation Wedge technique</a:t>
            </a:r>
          </a:p>
        </p:txBody>
      </p:sp>
      <p:sp>
        <p:nvSpPr>
          <p:cNvPr id="213" name="Shape 213"/>
          <p:cNvSpPr/>
          <p:nvPr/>
        </p:nvSpPr>
        <p:spPr>
          <a:xfrm>
            <a:off x="1752600" y="2514600"/>
            <a:ext cx="70866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Click here to view video presentation nonwedge technique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2666"/>
                                  </p:stCondLst>
                                  <p:iterate type="el" backwards="0">
                                    <p:tmAbs val="0"/>
                                  </p:iterate>
                                  <p:childTnLst>
                                    <p:set>
                                      <p:cBhvr>
                                        <p:cTn id="6" fill="hold"/>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16" name="Shape 216"/>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7" name="Shape 217"/>
          <p:cNvSpPr/>
          <p:nvPr>
            <p:ph type="title"/>
          </p:nvPr>
        </p:nvSpPr>
        <p:spPr>
          <a:xfrm>
            <a:off x="838200" y="304800"/>
            <a:ext cx="7162800" cy="533400"/>
          </a:xfrm>
          <a:prstGeom prst="rect">
            <a:avLst/>
          </a:prstGeom>
        </p:spPr>
        <p:txBody>
          <a:bodyPr/>
          <a:lstStyle>
            <a:lvl1pPr defTabSz="841247">
              <a:defRPr b="1" sz="2944">
                <a:effectLst>
                  <a:outerShdw sx="100000" sy="100000" kx="0" ky="0" algn="b" rotWithShape="0" blurRad="11684" dist="23368" dir="2700000">
                    <a:srgbClr val="000000"/>
                  </a:outerShdw>
                </a:effectLst>
              </a:defRPr>
            </a:lvl1pPr>
          </a:lstStyle>
          <a:p>
            <a:pPr/>
            <a:r>
              <a:t>Touch and feel technique</a:t>
            </a:r>
          </a:p>
        </p:txBody>
      </p:sp>
      <p:sp>
        <p:nvSpPr>
          <p:cNvPr id="218" name="Shape 218"/>
          <p:cNvSpPr/>
          <p:nvPr>
            <p:ph type="body" idx="1"/>
          </p:nvPr>
        </p:nvSpPr>
        <p:spPr>
          <a:xfrm>
            <a:off x="304800" y="1219200"/>
            <a:ext cx="8382000" cy="5029200"/>
          </a:xfrm>
          <a:prstGeom prst="rect">
            <a:avLst/>
          </a:prstGeom>
        </p:spPr>
        <p:txBody>
          <a:bodyPr/>
          <a:lstStyle/>
          <a:p>
            <a:pPr>
              <a:lnSpc>
                <a:spcPct val="80000"/>
              </a:lnSpc>
              <a:spcBef>
                <a:spcPts val="600"/>
              </a:spcBef>
              <a:defRPr sz="2800"/>
            </a:pPr>
            <a:r>
              <a:t>Move forceps through working channel of scope.</a:t>
            </a:r>
          </a:p>
          <a:p>
            <a:pPr lvl="1" marL="742950" indent="-285750">
              <a:lnSpc>
                <a:spcPct val="80000"/>
              </a:lnSpc>
              <a:spcBef>
                <a:spcPts val="0"/>
              </a:spcBef>
              <a:buClr>
                <a:srgbClr val="FFCC00"/>
              </a:buClr>
              <a:defRPr sz="2400"/>
            </a:pPr>
            <a:r>
              <a:t>As forceps becomes visible, begin fluoroscopy (intermittent rather than continuous decreases radiation exposure)</a:t>
            </a:r>
          </a:p>
          <a:p>
            <a:pPr lvl="1" marL="742950" indent="-285750">
              <a:lnSpc>
                <a:spcPct val="80000"/>
              </a:lnSpc>
              <a:spcBef>
                <a:spcPts val="0"/>
              </a:spcBef>
              <a:buClr>
                <a:srgbClr val="FFCC00"/>
              </a:buClr>
              <a:defRPr sz="2400"/>
            </a:pPr>
            <a:r>
              <a:t>When forceps is at target position, open forceps and shake gently</a:t>
            </a:r>
          </a:p>
          <a:p>
            <a:pPr lvl="1" marL="742950" indent="-285750">
              <a:lnSpc>
                <a:spcPct val="80000"/>
              </a:lnSpc>
              <a:spcBef>
                <a:spcPts val="0"/>
              </a:spcBef>
              <a:buClr>
                <a:srgbClr val="FFCC00"/>
              </a:buClr>
              <a:defRPr sz="2400"/>
            </a:pPr>
            <a:r>
              <a:t>Insert forceps a bit further until some resistance is felt</a:t>
            </a:r>
          </a:p>
          <a:p>
            <a:pPr lvl="2" marL="1143000" indent="-228600">
              <a:lnSpc>
                <a:spcPct val="80000"/>
              </a:lnSpc>
              <a:spcBef>
                <a:spcPts val="0"/>
              </a:spcBef>
              <a:defRPr sz="2000"/>
            </a:pPr>
            <a:r>
              <a:t>Ask the patient to raise a hand if pain is felt</a:t>
            </a:r>
          </a:p>
          <a:p>
            <a:pPr lvl="2" marL="1143000" indent="-228600">
              <a:lnSpc>
                <a:spcPct val="80000"/>
              </a:lnSpc>
              <a:spcBef>
                <a:spcPts val="0"/>
              </a:spcBef>
              <a:defRPr sz="2400"/>
            </a:pPr>
            <a:r>
              <a:t>This signals that the forceps is near the periphery of the lung and “touching” the pleura</a:t>
            </a:r>
          </a:p>
          <a:p>
            <a:pPr lvl="2" marL="1143000" indent="-228600">
              <a:lnSpc>
                <a:spcPct val="80000"/>
              </a:lnSpc>
              <a:spcBef>
                <a:spcPts val="0"/>
              </a:spcBef>
              <a:defRPr sz="2400"/>
            </a:pPr>
            <a:r>
              <a:t>Often used when fluoroscopy is NOT available</a:t>
            </a:r>
          </a:p>
          <a:p>
            <a:pPr lvl="3" marL="1600200" indent="-228600">
              <a:lnSpc>
                <a:spcPct val="80000"/>
              </a:lnSpc>
              <a:spcBef>
                <a:spcPts val="0"/>
              </a:spcBef>
              <a:buClr>
                <a:srgbClr val="FFCC00"/>
              </a:buClr>
              <a:defRPr sz="1800"/>
            </a:pPr>
            <a:r>
              <a:t>Increases the length of the procedure</a:t>
            </a:r>
          </a:p>
          <a:p>
            <a:pPr lvl="3" marL="1600200" indent="-228600">
              <a:lnSpc>
                <a:spcPct val="80000"/>
              </a:lnSpc>
              <a:spcBef>
                <a:spcPts val="0"/>
              </a:spcBef>
              <a:buClr>
                <a:srgbClr val="FFCC00"/>
              </a:buClr>
              <a:defRPr sz="1800"/>
            </a:pPr>
            <a:r>
              <a:t>Difficult if patients are well sedated</a:t>
            </a:r>
          </a:p>
          <a:p>
            <a:pPr lvl="1" marL="742950" indent="-285750">
              <a:lnSpc>
                <a:spcPct val="80000"/>
              </a:lnSpc>
              <a:spcBef>
                <a:spcPts val="0"/>
              </a:spcBef>
              <a:buClr>
                <a:srgbClr val="FFCC00"/>
              </a:buClr>
              <a:defRPr sz="2400"/>
            </a:pPr>
            <a:r>
              <a:t>Close forceps, stop fluoroscopy, and withdraw forceps gently into working channel of bronchoscope.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108" name="Shape 108"/>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9" name="Shape 109"/>
          <p:cNvSpPr/>
          <p:nvPr>
            <p:ph type="title"/>
          </p:nvPr>
        </p:nvSpPr>
        <p:spPr>
          <a:xfrm>
            <a:off x="457200" y="381000"/>
            <a:ext cx="8229600" cy="762000"/>
          </a:xfrm>
          <a:prstGeom prst="rect">
            <a:avLst/>
          </a:prstGeom>
        </p:spPr>
        <p:txBody>
          <a:bodyPr/>
          <a:lstStyle>
            <a:lvl1pPr>
              <a:defRPr sz="3600"/>
            </a:lvl1pPr>
          </a:lstStyle>
          <a:p>
            <a:pPr/>
            <a:r>
              <a:t>Training is essential in order to learn</a:t>
            </a:r>
          </a:p>
        </p:txBody>
      </p:sp>
      <p:sp>
        <p:nvSpPr>
          <p:cNvPr id="110" name="Shape 110"/>
          <p:cNvSpPr/>
          <p:nvPr>
            <p:ph type="body" idx="1"/>
          </p:nvPr>
        </p:nvSpPr>
        <p:spPr>
          <a:xfrm>
            <a:off x="457200" y="1676399"/>
            <a:ext cx="8229600" cy="3095428"/>
          </a:xfrm>
          <a:prstGeom prst="rect">
            <a:avLst/>
          </a:prstGeom>
        </p:spPr>
        <p:txBody>
          <a:bodyPr/>
          <a:lstStyle/>
          <a:p>
            <a:pPr lvl="1" marL="742950" indent="-285750">
              <a:spcBef>
                <a:spcPts val="0"/>
              </a:spcBef>
              <a:buClr>
                <a:srgbClr val="FFCC00"/>
              </a:buClr>
              <a:defRPr sz="2800"/>
            </a:pPr>
            <a:r>
              <a:t>Techniques and indications</a:t>
            </a:r>
          </a:p>
          <a:p>
            <a:pPr lvl="2" marL="1143000" indent="-228600">
              <a:spcBef>
                <a:spcPts val="0"/>
              </a:spcBef>
              <a:defRPr sz="2400"/>
            </a:pPr>
            <a:r>
              <a:t>To obtain adequate tissue for diagnosis</a:t>
            </a:r>
          </a:p>
          <a:p>
            <a:pPr lvl="2" marL="1143000" indent="-228600">
              <a:spcBef>
                <a:spcPts val="0"/>
              </a:spcBef>
              <a:defRPr sz="2400"/>
            </a:pPr>
            <a:r>
              <a:t>To avoid patient suffering (cough, anxiety, agitation, shortness of breath, prolonged procedures, excess sedation).</a:t>
            </a:r>
          </a:p>
          <a:p>
            <a:pPr lvl="1" marL="742950" indent="-285750">
              <a:spcBef>
                <a:spcPts val="0"/>
              </a:spcBef>
              <a:buClr>
                <a:srgbClr val="FFCC00"/>
              </a:buClr>
              <a:defRPr sz="2800"/>
            </a:pPr>
            <a:r>
              <a:t>How to  protect equipment and patients</a:t>
            </a:r>
          </a:p>
          <a:p>
            <a:pPr lvl="1" marL="742950" indent="-285750">
              <a:spcBef>
                <a:spcPts val="0"/>
              </a:spcBef>
              <a:buClr>
                <a:srgbClr val="FFCC00"/>
              </a:buClr>
              <a:defRPr sz="2800"/>
            </a:pPr>
            <a:r>
              <a:t>How to avoid procedure-related complications.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21" name="Shape 221"/>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2" name="Shape 222"/>
          <p:cNvSpPr/>
          <p:nvPr>
            <p:ph type="title"/>
          </p:nvPr>
        </p:nvSpPr>
        <p:spPr>
          <a:xfrm>
            <a:off x="762000" y="304800"/>
            <a:ext cx="7620000" cy="685800"/>
          </a:xfrm>
          <a:prstGeom prst="rect">
            <a:avLst/>
          </a:prstGeom>
        </p:spPr>
        <p:txBody>
          <a:bodyPr/>
          <a:lstStyle>
            <a:lvl1pPr>
              <a:defRPr sz="3600"/>
            </a:lvl1pPr>
          </a:lstStyle>
          <a:p>
            <a:pPr/>
            <a:r>
              <a:t>Performing TBLB</a:t>
            </a:r>
          </a:p>
        </p:txBody>
      </p:sp>
      <p:sp>
        <p:nvSpPr>
          <p:cNvPr id="223" name="Shape 223"/>
          <p:cNvSpPr/>
          <p:nvPr>
            <p:ph type="body" idx="1"/>
          </p:nvPr>
        </p:nvSpPr>
        <p:spPr>
          <a:xfrm>
            <a:off x="609600" y="1295400"/>
            <a:ext cx="8534400" cy="4724400"/>
          </a:xfrm>
          <a:prstGeom prst="rect">
            <a:avLst/>
          </a:prstGeom>
        </p:spPr>
        <p:txBody>
          <a:bodyPr/>
          <a:lstStyle/>
          <a:p>
            <a:pPr marL="298322" indent="-298322" defTabSz="795527">
              <a:lnSpc>
                <a:spcPct val="80000"/>
              </a:lnSpc>
              <a:spcBef>
                <a:spcPts val="500"/>
              </a:spcBef>
              <a:defRPr sz="2436">
                <a:effectLst/>
              </a:defRPr>
            </a:pPr>
            <a:r>
              <a:t>When entering the apical segments of the upper lobes, keep the scope in the central airway and using only fluoroscopy to guide the forceps into the appropriate segment.</a:t>
            </a:r>
          </a:p>
          <a:p>
            <a:pPr marL="298322" indent="-298322" defTabSz="795527">
              <a:lnSpc>
                <a:spcPct val="80000"/>
              </a:lnSpc>
              <a:spcBef>
                <a:spcPts val="500"/>
              </a:spcBef>
              <a:defRPr sz="2436">
                <a:effectLst/>
              </a:defRPr>
            </a:pPr>
            <a:r>
              <a:t>Seeing the target infiltrate in the retro cardiac and “sub diaphragmatic” regions.</a:t>
            </a:r>
          </a:p>
          <a:p>
            <a:pPr marL="298322" indent="-298322" defTabSz="795527">
              <a:lnSpc>
                <a:spcPct val="80000"/>
              </a:lnSpc>
              <a:spcBef>
                <a:spcPts val="500"/>
              </a:spcBef>
              <a:defRPr sz="2436">
                <a:effectLst/>
              </a:defRPr>
            </a:pPr>
            <a:r>
              <a:t>Shaking the forceps if they don’t open immediately</a:t>
            </a:r>
          </a:p>
          <a:p>
            <a:pPr marL="298322" indent="-298322" defTabSz="795527">
              <a:lnSpc>
                <a:spcPct val="80000"/>
              </a:lnSpc>
              <a:spcBef>
                <a:spcPts val="500"/>
              </a:spcBef>
              <a:defRPr sz="2436">
                <a:effectLst/>
              </a:defRPr>
            </a:pPr>
            <a:r>
              <a:t>If the scope is “over wedged”,  pull forceps  back slightly and bring the working channel into the midline and off the bronchial wall to make room for the forceps as it exits the working channel.</a:t>
            </a:r>
          </a:p>
          <a:p>
            <a:pPr marL="298322" indent="-298322" defTabSz="795527">
              <a:lnSpc>
                <a:spcPct val="80000"/>
              </a:lnSpc>
              <a:spcBef>
                <a:spcPts val="500"/>
              </a:spcBef>
              <a:defRPr sz="2436">
                <a:effectLst/>
              </a:defRPr>
            </a:pPr>
            <a:r>
              <a:t>Change the angle of the forceps if they do not advance further into the periphery (forceps are probably caught on a spur)</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26" name="Shape 226"/>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7" name="Shape 227"/>
          <p:cNvSpPr/>
          <p:nvPr>
            <p:ph type="title"/>
          </p:nvPr>
        </p:nvSpPr>
        <p:spPr>
          <a:xfrm>
            <a:off x="1143000" y="381000"/>
            <a:ext cx="6324600" cy="762000"/>
          </a:xfrm>
          <a:prstGeom prst="rect">
            <a:avLst/>
          </a:prstGeom>
        </p:spPr>
        <p:txBody>
          <a:bodyPr/>
          <a:lstStyle>
            <a:lvl1pPr>
              <a:defRPr sz="3200"/>
            </a:lvl1pPr>
          </a:lstStyle>
          <a:p>
            <a:pPr/>
            <a:r>
              <a:t>Helpful hints for performing TBLB</a:t>
            </a:r>
          </a:p>
        </p:txBody>
      </p:sp>
      <p:sp>
        <p:nvSpPr>
          <p:cNvPr id="228" name="Shape 228"/>
          <p:cNvSpPr/>
          <p:nvPr>
            <p:ph type="body" idx="1"/>
          </p:nvPr>
        </p:nvSpPr>
        <p:spPr>
          <a:xfrm>
            <a:off x="457200" y="1524000"/>
            <a:ext cx="8229600" cy="4800600"/>
          </a:xfrm>
          <a:prstGeom prst="rect">
            <a:avLst/>
          </a:prstGeom>
        </p:spPr>
        <p:txBody>
          <a:bodyPr/>
          <a:lstStyle/>
          <a:p>
            <a:pPr>
              <a:lnSpc>
                <a:spcPct val="90000"/>
              </a:lnSpc>
              <a:spcBef>
                <a:spcPts val="500"/>
              </a:spcBef>
              <a:defRPr sz="2400"/>
            </a:pPr>
            <a:r>
              <a:t>Inform the patient that “there are no nerve endings in the airway, so the biopsy itself will not hurt”.</a:t>
            </a:r>
          </a:p>
          <a:p>
            <a:pPr>
              <a:lnSpc>
                <a:spcPct val="90000"/>
              </a:lnSpc>
              <a:spcBef>
                <a:spcPts val="500"/>
              </a:spcBef>
              <a:defRPr sz="2400"/>
            </a:pPr>
            <a:r>
              <a:t>Use conscious sedation to improve patient comfort.</a:t>
            </a:r>
          </a:p>
          <a:p>
            <a:pPr>
              <a:lnSpc>
                <a:spcPct val="90000"/>
              </a:lnSpc>
              <a:spcBef>
                <a:spcPts val="500"/>
              </a:spcBef>
              <a:defRPr sz="2400"/>
            </a:pPr>
            <a:r>
              <a:t>Forewarn the patient to “raise hand” if pain is felt at any time during the procedure.</a:t>
            </a:r>
          </a:p>
          <a:p>
            <a:pPr>
              <a:lnSpc>
                <a:spcPct val="90000"/>
              </a:lnSpc>
              <a:spcBef>
                <a:spcPts val="500"/>
              </a:spcBef>
              <a:defRPr sz="2400"/>
            </a:pPr>
            <a:r>
              <a:t>Prefer biopsies from the lung periphery (as close to the pleura as possible) because bronchial vessels are smaller in the distal airways and forceps are most likely to “pinch” through bronchial mucosa to obtain representative tissue (contains alveoli and bronchioles) from lung parenchyma.</a:t>
            </a:r>
          </a:p>
          <a:p>
            <a:pPr>
              <a:lnSpc>
                <a:spcPct val="90000"/>
              </a:lnSpc>
              <a:spcBef>
                <a:spcPts val="500"/>
              </a:spcBef>
              <a:defRPr sz="2400"/>
            </a:pPr>
            <a:r>
              <a:t>Avoid the lingula and right middle lobe because of proximity to fissures and risk of pneumothorax.</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31" name="Shape 231"/>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2" name="Shape 232"/>
          <p:cNvSpPr/>
          <p:nvPr>
            <p:ph type="title"/>
          </p:nvPr>
        </p:nvSpPr>
        <p:spPr>
          <a:xfrm>
            <a:off x="457200" y="381000"/>
            <a:ext cx="8229600" cy="541338"/>
          </a:xfrm>
          <a:prstGeom prst="rect">
            <a:avLst/>
          </a:prstGeom>
        </p:spPr>
        <p:txBody>
          <a:bodyPr/>
          <a:lstStyle>
            <a:lvl1pPr defTabSz="868680">
              <a:defRPr sz="3040">
                <a:effectLst>
                  <a:outerShdw sx="100000" sy="100000" kx="0" ky="0" algn="b" rotWithShape="0" blurRad="12065" dist="24130" dir="2700000">
                    <a:srgbClr val="000000"/>
                  </a:outerShdw>
                </a:effectLst>
              </a:defRPr>
            </a:lvl1pPr>
          </a:lstStyle>
          <a:p>
            <a:pPr/>
            <a:r>
              <a:t>More Helpful hints for performing TBLB</a:t>
            </a:r>
          </a:p>
        </p:txBody>
      </p:sp>
      <p:sp>
        <p:nvSpPr>
          <p:cNvPr id="233" name="Shape 233"/>
          <p:cNvSpPr/>
          <p:nvPr>
            <p:ph type="body" idx="1"/>
          </p:nvPr>
        </p:nvSpPr>
        <p:spPr>
          <a:xfrm>
            <a:off x="228600" y="1219200"/>
            <a:ext cx="8686800" cy="5029200"/>
          </a:xfrm>
          <a:prstGeom prst="rect">
            <a:avLst/>
          </a:prstGeom>
        </p:spPr>
        <p:txBody>
          <a:bodyPr/>
          <a:lstStyle/>
          <a:p>
            <a:pPr>
              <a:lnSpc>
                <a:spcPct val="80000"/>
              </a:lnSpc>
              <a:spcBef>
                <a:spcPts val="500"/>
              </a:spcBef>
              <a:defRPr sz="2400"/>
            </a:pPr>
            <a:r>
              <a:t>When infiltrates are diffuse and involving the lower lobe, prefer biopsies from the lateral segment because fluoroscopically, the position of the forceps is true in relation to the chest wall.</a:t>
            </a:r>
          </a:p>
          <a:p>
            <a:pPr>
              <a:lnSpc>
                <a:spcPct val="80000"/>
              </a:lnSpc>
              <a:spcBef>
                <a:spcPts val="500"/>
              </a:spcBef>
              <a:defRPr sz="2400"/>
            </a:pPr>
            <a:r>
              <a:t>Patient inhalation as the forceps is opened often allows the operator to advance the forceps further towards the periphery.</a:t>
            </a:r>
          </a:p>
          <a:p>
            <a:pPr>
              <a:lnSpc>
                <a:spcPct val="80000"/>
              </a:lnSpc>
              <a:spcBef>
                <a:spcPts val="500"/>
              </a:spcBef>
              <a:defRPr sz="2400"/>
            </a:pPr>
            <a:r>
              <a:t>Keep the forceps open and advanced into the periphery for as short a time as possible, also keeping fluoroscopy time to a minimum (Usually &lt; 30 seconds per biopsy).</a:t>
            </a:r>
          </a:p>
          <a:p>
            <a:pPr>
              <a:lnSpc>
                <a:spcPct val="80000"/>
              </a:lnSpc>
              <a:spcBef>
                <a:spcPts val="500"/>
              </a:spcBef>
              <a:defRPr sz="2400"/>
            </a:pPr>
            <a:r>
              <a:t>Patient exhalation is followed by closure of the forceps. A quick and short tug is often followed by a patient inhalation. </a:t>
            </a:r>
          </a:p>
          <a:p>
            <a:pPr>
              <a:lnSpc>
                <a:spcPct val="80000"/>
              </a:lnSpc>
              <a:spcBef>
                <a:spcPts val="500"/>
              </a:spcBef>
              <a:defRPr sz="2400"/>
            </a:pPr>
            <a:r>
              <a:t>By advancing the bronchoscope as the forceps is withdrawn, the scope is maintained in the wedge position. There is NO need to pull the forceps quickly up into the bronchoscope.</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236" name="Shape 236"/>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7" name="Shape 237"/>
          <p:cNvSpPr/>
          <p:nvPr>
            <p:ph type="title"/>
          </p:nvPr>
        </p:nvSpPr>
        <p:spPr>
          <a:xfrm>
            <a:off x="457200" y="304800"/>
            <a:ext cx="8229600" cy="1371600"/>
          </a:xfrm>
          <a:prstGeom prst="rect">
            <a:avLst/>
          </a:prstGeom>
        </p:spPr>
        <p:txBody>
          <a:bodyPr/>
          <a:lstStyle>
            <a:lvl1pPr defTabSz="859536">
              <a:defRPr sz="4136">
                <a:effectLst>
                  <a:outerShdw sx="100000" sy="100000" kx="0" ky="0" algn="b" rotWithShape="0" blurRad="11938" dist="23876" dir="2700000">
                    <a:srgbClr val="000000"/>
                  </a:outerShdw>
                </a:effectLst>
              </a:defRPr>
            </a:lvl1pPr>
          </a:lstStyle>
          <a:p>
            <a:pPr/>
            <a:r>
              <a:t>Summary of complications of TBLB</a:t>
            </a:r>
          </a:p>
        </p:txBody>
      </p:sp>
      <p:sp>
        <p:nvSpPr>
          <p:cNvPr id="238" name="Shape 238"/>
          <p:cNvSpPr/>
          <p:nvPr>
            <p:ph type="body" idx="1"/>
          </p:nvPr>
        </p:nvSpPr>
        <p:spPr>
          <a:xfrm>
            <a:off x="533400" y="1676400"/>
            <a:ext cx="8229600" cy="4495800"/>
          </a:xfrm>
          <a:prstGeom prst="rect">
            <a:avLst/>
          </a:prstGeom>
        </p:spPr>
        <p:txBody>
          <a:bodyPr/>
          <a:lstStyle/>
          <a:p>
            <a:pPr>
              <a:spcBef>
                <a:spcPts val="600"/>
              </a:spcBef>
              <a:defRPr sz="2800"/>
            </a:pPr>
            <a:r>
              <a:t>Pneumothorax</a:t>
            </a:r>
          </a:p>
          <a:p>
            <a:pPr lvl="1" marL="742950" indent="-285750">
              <a:spcBef>
                <a:spcPts val="0"/>
              </a:spcBef>
              <a:buClr>
                <a:srgbClr val="FFCC00"/>
              </a:buClr>
              <a:defRPr sz="2400"/>
            </a:pPr>
            <a:r>
              <a:t>Risk 1-4 %</a:t>
            </a:r>
          </a:p>
          <a:p>
            <a:pPr>
              <a:spcBef>
                <a:spcPts val="600"/>
              </a:spcBef>
              <a:defRPr sz="2800"/>
            </a:pPr>
            <a:r>
              <a:t>Bleeding</a:t>
            </a:r>
          </a:p>
          <a:p>
            <a:pPr lvl="1" marL="742950" indent="-285750">
              <a:spcBef>
                <a:spcPts val="0"/>
              </a:spcBef>
              <a:buClr>
                <a:srgbClr val="FFCC00"/>
              </a:buClr>
              <a:defRPr sz="2400"/>
            </a:pPr>
            <a:r>
              <a:t>1.2 – 40% varies with studies and patient population.</a:t>
            </a:r>
          </a:p>
          <a:p>
            <a:pPr lvl="1" marL="742950" indent="-285750">
              <a:spcBef>
                <a:spcPts val="0"/>
              </a:spcBef>
              <a:buClr>
                <a:srgbClr val="FFCC00"/>
              </a:buClr>
              <a:defRPr sz="2400"/>
            </a:pPr>
            <a:r>
              <a:t>Bleeding &gt; 50 ml approximately 1-2% </a:t>
            </a:r>
          </a:p>
          <a:p>
            <a:pPr lvl="1" marL="742950" indent="-285750">
              <a:spcBef>
                <a:spcPts val="0"/>
              </a:spcBef>
              <a:buClr>
                <a:srgbClr val="FFCC00"/>
              </a:buClr>
              <a:defRPr sz="2400"/>
            </a:pPr>
            <a:r>
              <a:t>Increased in uremia and immunocompromised patients</a:t>
            </a:r>
          </a:p>
          <a:p>
            <a:pPr>
              <a:spcBef>
                <a:spcPts val="600"/>
              </a:spcBef>
              <a:defRPr sz="2800"/>
            </a:pPr>
            <a:r>
              <a:t>Death</a:t>
            </a:r>
          </a:p>
          <a:p>
            <a:pPr lvl="1" marL="742950" indent="-285750">
              <a:spcBef>
                <a:spcPts val="0"/>
              </a:spcBef>
              <a:buClr>
                <a:srgbClr val="FFCC00"/>
              </a:buClr>
              <a:defRPr sz="2400"/>
            </a:pPr>
            <a:r>
              <a:t>Risk estimated at 0.04 -0.12 %</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241" name="Shape 241"/>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2" name="Shape 242"/>
          <p:cNvSpPr/>
          <p:nvPr>
            <p:ph type="title"/>
          </p:nvPr>
        </p:nvSpPr>
        <p:spPr>
          <a:xfrm>
            <a:off x="533400" y="609600"/>
            <a:ext cx="8001000" cy="1203325"/>
          </a:xfrm>
          <a:prstGeom prst="rect">
            <a:avLst/>
          </a:prstGeom>
        </p:spPr>
        <p:txBody>
          <a:bodyPr lIns="19050" tIns="19050" rIns="19050" bIns="19050" anchor="t"/>
          <a:lstStyle/>
          <a:p>
            <a:pPr>
              <a:defRPr b="1" sz="3200">
                <a:effectLst/>
              </a:defRPr>
            </a:pPr>
            <a:r>
              <a:t>How does that</a:t>
            </a:r>
            <a:r>
              <a:rPr sz="4400"/>
              <a:t> </a:t>
            </a:r>
            <a:r>
              <a:t>compare to </a:t>
            </a:r>
            <a:br/>
            <a:r>
              <a:t>flexible bronchoscopy without TBLB ?</a:t>
            </a:r>
          </a:p>
        </p:txBody>
      </p:sp>
      <p:sp>
        <p:nvSpPr>
          <p:cNvPr id="243" name="Shape 243"/>
          <p:cNvSpPr/>
          <p:nvPr>
            <p:ph type="body" sz="half" idx="1"/>
          </p:nvPr>
        </p:nvSpPr>
        <p:spPr>
          <a:xfrm>
            <a:off x="457200" y="2398712"/>
            <a:ext cx="8534400" cy="2197101"/>
          </a:xfrm>
          <a:prstGeom prst="rect">
            <a:avLst/>
          </a:prstGeom>
        </p:spPr>
        <p:txBody>
          <a:bodyPr lIns="19050" tIns="19050" rIns="19050" bIns="19050"/>
          <a:lstStyle/>
          <a:p>
            <a:pPr marL="339470" indent="-339470" defTabSz="905255">
              <a:lnSpc>
                <a:spcPct val="101000"/>
              </a:lnSpc>
              <a:spcBef>
                <a:spcPts val="0"/>
              </a:spcBef>
              <a:buSzPct val="100000"/>
              <a:buChar char="▪"/>
              <a:defRPr sz="2772">
                <a:effectLst/>
                <a:latin typeface="+mj-lt"/>
                <a:ea typeface="+mj-ea"/>
                <a:cs typeface="+mj-cs"/>
                <a:sym typeface="Helvetica"/>
              </a:defRPr>
            </a:pPr>
            <a:r>
              <a:t>Bleeding in only 0.5 - 26 %.</a:t>
            </a:r>
          </a:p>
          <a:p>
            <a:pPr marL="339470" indent="-339470" defTabSz="905255">
              <a:lnSpc>
                <a:spcPct val="101000"/>
              </a:lnSpc>
              <a:spcBef>
                <a:spcPts val="0"/>
              </a:spcBef>
              <a:buSzPct val="100000"/>
              <a:buChar char="▪"/>
              <a:defRPr sz="2772">
                <a:effectLst/>
                <a:latin typeface="+mj-lt"/>
                <a:ea typeface="+mj-ea"/>
                <a:cs typeface="+mj-cs"/>
                <a:sym typeface="Helvetica"/>
              </a:defRPr>
            </a:pPr>
            <a:r>
              <a:t>Other adverse events include vaso-vagal reactions, reactions to anesthetics, bronchospasm, cardiac arrhythmias, and pneumothorax.</a:t>
            </a:r>
          </a:p>
          <a:p>
            <a:pPr marL="339470" indent="-339470" defTabSz="905255">
              <a:lnSpc>
                <a:spcPct val="101000"/>
              </a:lnSpc>
              <a:spcBef>
                <a:spcPts val="0"/>
              </a:spcBef>
              <a:buSzPct val="100000"/>
              <a:buChar char="▪"/>
              <a:defRPr sz="2772">
                <a:effectLst/>
                <a:latin typeface="+mj-lt"/>
                <a:ea typeface="+mj-ea"/>
                <a:cs typeface="+mj-cs"/>
                <a:sym typeface="Helvetica"/>
              </a:defRPr>
            </a:pPr>
            <a:r>
              <a:t>Mortality 0.01 - 0.05 %.</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246" name="Shape 246"/>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7" name="Shape 247"/>
          <p:cNvSpPr/>
          <p:nvPr>
            <p:ph type="title"/>
          </p:nvPr>
        </p:nvSpPr>
        <p:spPr>
          <a:xfrm>
            <a:off x="1874837" y="358775"/>
            <a:ext cx="5507038" cy="1139825"/>
          </a:xfrm>
          <a:prstGeom prst="rect">
            <a:avLst/>
          </a:prstGeom>
        </p:spPr>
        <p:txBody>
          <a:bodyPr lIns="19050" tIns="19050" rIns="19050" bIns="19050" anchor="t"/>
          <a:lstStyle/>
          <a:p>
            <a:pPr>
              <a:defRPr sz="3600"/>
            </a:pPr>
            <a:r>
              <a:t>Risk of bleeding after </a:t>
            </a:r>
            <a:br/>
            <a:r>
              <a:t>Transbronchial lung biopsy</a:t>
            </a:r>
          </a:p>
        </p:txBody>
      </p:sp>
      <p:sp>
        <p:nvSpPr>
          <p:cNvPr id="248" name="Shape 248"/>
          <p:cNvSpPr/>
          <p:nvPr>
            <p:ph type="body" idx="1"/>
          </p:nvPr>
        </p:nvSpPr>
        <p:spPr>
          <a:xfrm>
            <a:off x="381000" y="1981200"/>
            <a:ext cx="8305800" cy="4298950"/>
          </a:xfrm>
          <a:prstGeom prst="rect">
            <a:avLst/>
          </a:prstGeom>
        </p:spPr>
        <p:txBody>
          <a:bodyPr lIns="19050" tIns="19050" rIns="19050" bIns="19050"/>
          <a:lstStyle/>
          <a:p>
            <a:pPr marL="339470" indent="-339470" defTabSz="905255">
              <a:lnSpc>
                <a:spcPct val="105999"/>
              </a:lnSpc>
              <a:spcBef>
                <a:spcPts val="0"/>
              </a:spcBef>
              <a:buSzPct val="100000"/>
              <a:buChar char="▪"/>
              <a:defRPr b="1" sz="2376">
                <a:effectLst/>
                <a:latin typeface="+mj-lt"/>
                <a:ea typeface="+mj-ea"/>
                <a:cs typeface="+mj-cs"/>
                <a:sym typeface="Helvetica"/>
              </a:defRPr>
            </a:pPr>
            <a:r>
              <a:t>Perhaps</a:t>
            </a:r>
            <a:r>
              <a:rPr>
                <a:effectLst>
                  <a:outerShdw sx="100000" sy="100000" kx="0" ky="0" algn="b" rotWithShape="0" blurRad="12573" dist="25146" dir="2700000">
                    <a:srgbClr val="000000"/>
                  </a:outerShdw>
                </a:effectLst>
              </a:rPr>
              <a:t> a </a:t>
            </a:r>
            <a:r>
              <a:rPr b="0"/>
              <a:t>45 % incidence in uremia (older studies).</a:t>
            </a:r>
            <a:endParaRPr>
              <a:solidFill>
                <a:srgbClr val="D93192"/>
              </a:solidFill>
              <a:latin typeface="Monotype Sorts"/>
              <a:ea typeface="Monotype Sorts"/>
              <a:cs typeface="Monotype Sorts"/>
              <a:sym typeface="Monotype Sorts"/>
            </a:endParaRPr>
          </a:p>
          <a:p>
            <a:pPr marL="339470" indent="-339470" defTabSz="905255">
              <a:lnSpc>
                <a:spcPct val="105999"/>
              </a:lnSpc>
              <a:spcBef>
                <a:spcPts val="0"/>
              </a:spcBef>
              <a:buSzPct val="100000"/>
              <a:buChar char="▪"/>
              <a:defRPr sz="2376">
                <a:effectLst/>
                <a:latin typeface="+mj-lt"/>
                <a:ea typeface="+mj-ea"/>
                <a:cs typeface="+mj-cs"/>
                <a:sym typeface="Helvetica"/>
              </a:defRPr>
            </a:pPr>
            <a:r>
              <a:t>&lt; 15% incidence if PLT &lt; 50,000.</a:t>
            </a:r>
          </a:p>
          <a:p>
            <a:pPr marL="339470" indent="-339470" defTabSz="905255">
              <a:lnSpc>
                <a:spcPct val="105999"/>
              </a:lnSpc>
              <a:spcBef>
                <a:spcPts val="0"/>
              </a:spcBef>
              <a:buSzPct val="100000"/>
              <a:buChar char="▪"/>
              <a:defRPr b="1" sz="2376">
                <a:effectLst/>
                <a:latin typeface="+mj-lt"/>
                <a:ea typeface="+mj-ea"/>
                <a:cs typeface="+mj-cs"/>
                <a:sym typeface="Helvetica"/>
              </a:defRPr>
            </a:pPr>
            <a:r>
              <a:t>Other concerns</a:t>
            </a:r>
          </a:p>
          <a:p>
            <a:pPr lvl="1" marL="792098" indent="-339470" defTabSz="905255">
              <a:lnSpc>
                <a:spcPct val="105999"/>
              </a:lnSpc>
              <a:spcBef>
                <a:spcPts val="0"/>
              </a:spcBef>
              <a:buClr>
                <a:srgbClr val="FFCC00"/>
              </a:buClr>
              <a:buSzPct val="100000"/>
              <a:buChar char="▪"/>
              <a:defRPr sz="2376">
                <a:effectLst/>
                <a:latin typeface="+mj-lt"/>
                <a:ea typeface="+mj-ea"/>
                <a:cs typeface="+mj-cs"/>
                <a:sym typeface="Helvetica"/>
              </a:defRPr>
            </a:pPr>
            <a:r>
              <a:t>Preprocedure laboratory studies often preferred</a:t>
            </a:r>
          </a:p>
          <a:p>
            <a:pPr lvl="1" marL="792098" indent="-339470" defTabSz="905255">
              <a:lnSpc>
                <a:spcPct val="105999"/>
              </a:lnSpc>
              <a:spcBef>
                <a:spcPts val="0"/>
              </a:spcBef>
              <a:buClr>
                <a:srgbClr val="FFCC00"/>
              </a:buClr>
              <a:buSzPct val="100000"/>
              <a:buChar char="▪"/>
              <a:defRPr sz="2376">
                <a:effectLst/>
                <a:latin typeface="+mj-lt"/>
                <a:ea typeface="+mj-ea"/>
                <a:cs typeface="+mj-cs"/>
                <a:sym typeface="Helvetica"/>
              </a:defRPr>
            </a:pPr>
            <a:r>
              <a:t>Importance of individualizing decisions based on H&amp;P, Past medical History, Family History, and risk-benefit analysis.</a:t>
            </a:r>
          </a:p>
          <a:p>
            <a:pPr lvl="1" marL="792098" indent="-339470" defTabSz="905255">
              <a:lnSpc>
                <a:spcPct val="105999"/>
              </a:lnSpc>
              <a:spcBef>
                <a:spcPts val="0"/>
              </a:spcBef>
              <a:buClr>
                <a:srgbClr val="FFCC00"/>
              </a:buClr>
              <a:buSzPct val="100000"/>
              <a:buChar char="▪"/>
              <a:defRPr sz="2376">
                <a:effectLst/>
                <a:latin typeface="+mj-lt"/>
                <a:ea typeface="+mj-ea"/>
                <a:cs typeface="+mj-cs"/>
                <a:sym typeface="Helvetica"/>
              </a:defRPr>
            </a:pPr>
            <a:r>
              <a:t>One may consider stopping aspirin, other antiplatelet agents, and nonsteroidal anti-inflammatory drugs. One should definitely stop Plavix and anticoagulants (except subcutaneous Heparin used for prophylaxis).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251" name="Shape 251"/>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 name="Shape 252"/>
          <p:cNvSpPr/>
          <p:nvPr>
            <p:ph type="title"/>
          </p:nvPr>
        </p:nvSpPr>
        <p:spPr>
          <a:xfrm>
            <a:off x="685800" y="381000"/>
            <a:ext cx="7086600" cy="546100"/>
          </a:xfrm>
          <a:prstGeom prst="rect">
            <a:avLst/>
          </a:prstGeom>
        </p:spPr>
        <p:txBody>
          <a:bodyPr/>
          <a:lstStyle>
            <a:lvl1pPr defTabSz="768095">
              <a:defRPr sz="3024">
                <a:effectLst>
                  <a:outerShdw sx="100000" sy="100000" kx="0" ky="0" algn="b" rotWithShape="0" blurRad="10668" dist="21336" dir="2700000">
                    <a:srgbClr val="000000"/>
                  </a:outerShdw>
                </a:effectLst>
              </a:defRPr>
            </a:lvl1pPr>
          </a:lstStyle>
          <a:p>
            <a:pPr/>
            <a:r>
              <a:t>Presumed dangers of TBLB</a:t>
            </a:r>
          </a:p>
        </p:txBody>
      </p:sp>
      <p:pic>
        <p:nvPicPr>
          <p:cNvPr id="253" name="Mvc-450xgough emphsyemadestruct.jpg"/>
          <p:cNvPicPr>
            <a:picLocks noChangeAspect="1"/>
          </p:cNvPicPr>
          <p:nvPr/>
        </p:nvPicPr>
        <p:blipFill>
          <a:blip r:embed="rId3">
            <a:extLst/>
          </a:blip>
          <a:srcRect l="7408" t="9259" r="0" b="5555"/>
          <a:stretch>
            <a:fillRect/>
          </a:stretch>
        </p:blipFill>
        <p:spPr>
          <a:xfrm>
            <a:off x="5257799" y="1676400"/>
            <a:ext cx="3478214" cy="3875088"/>
          </a:xfrm>
          <a:prstGeom prst="rect">
            <a:avLst/>
          </a:prstGeom>
          <a:ln w="12700">
            <a:miter lim="400000"/>
          </a:ln>
        </p:spPr>
      </p:pic>
      <p:sp>
        <p:nvSpPr>
          <p:cNvPr id="254" name="Shape 254"/>
          <p:cNvSpPr/>
          <p:nvPr/>
        </p:nvSpPr>
        <p:spPr>
          <a:xfrm>
            <a:off x="533399" y="1524000"/>
            <a:ext cx="4572002" cy="466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solidFill>
                  <a:srgbClr val="FFFFFF"/>
                </a:solidFill>
              </a:defRPr>
            </a:pPr>
            <a:r>
              <a:t>Biopsies of emphysematous lungs</a:t>
            </a:r>
          </a:p>
          <a:p>
            <a:pPr>
              <a:spcBef>
                <a:spcPts val="1200"/>
              </a:spcBef>
              <a:defRPr sz="2000">
                <a:solidFill>
                  <a:srgbClr val="FFFFFF"/>
                </a:solidFill>
              </a:defRPr>
            </a:pPr>
            <a:r>
              <a:t>Biopsies around bullae and blebs</a:t>
            </a:r>
          </a:p>
          <a:p>
            <a:pPr>
              <a:spcBef>
                <a:spcPts val="1200"/>
              </a:spcBef>
              <a:defRPr sz="2000">
                <a:solidFill>
                  <a:srgbClr val="FFFFFF"/>
                </a:solidFill>
              </a:defRPr>
            </a:pPr>
            <a:r>
              <a:t>Biopsies of stiff lungs of ILD</a:t>
            </a:r>
          </a:p>
          <a:p>
            <a:pPr>
              <a:spcBef>
                <a:spcPts val="1200"/>
              </a:spcBef>
              <a:defRPr sz="2000">
                <a:solidFill>
                  <a:srgbClr val="FFFFFF"/>
                </a:solidFill>
              </a:defRPr>
            </a:pPr>
            <a:r>
              <a:t>Biopsies in vasculitis</a:t>
            </a:r>
          </a:p>
          <a:p>
            <a:pPr>
              <a:spcBef>
                <a:spcPts val="1200"/>
              </a:spcBef>
              <a:defRPr sz="2000">
                <a:solidFill>
                  <a:srgbClr val="FFFFFF"/>
                </a:solidFill>
              </a:defRPr>
            </a:pPr>
            <a:r>
              <a:t>Biopsies of the middle lobe or lingula are adjacent to fissures</a:t>
            </a:r>
          </a:p>
          <a:p>
            <a:pPr>
              <a:spcBef>
                <a:spcPts val="1200"/>
              </a:spcBef>
              <a:defRPr sz="2000">
                <a:solidFill>
                  <a:srgbClr val="FFFFFF"/>
                </a:solidFill>
              </a:defRPr>
            </a:pPr>
            <a:r>
              <a:t>Biopsies of superior segment of lower lobes are adjacent to fissures</a:t>
            </a:r>
          </a:p>
          <a:p>
            <a:pPr>
              <a:spcBef>
                <a:spcPts val="1200"/>
              </a:spcBef>
              <a:defRPr sz="2000">
                <a:solidFill>
                  <a:srgbClr val="FFFFFF"/>
                </a:solidFill>
              </a:defRPr>
            </a:pPr>
            <a:r>
              <a:t>Avoid Non gravity dependent areas (anterior segment upper lobes) because bleeding may be difficult to control in these areas.</a:t>
            </a:r>
          </a:p>
        </p:txBody>
      </p:sp>
      <p:sp>
        <p:nvSpPr>
          <p:cNvPr id="255" name="Shape 255"/>
          <p:cNvSpPr/>
          <p:nvPr/>
        </p:nvSpPr>
        <p:spPr>
          <a:xfrm>
            <a:off x="5257800" y="5715000"/>
            <a:ext cx="35814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Gough section: Upper lobe Emphysema</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258" name="Shape 258"/>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9" name="Shape 259"/>
          <p:cNvSpPr/>
          <p:nvPr>
            <p:ph type="title"/>
          </p:nvPr>
        </p:nvSpPr>
        <p:spPr>
          <a:xfrm>
            <a:off x="685800" y="533400"/>
            <a:ext cx="7616825" cy="769938"/>
          </a:xfrm>
          <a:prstGeom prst="rect">
            <a:avLst/>
          </a:prstGeom>
        </p:spPr>
        <p:txBody>
          <a:bodyPr lIns="19050" tIns="19050" rIns="19050" bIns="19050" anchor="t"/>
          <a:lstStyle>
            <a:lvl1pPr defTabSz="566927">
              <a:defRPr sz="2976">
                <a:effectLst>
                  <a:outerShdw sx="100000" sy="100000" kx="0" ky="0" algn="b" rotWithShape="0" blurRad="7874" dist="15748" dir="2700000">
                    <a:srgbClr val="000000"/>
                  </a:outerShdw>
                </a:effectLst>
              </a:defRPr>
            </a:lvl1pPr>
          </a:lstStyle>
          <a:p>
            <a:pPr/>
            <a:r>
              <a:t>Results of TBLB: Diagnostic yield depends on</a:t>
            </a:r>
          </a:p>
        </p:txBody>
      </p:sp>
      <p:sp>
        <p:nvSpPr>
          <p:cNvPr id="260" name="Shape 260"/>
          <p:cNvSpPr/>
          <p:nvPr>
            <p:ph type="body" sz="half" idx="1"/>
          </p:nvPr>
        </p:nvSpPr>
        <p:spPr>
          <a:xfrm>
            <a:off x="1143000" y="2133600"/>
            <a:ext cx="6924675" cy="2765425"/>
          </a:xfrm>
          <a:prstGeom prst="rect">
            <a:avLst/>
          </a:prstGeom>
        </p:spPr>
        <p:txBody>
          <a:bodyPr lIns="19050" tIns="19050" rIns="19050" bIns="19050"/>
          <a:lstStyle/>
          <a:p>
            <a:pPr>
              <a:lnSpc>
                <a:spcPct val="104000"/>
              </a:lnSpc>
              <a:spcBef>
                <a:spcPts val="0"/>
              </a:spcBef>
              <a:buChar char="▪"/>
              <a:defRPr sz="3600">
                <a:effectLst/>
                <a:latin typeface="+mj-lt"/>
                <a:ea typeface="+mj-ea"/>
                <a:cs typeface="+mj-cs"/>
                <a:sym typeface="Helvetica"/>
              </a:defRPr>
            </a:pPr>
            <a:r>
              <a:t>Bronchoscopist’s experience</a:t>
            </a:r>
            <a:endParaRPr>
              <a:solidFill>
                <a:srgbClr val="D93192"/>
              </a:solidFill>
              <a:latin typeface="Monotype Sorts"/>
              <a:ea typeface="Monotype Sorts"/>
              <a:cs typeface="Monotype Sorts"/>
              <a:sym typeface="Monotype Sorts"/>
            </a:endParaRPr>
          </a:p>
          <a:p>
            <a:pPr>
              <a:lnSpc>
                <a:spcPct val="104000"/>
              </a:lnSpc>
              <a:spcBef>
                <a:spcPts val="0"/>
              </a:spcBef>
              <a:buChar char="▪"/>
              <a:defRPr sz="3600">
                <a:effectLst/>
                <a:latin typeface="+mj-lt"/>
                <a:ea typeface="+mj-ea"/>
                <a:cs typeface="+mj-cs"/>
                <a:sym typeface="Helvetica"/>
              </a:defRPr>
            </a:pPr>
            <a:r>
              <a:t>Pathologist's experience</a:t>
            </a:r>
          </a:p>
          <a:p>
            <a:pPr>
              <a:lnSpc>
                <a:spcPct val="104000"/>
              </a:lnSpc>
              <a:spcBef>
                <a:spcPts val="0"/>
              </a:spcBef>
              <a:buChar char="▪"/>
              <a:defRPr sz="3600">
                <a:effectLst/>
                <a:latin typeface="+mj-lt"/>
                <a:ea typeface="+mj-ea"/>
                <a:cs typeface="+mj-cs"/>
                <a:sym typeface="Helvetica"/>
              </a:defRPr>
            </a:pPr>
            <a:r>
              <a:t>Predetermined criteria</a:t>
            </a:r>
          </a:p>
          <a:p>
            <a:pPr lvl="1" marL="800100" indent="-342900">
              <a:lnSpc>
                <a:spcPct val="104000"/>
              </a:lnSpc>
              <a:spcBef>
                <a:spcPts val="0"/>
              </a:spcBef>
              <a:buClr>
                <a:srgbClr val="FFCC00"/>
              </a:buClr>
              <a:buChar char="▪"/>
              <a:defRPr>
                <a:effectLst/>
                <a:latin typeface="+mj-lt"/>
                <a:ea typeface="+mj-ea"/>
                <a:cs typeface="+mj-cs"/>
                <a:sym typeface="Helvetica"/>
              </a:defRPr>
            </a:pPr>
            <a:r>
              <a:t>if broad: yield &gt; 72%</a:t>
            </a:r>
          </a:p>
          <a:p>
            <a:pPr lvl="1" marL="800100" indent="-342900">
              <a:lnSpc>
                <a:spcPct val="104000"/>
              </a:lnSpc>
              <a:spcBef>
                <a:spcPts val="0"/>
              </a:spcBef>
              <a:buClr>
                <a:srgbClr val="FFCC00"/>
              </a:buClr>
              <a:buChar char="▪"/>
              <a:defRPr>
                <a:effectLst/>
                <a:latin typeface="+mj-lt"/>
                <a:ea typeface="+mj-ea"/>
                <a:cs typeface="+mj-cs"/>
                <a:sym typeface="Helvetica"/>
              </a:defRPr>
            </a:pPr>
            <a:r>
              <a:t>if narrow &lt; 38%</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63" name="Shape 263"/>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 name="Shape 264"/>
          <p:cNvSpPr/>
          <p:nvPr>
            <p:ph type="title"/>
          </p:nvPr>
        </p:nvSpPr>
        <p:spPr>
          <a:xfrm>
            <a:off x="457200" y="381000"/>
            <a:ext cx="8229600" cy="914400"/>
          </a:xfrm>
          <a:prstGeom prst="rect">
            <a:avLst/>
          </a:prstGeom>
        </p:spPr>
        <p:txBody>
          <a:bodyPr/>
          <a:lstStyle/>
          <a:p>
            <a:pPr/>
            <a:r>
              <a:t>predetermined criteria</a:t>
            </a:r>
          </a:p>
        </p:txBody>
      </p:sp>
      <p:sp>
        <p:nvSpPr>
          <p:cNvPr id="265" name="Shape 265"/>
          <p:cNvSpPr/>
          <p:nvPr>
            <p:ph type="body" sz="half" idx="1"/>
          </p:nvPr>
        </p:nvSpPr>
        <p:spPr>
          <a:xfrm>
            <a:off x="457200" y="1524000"/>
            <a:ext cx="8229600" cy="1752600"/>
          </a:xfrm>
          <a:prstGeom prst="rect">
            <a:avLst/>
          </a:prstGeom>
        </p:spPr>
        <p:txBody>
          <a:bodyPr/>
          <a:lstStyle>
            <a:lvl1pPr>
              <a:lnSpc>
                <a:spcPct val="107000"/>
              </a:lnSpc>
              <a:spcBef>
                <a:spcPts val="0"/>
              </a:spcBef>
              <a:buSzPct val="100000"/>
              <a:buChar char="▪"/>
              <a:defRPr b="1" sz="2400">
                <a:latin typeface="+mj-lt"/>
                <a:ea typeface="+mj-ea"/>
                <a:cs typeface="+mj-cs"/>
                <a:sym typeface="Helvetica"/>
              </a:defRPr>
            </a:lvl1pPr>
            <a:lvl2pPr marL="742950" indent="-285750">
              <a:lnSpc>
                <a:spcPct val="107000"/>
              </a:lnSpc>
              <a:spcBef>
                <a:spcPts val="0"/>
              </a:spcBef>
              <a:buClr>
                <a:srgbClr val="FFCC00"/>
              </a:buClr>
              <a:buSzPct val="100000"/>
              <a:buChar char="▪"/>
              <a:defRPr b="1" sz="2000">
                <a:latin typeface="+mj-lt"/>
                <a:ea typeface="+mj-ea"/>
                <a:cs typeface="+mj-cs"/>
                <a:sym typeface="Helvetica"/>
              </a:defRPr>
            </a:lvl2pPr>
          </a:lstStyle>
          <a:p>
            <a:pPr/>
            <a:r>
              <a:t>Determine when results are accepted and acceptable.</a:t>
            </a:r>
            <a:endParaRPr>
              <a:solidFill>
                <a:srgbClr val="D93192"/>
              </a:solidFill>
              <a:latin typeface="Monotype Sorts"/>
              <a:ea typeface="Monotype Sorts"/>
              <a:cs typeface="Monotype Sorts"/>
              <a:sym typeface="Monotype Sorts"/>
            </a:endParaRPr>
          </a:p>
          <a:p>
            <a:pPr lvl="1"/>
            <a:r>
              <a:t>Pathology interpretations may be difficult because of small specimens</a:t>
            </a:r>
          </a:p>
        </p:txBody>
      </p:sp>
      <p:pic>
        <p:nvPicPr>
          <p:cNvPr id="266" name="path three bx better.jpg"/>
          <p:cNvPicPr>
            <a:picLocks noChangeAspect="1"/>
          </p:cNvPicPr>
          <p:nvPr/>
        </p:nvPicPr>
        <p:blipFill>
          <a:blip r:embed="rId2">
            <a:extLst/>
          </a:blip>
          <a:stretch>
            <a:fillRect/>
          </a:stretch>
        </p:blipFill>
        <p:spPr>
          <a:xfrm>
            <a:off x="1828800" y="3251200"/>
            <a:ext cx="5805488" cy="3225800"/>
          </a:xfrm>
          <a:prstGeom prst="rect">
            <a:avLst/>
          </a:prstGeom>
          <a:ln w="12700">
            <a:miter lim="400000"/>
          </a:ln>
        </p:spPr>
      </p:pic>
      <p:sp>
        <p:nvSpPr>
          <p:cNvPr id="267" name="Shape 267"/>
          <p:cNvSpPr/>
          <p:nvPr/>
        </p:nvSpPr>
        <p:spPr>
          <a:xfrm>
            <a:off x="2514600" y="5943600"/>
            <a:ext cx="8382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TBLB</a:t>
            </a:r>
          </a:p>
        </p:txBody>
      </p:sp>
      <p:sp>
        <p:nvSpPr>
          <p:cNvPr id="268" name="Shape 268"/>
          <p:cNvSpPr/>
          <p:nvPr/>
        </p:nvSpPr>
        <p:spPr>
          <a:xfrm>
            <a:off x="3886200" y="5943600"/>
            <a:ext cx="10668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Forceps</a:t>
            </a:r>
          </a:p>
        </p:txBody>
      </p:sp>
      <p:sp>
        <p:nvSpPr>
          <p:cNvPr id="269" name="Shape 269"/>
          <p:cNvSpPr/>
          <p:nvPr/>
        </p:nvSpPr>
        <p:spPr>
          <a:xfrm>
            <a:off x="5486400" y="5943600"/>
            <a:ext cx="8382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VATS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72" name="Shape 272"/>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3" name="Shape 273"/>
          <p:cNvSpPr/>
          <p:nvPr>
            <p:ph type="title"/>
          </p:nvPr>
        </p:nvSpPr>
        <p:spPr>
          <a:xfrm>
            <a:off x="685800" y="533400"/>
            <a:ext cx="7431088" cy="708025"/>
          </a:xfrm>
          <a:prstGeom prst="rect">
            <a:avLst/>
          </a:prstGeom>
        </p:spPr>
        <p:txBody>
          <a:bodyPr lIns="19050" tIns="19050" rIns="19050" bIns="19050" anchor="t"/>
          <a:lstStyle/>
          <a:p>
            <a:pPr/>
            <a:r>
              <a:t>Number of specimens needed</a:t>
            </a:r>
          </a:p>
        </p:txBody>
      </p:sp>
      <p:sp>
        <p:nvSpPr>
          <p:cNvPr id="274" name="Shape 274"/>
          <p:cNvSpPr/>
          <p:nvPr>
            <p:ph type="body" idx="1"/>
          </p:nvPr>
        </p:nvSpPr>
        <p:spPr>
          <a:xfrm>
            <a:off x="304800" y="1524000"/>
            <a:ext cx="8534400" cy="4660900"/>
          </a:xfrm>
          <a:prstGeom prst="rect">
            <a:avLst/>
          </a:prstGeom>
        </p:spPr>
        <p:txBody>
          <a:bodyPr lIns="19050" tIns="19050" rIns="19050" bIns="19050"/>
          <a:lstStyle/>
          <a:p>
            <a:pPr marL="339470" indent="-339470" defTabSz="905255">
              <a:lnSpc>
                <a:spcPct val="104000"/>
              </a:lnSpc>
              <a:spcBef>
                <a:spcPts val="0"/>
              </a:spcBef>
              <a:buChar char="▪"/>
              <a:defRPr b="1" sz="3168">
                <a:effectLst>
                  <a:outerShdw sx="100000" sy="100000" kx="0" ky="0" algn="b" rotWithShape="0" blurRad="12573" dist="25146" dir="2700000">
                    <a:srgbClr val="000000"/>
                  </a:outerShdw>
                </a:effectLst>
                <a:latin typeface="+mj-lt"/>
                <a:ea typeface="+mj-ea"/>
                <a:cs typeface="+mj-cs"/>
                <a:sym typeface="Helvetica"/>
              </a:defRPr>
            </a:pPr>
            <a:r>
              <a:t> </a:t>
            </a:r>
            <a:r>
              <a:rPr sz="2772"/>
              <a:t>PCP :</a:t>
            </a:r>
            <a:r>
              <a:rPr sz="3564"/>
              <a:t> </a:t>
            </a:r>
            <a:r>
              <a:rPr sz="2376"/>
              <a:t>at least 2 specimens if chest x-ray is Abnormal, and at least 4 specimens if chest x-ray is Normal (97% yield).</a:t>
            </a:r>
            <a:endParaRPr sz="3564">
              <a:solidFill>
                <a:srgbClr val="D93192"/>
              </a:solidFill>
              <a:latin typeface="Monotype Sorts"/>
              <a:ea typeface="Monotype Sorts"/>
              <a:cs typeface="Monotype Sorts"/>
              <a:sym typeface="Monotype Sorts"/>
            </a:endParaRPr>
          </a:p>
          <a:p>
            <a:pPr marL="339470" indent="-339470" defTabSz="905255">
              <a:lnSpc>
                <a:spcPct val="104000"/>
              </a:lnSpc>
              <a:spcBef>
                <a:spcPts val="0"/>
              </a:spcBef>
              <a:buChar char="▪"/>
              <a:defRPr b="1" sz="3168">
                <a:effectLst>
                  <a:outerShdw sx="100000" sy="100000" kx="0" ky="0" algn="b" rotWithShape="0" blurRad="12573" dist="25146" dir="2700000">
                    <a:srgbClr val="000000"/>
                  </a:outerShdw>
                </a:effectLst>
                <a:latin typeface="+mj-lt"/>
                <a:ea typeface="+mj-ea"/>
                <a:cs typeface="+mj-cs"/>
                <a:sym typeface="Helvetica"/>
              </a:defRPr>
            </a:pPr>
            <a:r>
              <a:t> </a:t>
            </a:r>
            <a:r>
              <a:rPr sz="2772"/>
              <a:t>Sarcoid:</a:t>
            </a:r>
            <a:r>
              <a:rPr sz="3564"/>
              <a:t> </a:t>
            </a:r>
            <a:r>
              <a:rPr sz="2376"/>
              <a:t>Stage III, sensitivity increases with number (73-80% yield with at least 4 specimens, and increases further if endobronchial biopsies are done also. For Stage I Sarcoid, up to 10 specimens might be needed.</a:t>
            </a:r>
            <a:endParaRPr sz="2376"/>
          </a:p>
          <a:p>
            <a:pPr marL="339470" indent="-339470" defTabSz="905255">
              <a:lnSpc>
                <a:spcPct val="104000"/>
              </a:lnSpc>
              <a:spcBef>
                <a:spcPts val="0"/>
              </a:spcBef>
              <a:buChar char="▪"/>
              <a:defRPr b="1" sz="2772">
                <a:effectLst>
                  <a:outerShdw sx="100000" sy="100000" kx="0" ky="0" algn="b" rotWithShape="0" blurRad="12573" dist="25146" dir="2700000">
                    <a:srgbClr val="000000"/>
                  </a:outerShdw>
                </a:effectLst>
                <a:latin typeface="+mj-lt"/>
                <a:ea typeface="+mj-ea"/>
                <a:cs typeface="+mj-cs"/>
                <a:sym typeface="Helvetica"/>
              </a:defRPr>
            </a:pPr>
            <a:r>
              <a:t>Transplant and lung rejection:</a:t>
            </a:r>
            <a:r>
              <a:rPr sz="2376"/>
              <a:t> Multiple specimens from multiple lobes are warranted. Yield &gt; 60% for infection of rejection, but only 15 % for BO. Multiple specimens (&gt; 6) are necessary.</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113" name="Shape 113"/>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4" name="Shape 114"/>
          <p:cNvSpPr/>
          <p:nvPr>
            <p:ph type="title"/>
          </p:nvPr>
        </p:nvSpPr>
        <p:spPr>
          <a:xfrm>
            <a:off x="4854723" y="2083246"/>
            <a:ext cx="4251177" cy="1443535"/>
          </a:xfrm>
          <a:prstGeom prst="rect">
            <a:avLst/>
          </a:prstGeom>
        </p:spPr>
        <p:txBody>
          <a:bodyPr lIns="46037" tIns="46037" rIns="46037" bIns="46037" anchor="b"/>
          <a:lstStyle/>
          <a:p>
            <a:pPr marL="202130" indent="-202130" algn="l" defTabSz="438911">
              <a:lnSpc>
                <a:spcPct val="85000"/>
              </a:lnSpc>
              <a:buSzPct val="60000"/>
              <a:buBlip>
                <a:blip r:embed="rId3"/>
              </a:buBlip>
              <a:defRPr sz="2016">
                <a:effectLst>
                  <a:outerShdw sx="100000" sy="100000" kx="0" ky="0" algn="b" rotWithShape="0" blurRad="6096" dist="12192" dir="2700000">
                    <a:srgbClr val="000000"/>
                  </a:outerShdw>
                </a:effectLst>
              </a:defRPr>
            </a:pPr>
            <a:r>
              <a:t>Equipment</a:t>
            </a:r>
          </a:p>
          <a:p>
            <a:pPr marL="202130" indent="-202130" algn="l" defTabSz="438911">
              <a:lnSpc>
                <a:spcPct val="85000"/>
              </a:lnSpc>
              <a:buSzPct val="60000"/>
              <a:defRPr sz="2016">
                <a:effectLst>
                  <a:outerShdw sx="100000" sy="100000" kx="0" ky="0" algn="b" rotWithShape="0" blurRad="6096" dist="12192" dir="2700000">
                    <a:srgbClr val="000000"/>
                  </a:outerShdw>
                </a:effectLst>
              </a:defRPr>
            </a:pPr>
            <a:r>
              <a:t>Indications</a:t>
            </a:r>
          </a:p>
          <a:p>
            <a:pPr marL="202130" indent="-202130" algn="l" defTabSz="438911">
              <a:lnSpc>
                <a:spcPct val="85000"/>
              </a:lnSpc>
              <a:buSzPct val="60000"/>
              <a:defRPr sz="2016">
                <a:effectLst>
                  <a:outerShdw sx="100000" sy="100000" kx="0" ky="0" algn="b" rotWithShape="0" blurRad="6096" dist="12192" dir="2700000">
                    <a:srgbClr val="000000"/>
                  </a:outerShdw>
                </a:effectLst>
              </a:defRPr>
            </a:pPr>
            <a:r>
              <a:t>Techniques</a:t>
            </a:r>
          </a:p>
          <a:p>
            <a:pPr marL="202130" indent="-202130" algn="l" defTabSz="438911">
              <a:lnSpc>
                <a:spcPct val="85000"/>
              </a:lnSpc>
              <a:buSzPct val="60000"/>
              <a:defRPr sz="2016">
                <a:effectLst>
                  <a:outerShdw sx="100000" sy="100000" kx="0" ky="0" algn="b" rotWithShape="0" blurRad="6096" dist="12192" dir="2700000">
                    <a:srgbClr val="000000"/>
                  </a:outerShdw>
                </a:effectLst>
              </a:defRPr>
            </a:pPr>
            <a:r>
              <a:t>Summary of expected yield</a:t>
            </a:r>
          </a:p>
          <a:p>
            <a:pPr marL="202130" indent="-202130" algn="l" defTabSz="438911">
              <a:lnSpc>
                <a:spcPct val="85000"/>
              </a:lnSpc>
              <a:buSzPct val="60000"/>
              <a:defRPr sz="2016">
                <a:effectLst>
                  <a:outerShdw sx="100000" sy="100000" kx="0" ky="0" algn="b" rotWithShape="0" blurRad="6096" dist="12192" dir="2700000">
                    <a:srgbClr val="000000"/>
                  </a:outerShdw>
                </a:effectLst>
              </a:defRPr>
            </a:pPr>
            <a:r>
              <a:t>Summary of complications</a:t>
            </a:r>
          </a:p>
        </p:txBody>
      </p:sp>
      <p:pic>
        <p:nvPicPr>
          <p:cNvPr id="115" name="bronchoscopy_logo.jpg"/>
          <p:cNvPicPr>
            <a:picLocks noChangeAspect="1"/>
          </p:cNvPicPr>
          <p:nvPr/>
        </p:nvPicPr>
        <p:blipFill>
          <a:blip r:embed="rId4">
            <a:extLst/>
          </a:blip>
          <a:stretch>
            <a:fillRect/>
          </a:stretch>
        </p:blipFill>
        <p:spPr>
          <a:xfrm>
            <a:off x="6311" y="19603"/>
            <a:ext cx="2244571" cy="664610"/>
          </a:xfrm>
          <a:prstGeom prst="rect">
            <a:avLst/>
          </a:prstGeom>
          <a:ln w="12700">
            <a:miter lim="400000"/>
          </a:ln>
        </p:spPr>
      </p:pic>
      <p:pic>
        <p:nvPicPr>
          <p:cNvPr id="116" name="Mvc-228FFB TBB3.jpg"/>
          <p:cNvPicPr>
            <a:picLocks noChangeAspect="1"/>
          </p:cNvPicPr>
          <p:nvPr/>
        </p:nvPicPr>
        <p:blipFill>
          <a:blip r:embed="rId5">
            <a:extLst/>
          </a:blip>
          <a:srcRect l="2832" t="9100" r="2832" b="0"/>
          <a:stretch>
            <a:fillRect/>
          </a:stretch>
        </p:blipFill>
        <p:spPr>
          <a:xfrm>
            <a:off x="389649" y="1612701"/>
            <a:ext cx="4165764" cy="3010099"/>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77" name="Shape 277"/>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Shape 278"/>
          <p:cNvSpPr/>
          <p:nvPr>
            <p:ph type="title"/>
          </p:nvPr>
        </p:nvSpPr>
        <p:spPr>
          <a:xfrm>
            <a:off x="457200" y="381000"/>
            <a:ext cx="8305800" cy="768350"/>
          </a:xfrm>
          <a:prstGeom prst="rect">
            <a:avLst/>
          </a:prstGeom>
        </p:spPr>
        <p:txBody>
          <a:bodyPr/>
          <a:lstStyle>
            <a:lvl1pPr>
              <a:defRPr sz="4000"/>
            </a:lvl1pPr>
          </a:lstStyle>
          <a:p>
            <a:pPr/>
            <a:r>
              <a:t>Type of specimen : the Float sign</a:t>
            </a:r>
          </a:p>
        </p:txBody>
      </p:sp>
      <p:sp>
        <p:nvSpPr>
          <p:cNvPr id="279" name="Shape 279"/>
          <p:cNvSpPr/>
          <p:nvPr>
            <p:ph type="body" sz="half" idx="1"/>
          </p:nvPr>
        </p:nvSpPr>
        <p:spPr>
          <a:xfrm>
            <a:off x="381000" y="1447800"/>
            <a:ext cx="4724400" cy="4800600"/>
          </a:xfrm>
          <a:prstGeom prst="rect">
            <a:avLst/>
          </a:prstGeom>
        </p:spPr>
        <p:txBody>
          <a:bodyPr/>
          <a:lstStyle/>
          <a:p>
            <a:pPr marL="336042" indent="-336042" defTabSz="896111">
              <a:lnSpc>
                <a:spcPct val="80000"/>
              </a:lnSpc>
              <a:spcBef>
                <a:spcPts val="600"/>
              </a:spcBef>
              <a:defRPr sz="2744">
                <a:effectLst>
                  <a:outerShdw sx="100000" sy="100000" kx="0" ky="0" algn="b" rotWithShape="0" blurRad="12446" dist="24892" dir="2700000">
                    <a:srgbClr val="000000"/>
                  </a:outerShdw>
                </a:effectLst>
              </a:defRPr>
            </a:pPr>
            <a:r>
              <a:t>Float sign definition: Aerated lung floats, but nonaerated lung does not.</a:t>
            </a:r>
          </a:p>
          <a:p>
            <a:pPr marL="336042" indent="-336042" defTabSz="896111">
              <a:lnSpc>
                <a:spcPct val="80000"/>
              </a:lnSpc>
              <a:spcBef>
                <a:spcPts val="600"/>
              </a:spcBef>
              <a:defRPr sz="2744">
                <a:effectLst>
                  <a:outerShdw sx="100000" sy="100000" kx="0" ky="0" algn="b" rotWithShape="0" blurRad="12446" dist="24892" dir="2700000">
                    <a:srgbClr val="000000"/>
                  </a:outerShdw>
                </a:effectLst>
              </a:defRPr>
            </a:pPr>
            <a:r>
              <a:t>BUT, the  float sign is not a reliable sign of representative alveolar and bronchiolar tissue.</a:t>
            </a:r>
          </a:p>
          <a:p>
            <a:pPr marL="336042" indent="-336042" defTabSz="896111">
              <a:lnSpc>
                <a:spcPct val="80000"/>
              </a:lnSpc>
              <a:spcBef>
                <a:spcPts val="600"/>
              </a:spcBef>
              <a:defRPr sz="2744">
                <a:effectLst>
                  <a:outerShdw sx="100000" sy="100000" kx="0" ky="0" algn="b" rotWithShape="0" blurRad="12446" dist="24892" dir="2700000">
                    <a:srgbClr val="000000"/>
                  </a:outerShdw>
                </a:effectLst>
              </a:defRPr>
            </a:pPr>
            <a:r>
              <a:t>Remember that increased number of biopsies increases diagnostic yield, but probably increases risk for complications with each biopsy</a:t>
            </a:r>
            <a:r>
              <a:rPr sz="2352"/>
              <a:t>.</a:t>
            </a:r>
          </a:p>
        </p:txBody>
      </p:sp>
      <p:pic>
        <p:nvPicPr>
          <p:cNvPr id="280" name="COPD LVRS 4 Lorez.jpg"/>
          <p:cNvPicPr>
            <a:picLocks noChangeAspect="1"/>
          </p:cNvPicPr>
          <p:nvPr/>
        </p:nvPicPr>
        <p:blipFill>
          <a:blip r:embed="rId2">
            <a:extLst/>
          </a:blip>
          <a:srcRect l="3773" t="4556" r="3773" b="1716"/>
          <a:stretch>
            <a:fillRect/>
          </a:stretch>
        </p:blipFill>
        <p:spPr>
          <a:xfrm>
            <a:off x="5181600" y="1905000"/>
            <a:ext cx="3733801" cy="2514601"/>
          </a:xfrm>
          <a:prstGeom prst="rect">
            <a:avLst/>
          </a:prstGeom>
          <a:ln w="12700">
            <a:miter lim="400000"/>
          </a:ln>
        </p:spPr>
      </p:pic>
      <p:sp>
        <p:nvSpPr>
          <p:cNvPr id="281" name="Shape 281"/>
          <p:cNvSpPr/>
          <p:nvPr/>
        </p:nvSpPr>
        <p:spPr>
          <a:xfrm>
            <a:off x="5181600" y="4876800"/>
            <a:ext cx="3733800"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FFFF"/>
                </a:solidFill>
              </a:defRPr>
            </a:lvl1pPr>
          </a:lstStyle>
          <a:p>
            <a:pPr/>
            <a:r>
              <a:t>Partially aerated lung in patient with severe emphysema and iatrogenic pneumothorax </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284" name="Shape 284"/>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5" name="Shape 285"/>
          <p:cNvSpPr/>
          <p:nvPr>
            <p:ph type="title"/>
          </p:nvPr>
        </p:nvSpPr>
        <p:spPr>
          <a:xfrm>
            <a:off x="2709862" y="609600"/>
            <a:ext cx="4640263" cy="708025"/>
          </a:xfrm>
          <a:prstGeom prst="rect">
            <a:avLst/>
          </a:prstGeom>
        </p:spPr>
        <p:txBody>
          <a:bodyPr lIns="19050" tIns="19050" rIns="19050" bIns="19050" anchor="t"/>
          <a:lstStyle/>
          <a:p>
            <a:pPr/>
            <a:r>
              <a:t>Size of specimens</a:t>
            </a:r>
            <a:r>
              <a:rPr u="sng"/>
              <a:t> </a:t>
            </a:r>
          </a:p>
        </p:txBody>
      </p:sp>
      <p:sp>
        <p:nvSpPr>
          <p:cNvPr id="286" name="Shape 286"/>
          <p:cNvSpPr/>
          <p:nvPr>
            <p:ph type="body" sz="half" idx="1"/>
          </p:nvPr>
        </p:nvSpPr>
        <p:spPr>
          <a:xfrm>
            <a:off x="685800" y="2057400"/>
            <a:ext cx="8153400" cy="2322513"/>
          </a:xfrm>
          <a:prstGeom prst="rect">
            <a:avLst/>
          </a:prstGeom>
        </p:spPr>
        <p:txBody>
          <a:bodyPr lIns="19050" tIns="19050" rIns="19050" bIns="19050"/>
          <a:lstStyle/>
          <a:p>
            <a:pPr>
              <a:lnSpc>
                <a:spcPct val="104000"/>
              </a:lnSpc>
              <a:spcBef>
                <a:spcPts val="0"/>
              </a:spcBef>
              <a:buChar char="▪"/>
              <a:defRPr b="1">
                <a:latin typeface="+mj-lt"/>
                <a:ea typeface="+mj-ea"/>
                <a:cs typeface="+mj-cs"/>
                <a:sym typeface="Helvetica"/>
              </a:defRPr>
            </a:pPr>
            <a:r>
              <a:t> </a:t>
            </a:r>
            <a:r>
              <a:rPr b="0" sz="2800">
                <a:latin typeface="Tahoma"/>
                <a:ea typeface="Tahoma"/>
                <a:cs typeface="Tahoma"/>
                <a:sym typeface="Tahoma"/>
              </a:rPr>
              <a:t>Toothed (Alligator) forceps tear the lung more than cup forceps, and may cause more bleeding.</a:t>
            </a:r>
            <a:endParaRPr sz="2800"/>
          </a:p>
          <a:p>
            <a:pPr>
              <a:lnSpc>
                <a:spcPct val="104000"/>
              </a:lnSpc>
              <a:spcBef>
                <a:spcPts val="0"/>
              </a:spcBef>
              <a:buChar char="▪"/>
              <a:defRPr sz="2800"/>
            </a:pPr>
            <a:r>
              <a:t> Large forceps obtain more tissue (more alveoli) than small forceps; frequency of bleeding is unchanged compared to smaller forceps. </a:t>
            </a:r>
          </a:p>
        </p:txBody>
      </p:sp>
      <p:sp>
        <p:nvSpPr>
          <p:cNvPr id="287" name="Shape 287"/>
          <p:cNvSpPr/>
          <p:nvPr/>
        </p:nvSpPr>
        <p:spPr>
          <a:xfrm>
            <a:off x="2743200" y="5867400"/>
            <a:ext cx="48006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solidFill>
                  <a:srgbClr val="E5FFFF"/>
                </a:solidFill>
              </a:defRPr>
            </a:pPr>
            <a:r>
              <a:t>Am Rev Respir Dis 1993;148:1411-1413</a:t>
            </a:r>
          </a:p>
          <a:p>
            <a:pPr>
              <a:defRPr sz="2000">
                <a:solidFill>
                  <a:srgbClr val="E5FFFF"/>
                </a:solidFill>
              </a:defRPr>
            </a:pPr>
            <a:r>
              <a:t>Chest 1992;102:748-752.</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290" name="Shape 290"/>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Shape 291"/>
          <p:cNvSpPr/>
          <p:nvPr>
            <p:ph type="title"/>
          </p:nvPr>
        </p:nvSpPr>
        <p:spPr>
          <a:xfrm>
            <a:off x="457200" y="381000"/>
            <a:ext cx="8229600" cy="768350"/>
          </a:xfrm>
          <a:prstGeom prst="rect">
            <a:avLst/>
          </a:prstGeom>
        </p:spPr>
        <p:txBody>
          <a:bodyPr/>
          <a:lstStyle/>
          <a:p>
            <a:pPr/>
            <a:r>
              <a:t>Results: Diagnostic yield of TBLB</a:t>
            </a:r>
          </a:p>
        </p:txBody>
      </p:sp>
      <p:sp>
        <p:nvSpPr>
          <p:cNvPr id="292" name="Shape 292"/>
          <p:cNvSpPr/>
          <p:nvPr>
            <p:ph type="body" idx="1"/>
          </p:nvPr>
        </p:nvSpPr>
        <p:spPr>
          <a:xfrm>
            <a:off x="304800" y="1447800"/>
            <a:ext cx="8382000" cy="4800600"/>
          </a:xfrm>
          <a:prstGeom prst="rect">
            <a:avLst/>
          </a:prstGeom>
        </p:spPr>
        <p:txBody>
          <a:bodyPr/>
          <a:lstStyle/>
          <a:p>
            <a:pPr>
              <a:lnSpc>
                <a:spcPct val="90000"/>
              </a:lnSpc>
              <a:spcBef>
                <a:spcPts val="500"/>
              </a:spcBef>
              <a:defRPr sz="2400"/>
            </a:pPr>
            <a:r>
              <a:t>Nodules &gt; 2 cm</a:t>
            </a:r>
          </a:p>
          <a:p>
            <a:pPr lvl="1" marL="742950" indent="-285750">
              <a:lnSpc>
                <a:spcPct val="90000"/>
              </a:lnSpc>
              <a:spcBef>
                <a:spcPts val="0"/>
              </a:spcBef>
              <a:buClr>
                <a:srgbClr val="FFCC00"/>
              </a:buClr>
              <a:defRPr sz="2000"/>
            </a:pPr>
            <a:r>
              <a:t>60% for lung cancer, 50% for metastatic disease</a:t>
            </a:r>
          </a:p>
          <a:p>
            <a:pPr lvl="1" marL="742950" indent="-285750">
              <a:lnSpc>
                <a:spcPct val="90000"/>
              </a:lnSpc>
              <a:spcBef>
                <a:spcPts val="0"/>
              </a:spcBef>
              <a:buClr>
                <a:srgbClr val="FFCC00"/>
              </a:buClr>
              <a:defRPr sz="2000"/>
            </a:pPr>
            <a:r>
              <a:t>Inferior diagnosis in benign disease</a:t>
            </a:r>
          </a:p>
          <a:p>
            <a:pPr>
              <a:lnSpc>
                <a:spcPct val="90000"/>
              </a:lnSpc>
              <a:spcBef>
                <a:spcPts val="500"/>
              </a:spcBef>
              <a:defRPr sz="2400"/>
            </a:pPr>
            <a:r>
              <a:t>AIDS</a:t>
            </a:r>
          </a:p>
          <a:p>
            <a:pPr lvl="1" marL="742950" indent="-285750">
              <a:lnSpc>
                <a:spcPct val="90000"/>
              </a:lnSpc>
              <a:spcBef>
                <a:spcPts val="0"/>
              </a:spcBef>
              <a:buClr>
                <a:srgbClr val="FFCC00"/>
              </a:buClr>
              <a:defRPr sz="2000"/>
            </a:pPr>
            <a:r>
              <a:t>PCP</a:t>
            </a:r>
          </a:p>
          <a:p>
            <a:pPr lvl="1" marL="742950" indent="-285750">
              <a:lnSpc>
                <a:spcPct val="90000"/>
              </a:lnSpc>
              <a:spcBef>
                <a:spcPts val="0"/>
              </a:spcBef>
              <a:buClr>
                <a:srgbClr val="FFCC00"/>
              </a:buClr>
              <a:defRPr sz="2000"/>
            </a:pPr>
            <a:r>
              <a:t>Mycobacteria</a:t>
            </a:r>
          </a:p>
          <a:p>
            <a:pPr lvl="1" marL="742950" indent="-285750">
              <a:lnSpc>
                <a:spcPct val="90000"/>
              </a:lnSpc>
              <a:spcBef>
                <a:spcPts val="0"/>
              </a:spcBef>
              <a:buClr>
                <a:srgbClr val="FFCC00"/>
              </a:buClr>
              <a:defRPr sz="2000"/>
            </a:pPr>
            <a:r>
              <a:t>Kaposi</a:t>
            </a:r>
          </a:p>
          <a:p>
            <a:pPr>
              <a:lnSpc>
                <a:spcPct val="90000"/>
              </a:lnSpc>
              <a:spcBef>
                <a:spcPts val="500"/>
              </a:spcBef>
              <a:defRPr sz="2400"/>
            </a:pPr>
            <a:r>
              <a:t>Kidney transplant and other immunocompromised hosts (poor for aspergillus, CMV, Mucor, Nocardia), but does add up to 10% yield to BAL ?)</a:t>
            </a:r>
          </a:p>
          <a:p>
            <a:pPr>
              <a:lnSpc>
                <a:spcPct val="90000"/>
              </a:lnSpc>
              <a:spcBef>
                <a:spcPts val="500"/>
              </a:spcBef>
              <a:defRPr sz="2400"/>
            </a:pPr>
            <a:r>
              <a:t>Sarcoidosis: Usually &gt; 80%</a:t>
            </a:r>
          </a:p>
          <a:p>
            <a:pPr>
              <a:lnSpc>
                <a:spcPct val="90000"/>
              </a:lnSpc>
              <a:spcBef>
                <a:spcPts val="500"/>
              </a:spcBef>
              <a:defRPr sz="2400"/>
            </a:pPr>
            <a:r>
              <a:t>Interstitial lung disease: A diagnosis of fibrosis is Nonspecific and should be called NONDIAGNOSTIC</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295" name="Shape 295"/>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6" name="Shape 296"/>
          <p:cNvSpPr/>
          <p:nvPr>
            <p:ph type="title"/>
          </p:nvPr>
        </p:nvSpPr>
        <p:spPr>
          <a:xfrm>
            <a:off x="2563812" y="847725"/>
            <a:ext cx="3784601" cy="708025"/>
          </a:xfrm>
          <a:prstGeom prst="rect">
            <a:avLst/>
          </a:prstGeom>
        </p:spPr>
        <p:txBody>
          <a:bodyPr lIns="19050" tIns="19050" rIns="19050" bIns="19050" anchor="t"/>
          <a:lstStyle/>
          <a:p>
            <a:pPr/>
            <a:r>
              <a:t>Yield in tumors</a:t>
            </a:r>
          </a:p>
        </p:txBody>
      </p:sp>
      <p:sp>
        <p:nvSpPr>
          <p:cNvPr id="297" name="Shape 297"/>
          <p:cNvSpPr/>
          <p:nvPr>
            <p:ph type="body" sz="half" idx="1"/>
          </p:nvPr>
        </p:nvSpPr>
        <p:spPr>
          <a:xfrm>
            <a:off x="1219200" y="1905000"/>
            <a:ext cx="7239000" cy="3105150"/>
          </a:xfrm>
          <a:prstGeom prst="rect">
            <a:avLst/>
          </a:prstGeom>
        </p:spPr>
        <p:txBody>
          <a:bodyPr lIns="19050" tIns="19050" rIns="19050" bIns="19050"/>
          <a:lstStyle/>
          <a:p>
            <a:pPr marL="336042" indent="-336042" defTabSz="896111">
              <a:lnSpc>
                <a:spcPct val="104999"/>
              </a:lnSpc>
              <a:spcBef>
                <a:spcPts val="0"/>
              </a:spcBef>
              <a:defRPr sz="3136">
                <a:effectLst/>
              </a:defRPr>
            </a:pPr>
            <a:r>
              <a:t>Primary tumor: yield &gt; 60%</a:t>
            </a:r>
            <a:endParaRPr>
              <a:solidFill>
                <a:srgbClr val="D93192"/>
              </a:solidFill>
            </a:endParaRPr>
          </a:p>
          <a:p>
            <a:pPr marL="336042" indent="-336042" defTabSz="896111">
              <a:lnSpc>
                <a:spcPct val="104999"/>
              </a:lnSpc>
              <a:spcBef>
                <a:spcPts val="0"/>
              </a:spcBef>
              <a:defRPr sz="3136">
                <a:effectLst/>
              </a:defRPr>
            </a:pPr>
            <a:r>
              <a:t>Metastases yield &gt; 50%</a:t>
            </a:r>
          </a:p>
          <a:p>
            <a:pPr marL="336042" indent="-336042" defTabSz="896111">
              <a:lnSpc>
                <a:spcPct val="104999"/>
              </a:lnSpc>
              <a:spcBef>
                <a:spcPts val="0"/>
              </a:spcBef>
              <a:defRPr sz="3136">
                <a:effectLst/>
              </a:defRPr>
            </a:pPr>
            <a:r>
              <a:t>Brushing increases yield</a:t>
            </a:r>
          </a:p>
          <a:p>
            <a:pPr marL="336042" indent="-336042" defTabSz="896111">
              <a:lnSpc>
                <a:spcPct val="104999"/>
              </a:lnSpc>
              <a:spcBef>
                <a:spcPts val="0"/>
              </a:spcBef>
              <a:defRPr sz="3136">
                <a:effectLst/>
              </a:defRPr>
            </a:pPr>
            <a:r>
              <a:t>Lesions &gt; 2.0 cm yield &gt; 60 %</a:t>
            </a:r>
            <a:endParaRPr>
              <a:solidFill>
                <a:srgbClr val="FAFD00"/>
              </a:solidFill>
            </a:endParaRPr>
          </a:p>
          <a:p>
            <a:pPr marL="336042" indent="-336042" defTabSz="896111">
              <a:lnSpc>
                <a:spcPct val="104999"/>
              </a:lnSpc>
              <a:spcBef>
                <a:spcPts val="0"/>
              </a:spcBef>
              <a:defRPr sz="3136">
                <a:effectLst/>
              </a:defRPr>
            </a:pPr>
            <a:r>
              <a:t>Lesions &lt; 2.0 cm yield &lt; 25%</a:t>
            </a:r>
            <a:endParaRPr>
              <a:solidFill>
                <a:srgbClr val="FAFD00"/>
              </a:solidFill>
            </a:endParaRPr>
          </a:p>
          <a:p>
            <a:pPr marL="336042" indent="-336042" defTabSz="896111">
              <a:lnSpc>
                <a:spcPct val="104999"/>
              </a:lnSpc>
              <a:spcBef>
                <a:spcPts val="0"/>
              </a:spcBef>
              <a:defRPr sz="3136">
                <a:effectLst/>
              </a:defRPr>
            </a:pPr>
            <a:r>
              <a:t>Yields are lower in benign nodules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300" name="Shape 300"/>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1" name="Shape 301"/>
          <p:cNvSpPr/>
          <p:nvPr>
            <p:ph type="title"/>
          </p:nvPr>
        </p:nvSpPr>
        <p:spPr>
          <a:xfrm>
            <a:off x="0" y="381000"/>
            <a:ext cx="8229600" cy="1371600"/>
          </a:xfrm>
          <a:prstGeom prst="rect">
            <a:avLst/>
          </a:prstGeom>
        </p:spPr>
        <p:txBody>
          <a:bodyPr/>
          <a:lstStyle>
            <a:lvl1pPr>
              <a:defRPr sz="4000">
                <a:solidFill>
                  <a:srgbClr val="FFFFFF"/>
                </a:solidFill>
              </a:defRPr>
            </a:lvl1pPr>
          </a:lstStyle>
          <a:p>
            <a:pPr/>
            <a:r>
              <a:t>Yield in infiltrates</a:t>
            </a:r>
          </a:p>
        </p:txBody>
      </p:sp>
      <p:sp>
        <p:nvSpPr>
          <p:cNvPr id="302" name="Shape 302"/>
          <p:cNvSpPr/>
          <p:nvPr>
            <p:ph type="body" idx="1"/>
          </p:nvPr>
        </p:nvSpPr>
        <p:spPr>
          <a:xfrm>
            <a:off x="1600199" y="1828800"/>
            <a:ext cx="6172202" cy="4267200"/>
          </a:xfrm>
          <a:prstGeom prst="rect">
            <a:avLst/>
          </a:prstGeom>
        </p:spPr>
        <p:txBody>
          <a:bodyPr/>
          <a:lstStyle/>
          <a:p>
            <a:pPr>
              <a:lnSpc>
                <a:spcPct val="90000"/>
              </a:lnSpc>
              <a:spcBef>
                <a:spcPts val="0"/>
              </a:spcBef>
              <a:buSzTx/>
              <a:buNone/>
              <a:defRPr b="1">
                <a:solidFill>
                  <a:srgbClr val="E5FFFF"/>
                </a:solidFill>
                <a:effectLst/>
              </a:defRPr>
            </a:pPr>
            <a:r>
              <a:t>yield is usually &gt; 75 % for</a:t>
            </a:r>
            <a:r>
              <a:rPr b="0" sz="2800">
                <a:solidFill>
                  <a:srgbClr val="FFFFFF"/>
                </a:solidFill>
              </a:rPr>
              <a:t> </a:t>
            </a:r>
            <a:endParaRPr sz="2800"/>
          </a:p>
          <a:p>
            <a:pPr>
              <a:lnSpc>
                <a:spcPct val="90000"/>
              </a:lnSpc>
              <a:spcBef>
                <a:spcPts val="0"/>
              </a:spcBef>
              <a:buSzPct val="55000"/>
              <a:defRPr sz="2800">
                <a:effectLst/>
              </a:defRPr>
            </a:pPr>
            <a:r>
              <a:t>Sarcoidosis </a:t>
            </a:r>
          </a:p>
          <a:p>
            <a:pPr>
              <a:lnSpc>
                <a:spcPct val="90000"/>
              </a:lnSpc>
              <a:spcBef>
                <a:spcPts val="0"/>
              </a:spcBef>
              <a:buSzPct val="55000"/>
              <a:defRPr sz="2800">
                <a:effectLst/>
              </a:defRPr>
            </a:pPr>
            <a:r>
              <a:t>Alveolar proteinosis, </a:t>
            </a:r>
          </a:p>
          <a:p>
            <a:pPr>
              <a:lnSpc>
                <a:spcPct val="90000"/>
              </a:lnSpc>
              <a:spcBef>
                <a:spcPts val="0"/>
              </a:spcBef>
              <a:buSzPct val="55000"/>
              <a:defRPr sz="2800">
                <a:effectLst/>
              </a:defRPr>
            </a:pPr>
            <a:r>
              <a:t>Lymphangitic carcinomatosis</a:t>
            </a:r>
          </a:p>
          <a:p>
            <a:pPr>
              <a:lnSpc>
                <a:spcPct val="90000"/>
              </a:lnSpc>
              <a:spcBef>
                <a:spcPts val="0"/>
              </a:spcBef>
              <a:buSzPct val="55000"/>
              <a:defRPr sz="2800">
                <a:effectLst/>
              </a:defRPr>
            </a:pPr>
            <a:r>
              <a:t>Pneumoconiosis</a:t>
            </a:r>
          </a:p>
          <a:p>
            <a:pPr>
              <a:lnSpc>
                <a:spcPct val="90000"/>
              </a:lnSpc>
              <a:spcBef>
                <a:spcPts val="0"/>
              </a:spcBef>
              <a:buSzPct val="55000"/>
              <a:defRPr sz="2800">
                <a:effectLst/>
              </a:defRPr>
            </a:pPr>
            <a:r>
              <a:t>PCP, CMV</a:t>
            </a:r>
          </a:p>
          <a:p>
            <a:pPr>
              <a:lnSpc>
                <a:spcPct val="90000"/>
              </a:lnSpc>
              <a:spcBef>
                <a:spcPts val="0"/>
              </a:spcBef>
              <a:buSzPct val="55000"/>
              <a:defRPr sz="2800">
                <a:effectLst/>
              </a:defRPr>
            </a:pPr>
            <a:r>
              <a:t>Lung rejection</a:t>
            </a:r>
          </a:p>
          <a:p>
            <a:pPr>
              <a:lnSpc>
                <a:spcPct val="90000"/>
              </a:lnSpc>
              <a:spcBef>
                <a:spcPts val="0"/>
              </a:spcBef>
              <a:buSzPct val="55000"/>
              <a:defRPr sz="2800">
                <a:effectLst/>
              </a:defRPr>
            </a:pPr>
            <a:r>
              <a:t>Bronchoalveolar cell carcinoma</a:t>
            </a:r>
          </a:p>
          <a:p>
            <a:pPr>
              <a:lnSpc>
                <a:spcPct val="90000"/>
              </a:lnSpc>
              <a:spcBef>
                <a:spcPts val="0"/>
              </a:spcBef>
              <a:buSzPct val="55000"/>
              <a:defRPr sz="2800">
                <a:effectLst/>
              </a:defRPr>
            </a:pPr>
            <a:r>
              <a:t>Diffuse pulmonary lymphoma</a:t>
            </a:r>
          </a:p>
          <a:p>
            <a:pPr>
              <a:lnSpc>
                <a:spcPct val="90000"/>
              </a:lnSpc>
              <a:spcBef>
                <a:spcPts val="0"/>
              </a:spcBef>
              <a:buSzPct val="55000"/>
              <a:defRPr sz="2800">
                <a:effectLst/>
              </a:defRPr>
            </a:pPr>
            <a:r>
              <a:t>Hypersensitivity pneumonitis</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5" name="Shape 305"/>
          <p:cNvSpPr/>
          <p:nvPr>
            <p:ph type="title"/>
          </p:nvPr>
        </p:nvSpPr>
        <p:spPr>
          <a:xfrm>
            <a:off x="457200" y="5778500"/>
            <a:ext cx="8229600" cy="846882"/>
          </a:xfrm>
          <a:prstGeom prst="rect">
            <a:avLst/>
          </a:prstGeom>
        </p:spPr>
        <p:txBody>
          <a:bodyPr/>
          <a:lstStyle>
            <a:lvl1pPr defTabSz="521208">
              <a:defRPr sz="2508" u="sng">
                <a:solidFill>
                  <a:srgbClr val="00CCFF"/>
                </a:solidFill>
                <a:effectLst>
                  <a:outerShdw sx="100000" sy="100000" kx="0" ky="0" algn="b" rotWithShape="0" blurRad="7239" dist="14478" dir="2700000">
                    <a:srgbClr val="000000"/>
                  </a:outerShdw>
                </a:effectLst>
                <a:uFill>
                  <a:solidFill>
                    <a:srgbClr val="00CCFF"/>
                  </a:solidFill>
                </a:uFil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pic>
        <p:nvPicPr>
          <p:cNvPr id="306" name="bronchoscopy_logo.jpg"/>
          <p:cNvPicPr>
            <a:picLocks noChangeAspect="1"/>
          </p:cNvPicPr>
          <p:nvPr/>
        </p:nvPicPr>
        <p:blipFill>
          <a:blip r:embed="rId3">
            <a:extLst/>
          </a:blip>
          <a:stretch>
            <a:fillRect/>
          </a:stretch>
        </p:blipFill>
        <p:spPr>
          <a:xfrm>
            <a:off x="1528967" y="2391706"/>
            <a:ext cx="6086066" cy="180206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119" name="Shape 119"/>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Shape 120"/>
          <p:cNvSpPr/>
          <p:nvPr>
            <p:ph type="title"/>
          </p:nvPr>
        </p:nvSpPr>
        <p:spPr>
          <a:xfrm>
            <a:off x="457200" y="381000"/>
            <a:ext cx="8229600" cy="533400"/>
          </a:xfrm>
          <a:prstGeom prst="rect">
            <a:avLst/>
          </a:prstGeom>
        </p:spPr>
        <p:txBody>
          <a:bodyPr/>
          <a:lstStyle>
            <a:lvl1pPr defTabSz="667512">
              <a:defRPr sz="2920">
                <a:effectLst>
                  <a:outerShdw sx="100000" sy="100000" kx="0" ky="0" algn="b" rotWithShape="0" blurRad="9271" dist="18542" dir="2700000">
                    <a:srgbClr val="000000"/>
                  </a:outerShdw>
                </a:effectLst>
              </a:defRPr>
            </a:lvl1pPr>
          </a:lstStyle>
          <a:p>
            <a:pPr/>
            <a:r>
              <a:t>History</a:t>
            </a:r>
          </a:p>
        </p:txBody>
      </p:sp>
      <p:sp>
        <p:nvSpPr>
          <p:cNvPr id="121" name="Shape 121"/>
          <p:cNvSpPr/>
          <p:nvPr>
            <p:ph type="body" idx="1"/>
          </p:nvPr>
        </p:nvSpPr>
        <p:spPr>
          <a:xfrm>
            <a:off x="457200" y="1447800"/>
            <a:ext cx="8229600" cy="4648200"/>
          </a:xfrm>
          <a:prstGeom prst="rect">
            <a:avLst/>
          </a:prstGeom>
        </p:spPr>
        <p:txBody>
          <a:bodyPr/>
          <a:lstStyle/>
          <a:p>
            <a:pPr>
              <a:spcBef>
                <a:spcPts val="600"/>
              </a:spcBef>
              <a:buSzTx/>
              <a:buNone/>
              <a:defRPr sz="2800"/>
            </a:pPr>
            <a:r>
              <a:t>   TBLB began to replace open lung biopsy in 1970’s in selected patients.</a:t>
            </a:r>
          </a:p>
          <a:p>
            <a:pPr lvl="1" marL="742950" indent="-285750">
              <a:spcBef>
                <a:spcPts val="0"/>
              </a:spcBef>
              <a:buClr>
                <a:srgbClr val="FFCC00"/>
              </a:buClr>
              <a:defRPr sz="2400"/>
            </a:pPr>
            <a:r>
              <a:t>TBLB was originally considered very high risk</a:t>
            </a:r>
          </a:p>
          <a:p>
            <a:pPr lvl="1" marL="742950" indent="-285750">
              <a:spcBef>
                <a:spcPts val="0"/>
              </a:spcBef>
              <a:buClr>
                <a:srgbClr val="FFCC00"/>
              </a:buClr>
              <a:defRPr sz="2400"/>
            </a:pPr>
            <a:r>
              <a:t>TBLB was originally performed in the operating theater . </a:t>
            </a:r>
          </a:p>
          <a:p>
            <a:pPr lvl="1" marL="742950" indent="-285750">
              <a:spcBef>
                <a:spcPts val="0"/>
              </a:spcBef>
              <a:buClr>
                <a:srgbClr val="FFCC00"/>
              </a:buClr>
              <a:defRPr sz="2400"/>
            </a:pPr>
            <a:r>
              <a:t>TBLB performed by pulmonologists faced substantial opposition by surgeons.</a:t>
            </a:r>
          </a:p>
          <a:p>
            <a:pPr lvl="1" marL="742950" indent="-285750">
              <a:spcBef>
                <a:spcPts val="0"/>
              </a:spcBef>
              <a:buClr>
                <a:srgbClr val="FFCC00"/>
              </a:buClr>
              <a:defRPr sz="2400"/>
            </a:pPr>
            <a:r>
              <a:t>TBLB was performed after endotracheal intubation.</a:t>
            </a:r>
          </a:p>
          <a:p>
            <a:pPr lvl="1" marL="742950" indent="-285750">
              <a:spcBef>
                <a:spcPts val="0"/>
              </a:spcBef>
              <a:buClr>
                <a:srgbClr val="FFCC00"/>
              </a:buClr>
              <a:defRPr sz="2400"/>
            </a:pPr>
            <a:r>
              <a:t>Early history of TBLB was marked by frequent of bleeding, pneumothorax or respiratory failure.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124" name="Shape 124"/>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 name="Shape 125"/>
          <p:cNvSpPr/>
          <p:nvPr>
            <p:ph type="title"/>
          </p:nvPr>
        </p:nvSpPr>
        <p:spPr>
          <a:xfrm>
            <a:off x="3200400" y="457200"/>
            <a:ext cx="2362200" cy="609600"/>
          </a:xfrm>
          <a:prstGeom prst="rect">
            <a:avLst/>
          </a:prstGeom>
        </p:spPr>
        <p:txBody>
          <a:bodyPr/>
          <a:lstStyle>
            <a:lvl1pPr>
              <a:defRPr sz="3200"/>
            </a:lvl1pPr>
          </a:lstStyle>
          <a:p>
            <a:pPr/>
            <a:r>
              <a:t>TBLB today</a:t>
            </a:r>
          </a:p>
        </p:txBody>
      </p:sp>
      <p:sp>
        <p:nvSpPr>
          <p:cNvPr id="126" name="Shape 126"/>
          <p:cNvSpPr/>
          <p:nvPr>
            <p:ph type="body" idx="1"/>
          </p:nvPr>
        </p:nvSpPr>
        <p:spPr>
          <a:xfrm>
            <a:off x="304800" y="1447800"/>
            <a:ext cx="8610600" cy="4800600"/>
          </a:xfrm>
          <a:prstGeom prst="rect">
            <a:avLst/>
          </a:prstGeom>
        </p:spPr>
        <p:txBody>
          <a:bodyPr/>
          <a:lstStyle/>
          <a:p>
            <a:pPr>
              <a:lnSpc>
                <a:spcPct val="80000"/>
              </a:lnSpc>
              <a:spcBef>
                <a:spcPts val="600"/>
              </a:spcBef>
              <a:defRPr sz="2800"/>
            </a:pPr>
            <a:r>
              <a:t>Performed as outpatient procedureS in a bronchoscopy suite.</a:t>
            </a:r>
          </a:p>
          <a:p>
            <a:pPr>
              <a:lnSpc>
                <a:spcPct val="80000"/>
              </a:lnSpc>
              <a:spcBef>
                <a:spcPts val="600"/>
              </a:spcBef>
              <a:defRPr sz="2800"/>
            </a:pPr>
            <a:r>
              <a:t>Performed using conscious sedation and topical anesthetic.</a:t>
            </a:r>
          </a:p>
          <a:p>
            <a:pPr>
              <a:lnSpc>
                <a:spcPct val="80000"/>
              </a:lnSpc>
              <a:spcBef>
                <a:spcPts val="600"/>
              </a:spcBef>
              <a:defRPr sz="2800"/>
            </a:pPr>
            <a:r>
              <a:t>Fluoroscopy eliminates need for post-procedure chest radiograph and may increase patient safety.</a:t>
            </a:r>
          </a:p>
          <a:p>
            <a:pPr lvl="1" marL="742950" indent="-285750">
              <a:lnSpc>
                <a:spcPct val="80000"/>
              </a:lnSpc>
              <a:spcBef>
                <a:spcPts val="0"/>
              </a:spcBef>
              <a:buClr>
                <a:srgbClr val="FFCC00"/>
              </a:buClr>
              <a:defRPr sz="2800"/>
            </a:pPr>
            <a:r>
              <a:t>Because most TBLB-related pneumothoraces occur during or immediately after TBLB, patients should probably be kept under observation for at least 1-2 hours after TBLB. A chest radiograph should be obtained if symptoms are present.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129" name="Shape 129"/>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0" name="Shape 130"/>
          <p:cNvSpPr/>
          <p:nvPr>
            <p:ph type="title"/>
          </p:nvPr>
        </p:nvSpPr>
        <p:spPr>
          <a:xfrm>
            <a:off x="457200" y="381000"/>
            <a:ext cx="8229600" cy="762000"/>
          </a:xfrm>
          <a:prstGeom prst="rect">
            <a:avLst/>
          </a:prstGeom>
        </p:spPr>
        <p:txBody>
          <a:bodyPr/>
          <a:lstStyle>
            <a:lvl1pPr defTabSz="850391">
              <a:defRPr sz="4092">
                <a:effectLst>
                  <a:outerShdw sx="100000" sy="100000" kx="0" ky="0" algn="b" rotWithShape="0" blurRad="11811" dist="23622" dir="2700000">
                    <a:srgbClr val="000000"/>
                  </a:outerShdw>
                </a:effectLst>
              </a:defRPr>
            </a:lvl1pPr>
          </a:lstStyle>
          <a:p>
            <a:pPr/>
            <a:r>
              <a:t>Indications: When to perform TBLB</a:t>
            </a:r>
          </a:p>
        </p:txBody>
      </p:sp>
      <p:sp>
        <p:nvSpPr>
          <p:cNvPr id="131" name="Shape 131"/>
          <p:cNvSpPr/>
          <p:nvPr>
            <p:ph type="body" idx="1"/>
          </p:nvPr>
        </p:nvSpPr>
        <p:spPr>
          <a:xfrm>
            <a:off x="381000" y="1752600"/>
            <a:ext cx="8382000" cy="4495800"/>
          </a:xfrm>
          <a:prstGeom prst="rect">
            <a:avLst/>
          </a:prstGeom>
        </p:spPr>
        <p:txBody>
          <a:bodyPr/>
          <a:lstStyle/>
          <a:p>
            <a:pPr>
              <a:lnSpc>
                <a:spcPct val="90000"/>
              </a:lnSpc>
            </a:pPr>
            <a:r>
              <a:t>Usually, only after results from other bronchoscopic procedures such as BAL are negative, nondiagnostic, or considered not helpful depending on differential diagnosis.</a:t>
            </a:r>
          </a:p>
          <a:p>
            <a:pPr>
              <a:lnSpc>
                <a:spcPct val="90000"/>
              </a:lnSpc>
            </a:pPr>
            <a:r>
              <a:t>Usually, only when results from TBLB will have an impact on disease management.</a:t>
            </a:r>
          </a:p>
          <a:p>
            <a:pPr>
              <a:lnSpc>
                <a:spcPct val="90000"/>
              </a:lnSpc>
            </a:pPr>
            <a:r>
              <a:t>Usually, only when risks of the procedure are satisfactorily understood by patients or family.</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134" name="Shape 134"/>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5" name="Shape 135"/>
          <p:cNvSpPr/>
          <p:nvPr>
            <p:ph type="title"/>
          </p:nvPr>
        </p:nvSpPr>
        <p:spPr>
          <a:xfrm>
            <a:off x="990600" y="381000"/>
            <a:ext cx="6553200" cy="1066800"/>
          </a:xfrm>
          <a:prstGeom prst="rect">
            <a:avLst/>
          </a:prstGeom>
        </p:spPr>
        <p:txBody>
          <a:bodyPr/>
          <a:lstStyle>
            <a:lvl1pPr defTabSz="850391">
              <a:defRPr sz="4092">
                <a:effectLst>
                  <a:outerShdw sx="100000" sy="100000" kx="0" ky="0" algn="b" rotWithShape="0" blurRad="11811" dist="23622" dir="2700000">
                    <a:srgbClr val="000000"/>
                  </a:outerShdw>
                </a:effectLst>
              </a:defRPr>
            </a:lvl1pPr>
          </a:lstStyle>
          <a:p>
            <a:pPr/>
            <a:r>
              <a:t>Specific indications for TBLB</a:t>
            </a:r>
          </a:p>
        </p:txBody>
      </p:sp>
      <p:sp>
        <p:nvSpPr>
          <p:cNvPr id="136" name="Shape 136"/>
          <p:cNvSpPr/>
          <p:nvPr>
            <p:ph type="body" sz="quarter" idx="1"/>
          </p:nvPr>
        </p:nvSpPr>
        <p:spPr>
          <a:xfrm>
            <a:off x="1066800" y="1524000"/>
            <a:ext cx="6477000" cy="1835994"/>
          </a:xfrm>
          <a:prstGeom prst="rect">
            <a:avLst/>
          </a:prstGeom>
        </p:spPr>
        <p:txBody>
          <a:bodyPr/>
          <a:lstStyle/>
          <a:p>
            <a:pPr marL="267461" indent="-267461" defTabSz="713231">
              <a:lnSpc>
                <a:spcPct val="80000"/>
              </a:lnSpc>
              <a:spcBef>
                <a:spcPts val="500"/>
              </a:spcBef>
              <a:defRPr sz="2184">
                <a:effectLst>
                  <a:outerShdw sx="100000" sy="100000" kx="0" ky="0" algn="b" rotWithShape="0" blurRad="9906" dist="19812" dir="2700000">
                    <a:srgbClr val="000000"/>
                  </a:outerShdw>
                </a:effectLst>
              </a:defRPr>
            </a:pPr>
            <a:r>
              <a:t>Diffuse and localized lung infiltrates suggestive of</a:t>
            </a:r>
          </a:p>
          <a:p>
            <a:pPr lvl="1" marL="579500" indent="-222884" defTabSz="713231">
              <a:lnSpc>
                <a:spcPct val="80000"/>
              </a:lnSpc>
              <a:spcBef>
                <a:spcPts val="0"/>
              </a:spcBef>
              <a:buClr>
                <a:srgbClr val="FFCC00"/>
              </a:buClr>
              <a:defRPr sz="1871">
                <a:effectLst>
                  <a:outerShdw sx="100000" sy="100000" kx="0" ky="0" algn="b" rotWithShape="0" blurRad="9906" dist="19812" dir="2700000">
                    <a:srgbClr val="000000"/>
                  </a:outerShdw>
                </a:effectLst>
              </a:defRPr>
            </a:pPr>
            <a:r>
              <a:t>Infectious lung disease (with negative or non helpful BAL)</a:t>
            </a:r>
          </a:p>
          <a:p>
            <a:pPr lvl="1" marL="579500" indent="-222884" defTabSz="713231">
              <a:lnSpc>
                <a:spcPct val="80000"/>
              </a:lnSpc>
              <a:spcBef>
                <a:spcPts val="0"/>
              </a:spcBef>
              <a:buClr>
                <a:srgbClr val="FFCC00"/>
              </a:buClr>
              <a:defRPr sz="1871">
                <a:effectLst>
                  <a:outerShdw sx="100000" sy="100000" kx="0" ky="0" algn="b" rotWithShape="0" blurRad="9906" dist="19812" dir="2700000">
                    <a:srgbClr val="000000"/>
                  </a:outerShdw>
                </a:effectLst>
              </a:defRPr>
            </a:pPr>
            <a:r>
              <a:t>Interstitial lung disease</a:t>
            </a:r>
          </a:p>
          <a:p>
            <a:pPr lvl="1" marL="579500" indent="-222884" defTabSz="713231">
              <a:lnSpc>
                <a:spcPct val="80000"/>
              </a:lnSpc>
              <a:spcBef>
                <a:spcPts val="0"/>
              </a:spcBef>
              <a:buClr>
                <a:srgbClr val="FFCC00"/>
              </a:buClr>
              <a:defRPr sz="1871">
                <a:effectLst>
                  <a:outerShdw sx="100000" sy="100000" kx="0" ky="0" algn="b" rotWithShape="0" blurRad="9906" dist="19812" dir="2700000">
                    <a:srgbClr val="000000"/>
                  </a:outerShdw>
                </a:effectLst>
              </a:defRPr>
            </a:pPr>
            <a:r>
              <a:t>Carcinoma or lymphoma</a:t>
            </a:r>
          </a:p>
          <a:p>
            <a:pPr marL="267461" indent="-267461" defTabSz="713231">
              <a:lnSpc>
                <a:spcPct val="80000"/>
              </a:lnSpc>
              <a:spcBef>
                <a:spcPts val="500"/>
              </a:spcBef>
              <a:defRPr sz="2184">
                <a:effectLst>
                  <a:outerShdw sx="100000" sy="100000" kx="0" ky="0" algn="b" rotWithShape="0" blurRad="9906" dist="19812" dir="2700000">
                    <a:srgbClr val="000000"/>
                  </a:outerShdw>
                </a:effectLst>
              </a:defRPr>
            </a:pPr>
            <a:r>
              <a:t>Pulmonary nodules and masses</a:t>
            </a:r>
          </a:p>
        </p:txBody>
      </p:sp>
      <p:pic>
        <p:nvPicPr>
          <p:cNvPr id="137" name="cxr dad01.jpg"/>
          <p:cNvPicPr>
            <a:picLocks noChangeAspect="1"/>
          </p:cNvPicPr>
          <p:nvPr/>
        </p:nvPicPr>
        <p:blipFill>
          <a:blip r:embed="rId3">
            <a:extLst/>
          </a:blip>
          <a:stretch>
            <a:fillRect/>
          </a:stretch>
        </p:blipFill>
        <p:spPr>
          <a:xfrm>
            <a:off x="1143000" y="3919530"/>
            <a:ext cx="2721481" cy="2609858"/>
          </a:xfrm>
          <a:prstGeom prst="rect">
            <a:avLst/>
          </a:prstGeom>
          <a:ln w="12700">
            <a:miter lim="400000"/>
          </a:ln>
        </p:spPr>
      </p:pic>
      <p:pic>
        <p:nvPicPr>
          <p:cNvPr id="138" name="lozano_5.jpg"/>
          <p:cNvPicPr>
            <a:picLocks noChangeAspect="1"/>
          </p:cNvPicPr>
          <p:nvPr/>
        </p:nvPicPr>
        <p:blipFill>
          <a:blip r:embed="rId4">
            <a:extLst/>
          </a:blip>
          <a:srcRect l="23304" t="9259" r="24259" b="46296"/>
          <a:stretch>
            <a:fillRect/>
          </a:stretch>
        </p:blipFill>
        <p:spPr>
          <a:xfrm>
            <a:off x="5122770" y="3971921"/>
            <a:ext cx="2438493" cy="250507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bronchoscopy.org</a:t>
            </a:r>
          </a:p>
        </p:txBody>
      </p:sp>
      <p:sp>
        <p:nvSpPr>
          <p:cNvPr id="141" name="Shape 141"/>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2" name="Shape 142"/>
          <p:cNvSpPr/>
          <p:nvPr>
            <p:ph type="title"/>
          </p:nvPr>
        </p:nvSpPr>
        <p:spPr>
          <a:xfrm>
            <a:off x="1828800" y="381000"/>
            <a:ext cx="5283200" cy="587375"/>
          </a:xfrm>
          <a:prstGeom prst="rect">
            <a:avLst/>
          </a:prstGeom>
        </p:spPr>
        <p:txBody>
          <a:bodyPr lIns="19050" tIns="19050" rIns="19050" bIns="19050" anchor="t"/>
          <a:lstStyle>
            <a:lvl1pPr>
              <a:defRPr sz="3600"/>
            </a:lvl1pPr>
          </a:lstStyle>
          <a:p>
            <a:pPr/>
            <a:r>
              <a:t>Contraindications to TBLB</a:t>
            </a:r>
          </a:p>
        </p:txBody>
      </p:sp>
      <p:sp>
        <p:nvSpPr>
          <p:cNvPr id="143" name="Shape 143"/>
          <p:cNvSpPr/>
          <p:nvPr>
            <p:ph type="body" idx="1"/>
          </p:nvPr>
        </p:nvSpPr>
        <p:spPr>
          <a:xfrm>
            <a:off x="770358" y="1138685"/>
            <a:ext cx="7603284" cy="5123657"/>
          </a:xfrm>
          <a:prstGeom prst="rect">
            <a:avLst/>
          </a:prstGeom>
        </p:spPr>
        <p:txBody>
          <a:bodyPr lIns="19050" tIns="19050" rIns="19050" bIns="19050"/>
          <a:lstStyle/>
          <a:p>
            <a:pPr marL="291465" indent="-291465" defTabSz="777240">
              <a:lnSpc>
                <a:spcPct val="104000"/>
              </a:lnSpc>
              <a:spcBef>
                <a:spcPts val="0"/>
              </a:spcBef>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Inadequate equipment</a:t>
            </a:r>
          </a:p>
          <a:p>
            <a:pPr marL="291465" indent="-291465" defTabSz="777240">
              <a:lnSpc>
                <a:spcPct val="104000"/>
              </a:lnSpc>
              <a:spcBef>
                <a:spcPts val="0"/>
              </a:spcBef>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Insufficient training to assure efficacy and patient comfort and safety</a:t>
            </a:r>
          </a:p>
          <a:p>
            <a:pPr marL="291465" indent="-291465" defTabSz="777240">
              <a:lnSpc>
                <a:spcPct val="104000"/>
              </a:lnSpc>
              <a:spcBef>
                <a:spcPts val="0"/>
              </a:spcBef>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Coagulopathy, patient on anticoagulation</a:t>
            </a:r>
          </a:p>
          <a:p>
            <a:pPr marL="291465" indent="-291465" defTabSz="777240">
              <a:lnSpc>
                <a:spcPct val="104000"/>
              </a:lnSpc>
              <a:spcBef>
                <a:spcPts val="0"/>
              </a:spcBef>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Thrombocytopenia</a:t>
            </a:r>
          </a:p>
          <a:p>
            <a:pPr marL="291465" indent="-291465" defTabSz="777240">
              <a:lnSpc>
                <a:spcPct val="104000"/>
              </a:lnSpc>
              <a:spcBef>
                <a:spcPts val="0"/>
              </a:spcBef>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Uremia (increases risks of bleeding)</a:t>
            </a:r>
          </a:p>
          <a:p>
            <a:pPr marL="291465" indent="-291465" defTabSz="777240">
              <a:lnSpc>
                <a:spcPct val="104000"/>
              </a:lnSpc>
              <a:spcBef>
                <a:spcPts val="0"/>
              </a:spcBef>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Pulmonary hypertension (may increase bleeding risk)</a:t>
            </a:r>
          </a:p>
          <a:p>
            <a:pPr marL="291465" indent="-291465" defTabSz="777240">
              <a:lnSpc>
                <a:spcPct val="104000"/>
              </a:lnSpc>
              <a:spcBef>
                <a:spcPts val="0"/>
              </a:spcBef>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Undue risk for respiratory failure or death in case of TBLB-related pneumothorax or bleeding</a:t>
            </a:r>
          </a:p>
          <a:p>
            <a:pPr lvl="1" marL="680085" indent="-291465" defTabSz="777240">
              <a:lnSpc>
                <a:spcPct val="104000"/>
              </a:lnSpc>
              <a:spcBef>
                <a:spcPts val="0"/>
              </a:spcBef>
              <a:buClr>
                <a:srgbClr val="FFCC00"/>
              </a:buClr>
              <a:buSzPct val="100000"/>
              <a:buChar char="▪"/>
              <a:defRPr b="1" sz="2380">
                <a:effectLst>
                  <a:outerShdw sx="100000" sy="100000" kx="0" ky="0" algn="b" rotWithShape="0" blurRad="10795" dist="21590" dir="2700000">
                    <a:srgbClr val="000000"/>
                  </a:outerShdw>
                </a:effectLst>
                <a:latin typeface="+mj-lt"/>
                <a:ea typeface="+mj-ea"/>
                <a:cs typeface="+mj-cs"/>
                <a:sym typeface="Helvetica"/>
              </a:defRPr>
            </a:pPr>
            <a:r>
              <a:t>Examples: History of pneumonectomy, impending respiratory failure, poor lung function.</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BI</a:t>
            </a:r>
          </a:p>
        </p:txBody>
      </p:sp>
      <p:sp>
        <p:nvSpPr>
          <p:cNvPr id="146" name="Shape 146"/>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7" name="Shape 147"/>
          <p:cNvSpPr/>
          <p:nvPr>
            <p:ph type="title"/>
          </p:nvPr>
        </p:nvSpPr>
        <p:spPr>
          <a:xfrm>
            <a:off x="457200" y="609600"/>
            <a:ext cx="8229600" cy="842963"/>
          </a:xfrm>
          <a:prstGeom prst="rect">
            <a:avLst/>
          </a:prstGeom>
        </p:spPr>
        <p:txBody>
          <a:bodyPr/>
          <a:lstStyle/>
          <a:p>
            <a:pPr/>
            <a:r>
              <a:t>Equipment: Types of Forceps</a:t>
            </a:r>
          </a:p>
        </p:txBody>
      </p:sp>
      <p:pic>
        <p:nvPicPr>
          <p:cNvPr id="148" name="MVC-550L.jpg"/>
          <p:cNvPicPr>
            <a:picLocks noChangeAspect="1"/>
          </p:cNvPicPr>
          <p:nvPr/>
        </p:nvPicPr>
        <p:blipFill>
          <a:blip r:embed="rId2">
            <a:extLst/>
          </a:blip>
          <a:stretch>
            <a:fillRect/>
          </a:stretch>
        </p:blipFill>
        <p:spPr>
          <a:xfrm>
            <a:off x="381000" y="1905000"/>
            <a:ext cx="4038600" cy="3829050"/>
          </a:xfrm>
          <a:prstGeom prst="rect">
            <a:avLst/>
          </a:prstGeom>
          <a:ln w="12700">
            <a:miter lim="400000"/>
          </a:ln>
        </p:spPr>
      </p:pic>
      <p:pic>
        <p:nvPicPr>
          <p:cNvPr id="149" name="MVC-551L.jpg"/>
          <p:cNvPicPr>
            <a:picLocks noChangeAspect="1"/>
          </p:cNvPicPr>
          <p:nvPr/>
        </p:nvPicPr>
        <p:blipFill>
          <a:blip r:embed="rId3">
            <a:extLst/>
          </a:blip>
          <a:stretch>
            <a:fillRect/>
          </a:stretch>
        </p:blipFill>
        <p:spPr>
          <a:xfrm>
            <a:off x="4724400" y="1905000"/>
            <a:ext cx="4038600" cy="3792538"/>
          </a:xfrm>
          <a:prstGeom prst="rect">
            <a:avLst/>
          </a:prstGeom>
          <a:ln w="12700">
            <a:miter lim="400000"/>
          </a:ln>
        </p:spPr>
      </p:pic>
      <p:sp>
        <p:nvSpPr>
          <p:cNvPr id="150" name="Shape 150"/>
          <p:cNvSpPr/>
          <p:nvPr/>
        </p:nvSpPr>
        <p:spPr>
          <a:xfrm>
            <a:off x="1981200" y="5943600"/>
            <a:ext cx="8382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sz="2400">
                <a:solidFill>
                  <a:srgbClr val="FFFFFF"/>
                </a:solidFill>
              </a:defRPr>
            </a:lvl1pPr>
          </a:lstStyle>
          <a:p>
            <a:pPr/>
            <a:r>
              <a:t>Cup</a:t>
            </a:r>
          </a:p>
        </p:txBody>
      </p:sp>
      <p:sp>
        <p:nvSpPr>
          <p:cNvPr id="151" name="Shape 151"/>
          <p:cNvSpPr/>
          <p:nvPr/>
        </p:nvSpPr>
        <p:spPr>
          <a:xfrm>
            <a:off x="6019800" y="5943600"/>
            <a:ext cx="16002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sz="2400">
                <a:solidFill>
                  <a:srgbClr val="FFFFFF"/>
                </a:solidFill>
              </a:defRPr>
            </a:lvl1pPr>
          </a:lstStyle>
          <a:p>
            <a:pPr/>
            <a:r>
              <a:t>Toothed</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Textured">
  <a:themeElements>
    <a:clrScheme name="Textured">
      <a:dk1>
        <a:srgbClr val="816D56"/>
      </a:dk1>
      <a:lt1>
        <a:srgbClr val="2B5481"/>
      </a:lt1>
      <a:dk2>
        <a:srgbClr val="A7A7A7"/>
      </a:dk2>
      <a:lt2>
        <a:srgbClr val="535353"/>
      </a:lt2>
      <a:accent1>
        <a:srgbClr val="009999"/>
      </a:accent1>
      <a:accent2>
        <a:srgbClr val="336699"/>
      </a:accent2>
      <a:accent3>
        <a:srgbClr val="9BBB59"/>
      </a:accent3>
      <a:accent4>
        <a:srgbClr val="8064A2"/>
      </a:accent4>
      <a:accent5>
        <a:srgbClr val="4BACC6"/>
      </a:accent5>
      <a:accent6>
        <a:srgbClr val="F79646"/>
      </a:accent6>
      <a:hlink>
        <a:srgbClr val="0000FF"/>
      </a:hlink>
      <a:folHlink>
        <a:srgbClr val="FF00FF"/>
      </a:folHlink>
    </a:clrScheme>
    <a:fontScheme name="Textured">
      <a:majorFont>
        <a:latin typeface="Helvetica"/>
        <a:ea typeface="Helvetica"/>
        <a:cs typeface="Helvetica"/>
      </a:majorFont>
      <a:minorFont>
        <a:latin typeface="Arial"/>
        <a:ea typeface="Arial"/>
        <a:cs typeface="Arial"/>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xtured">
  <a:themeElements>
    <a:clrScheme name="Textured">
      <a:dk1>
        <a:srgbClr val="000000"/>
      </a:dk1>
      <a:lt1>
        <a:srgbClr val="FFFFFF"/>
      </a:lt1>
      <a:dk2>
        <a:srgbClr val="A7A7A7"/>
      </a:dk2>
      <a:lt2>
        <a:srgbClr val="535353"/>
      </a:lt2>
      <a:accent1>
        <a:srgbClr val="009999"/>
      </a:accent1>
      <a:accent2>
        <a:srgbClr val="336699"/>
      </a:accent2>
      <a:accent3>
        <a:srgbClr val="9BBB59"/>
      </a:accent3>
      <a:accent4>
        <a:srgbClr val="8064A2"/>
      </a:accent4>
      <a:accent5>
        <a:srgbClr val="4BACC6"/>
      </a:accent5>
      <a:accent6>
        <a:srgbClr val="F79646"/>
      </a:accent6>
      <a:hlink>
        <a:srgbClr val="0000FF"/>
      </a:hlink>
      <a:folHlink>
        <a:srgbClr val="FF00FF"/>
      </a:folHlink>
    </a:clrScheme>
    <a:fontScheme name="Textured">
      <a:majorFont>
        <a:latin typeface="Helvetica"/>
        <a:ea typeface="Helvetica"/>
        <a:cs typeface="Helvetica"/>
      </a:majorFont>
      <a:minorFont>
        <a:latin typeface="Arial"/>
        <a:ea typeface="Arial"/>
        <a:cs typeface="Arial"/>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