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Tahoma"/>
          <a:ea typeface="Tahoma"/>
          <a:cs typeface="Tahoma"/>
        </a:font>
        <a:srgbClr val="2B548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DDD"/>
          </a:solidFill>
        </a:fill>
      </a:tcStyle>
    </a:wholeTbl>
    <a:band2H>
      <a:tcTxStyle b="def" i="def"/>
      <a:tcStyle>
        <a:tcBdr/>
        <a:fill>
          <a:solidFill>
            <a:srgbClr val="E6EFE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ahoma"/>
          <a:ea typeface="Tahoma"/>
          <a:cs typeface="Tahoma"/>
        </a:font>
        <a:srgbClr val="2B548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ahoma"/>
          <a:ea typeface="Tahoma"/>
          <a:cs typeface="Tahoma"/>
        </a:font>
        <a:srgbClr val="2B548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ahoma"/>
          <a:ea typeface="Tahoma"/>
          <a:cs typeface="Tahoma"/>
        </a:font>
        <a:srgbClr val="2B54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9EC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2B54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B5481"/>
              </a:solidFill>
              <a:prstDash val="solid"/>
              <a:round/>
            </a:ln>
          </a:top>
          <a:bottom>
            <a:ln w="25400" cap="flat">
              <a:solidFill>
                <a:srgbClr val="2B548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B5481"/>
              </a:solidFill>
              <a:prstDash val="solid"/>
              <a:round/>
            </a:ln>
          </a:top>
          <a:bottom>
            <a:ln w="25400" cap="flat">
              <a:solidFill>
                <a:srgbClr val="2B548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ahoma"/>
          <a:ea typeface="Tahoma"/>
          <a:cs typeface="Tahoma"/>
        </a:font>
        <a:srgbClr val="2B548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FD7"/>
          </a:solidFill>
        </a:fill>
      </a:tcStyle>
    </a:wholeTbl>
    <a:band2H>
      <a:tcTxStyle b="def" i="def"/>
      <a:tcStyle>
        <a:tcBdr/>
        <a:fill>
          <a:solidFill>
            <a:srgbClr val="E7E9EC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B548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B5481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B548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1" name="Shape 6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85800" y="1676400"/>
            <a:ext cx="7772400" cy="1828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ClrTx/>
              <a:buSzTx/>
              <a:buFontTx/>
              <a:buNone/>
            </a:lvl1pPr>
            <a:lvl2pPr marL="0" indent="457200" algn="ctr">
              <a:buClrTx/>
              <a:buSzTx/>
              <a:buFontTx/>
              <a:buNone/>
            </a:lvl2pPr>
            <a:lvl3pPr marL="0" indent="914400" algn="ctr">
              <a:buClrTx/>
              <a:buSzTx/>
              <a:buFontTx/>
              <a:buNone/>
            </a:lvl3pPr>
            <a:lvl4pPr marL="0" indent="1371600" algn="ctr">
              <a:buClrTx/>
              <a:buSzTx/>
              <a:buFontTx/>
              <a:buNone/>
            </a:lvl4pPr>
            <a:lvl5pPr marL="0" indent="1828800" algn="ctr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" name="Shape 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body" sz="half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4" name="Shape 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■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■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■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■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■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ronchoscopy.org" TargetMode="External"/><Relationship Id="rId3" Type="http://schemas.openxmlformats.org/officeDocument/2006/relationships/image" Target="../media/image2.jpeg"/><Relationship Id="rId4" Type="http://schemas.openxmlformats.org/officeDocument/2006/relationships/image" Target="../media/image3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bronchoscopy.org" TargetMode="External"/><Relationship Id="rId3" Type="http://schemas.openxmlformats.org/officeDocument/2006/relationships/image" Target="../media/image19.jpeg"/><Relationship Id="rId4" Type="http://schemas.openxmlformats.org/officeDocument/2006/relationships/image" Target="../media/image20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ronchoscopy.org" TargetMode="External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ronchoscopy.org" TargetMode="External"/><Relationship Id="rId3" Type="http://schemas.openxmlformats.org/officeDocument/2006/relationships/image" Target="../media/image24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bronchoscopy.org" TargetMode="Externa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ronchoscopy.org" TargetMode="External"/><Relationship Id="rId3" Type="http://schemas.openxmlformats.org/officeDocument/2006/relationships/image" Target="../media/image25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bronchoscopy.org" TargetMode="Externa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bronchoscopy.org" TargetMode="Externa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ronchoscopy.org" TargetMode="External"/><Relationship Id="rId3" Type="http://schemas.openxmlformats.org/officeDocument/2006/relationships/image" Target="../media/image26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bronchoscopy.org" TargetMode="Externa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bronchoscopy.org" TargetMode="External"/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30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ronchoscopy.org" TargetMode="External"/><Relationship Id="rId3" Type="http://schemas.openxmlformats.org/officeDocument/2006/relationships/hyperlink" Target="BLB-RLL-2.mpg" TargetMode="Externa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bronchoscopy.org" TargetMode="External"/><Relationship Id="rId3" Type="http://schemas.openxmlformats.org/officeDocument/2006/relationships/image" Target="../media/image3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ronchoscopy.org" TargetMode="External"/><Relationship Id="rId3" Type="http://schemas.openxmlformats.org/officeDocument/2006/relationships/image" Target="../media/image4.jpeg"/><Relationship Id="rId4" Type="http://schemas.openxmlformats.org/officeDocument/2006/relationships/image" Target="../media/image5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ronchoscopy.org" TargetMode="External"/><Relationship Id="rId3" Type="http://schemas.openxmlformats.org/officeDocument/2006/relationships/image" Target="../media/image6.jpeg"/><Relationship Id="rId4" Type="http://schemas.openxmlformats.org/officeDocument/2006/relationships/image" Target="../media/image7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bronchoscopy.org" TargetMode="External"/><Relationship Id="rId3" Type="http://schemas.openxmlformats.org/officeDocument/2006/relationships/image" Target="../media/image8.jpeg"/><Relationship Id="rId4" Type="http://schemas.openxmlformats.org/officeDocument/2006/relationships/image" Target="../media/image9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ronchoscopy.org" TargetMode="External"/><Relationship Id="rId3" Type="http://schemas.openxmlformats.org/officeDocument/2006/relationships/image" Target="../media/image10.jpeg"/><Relationship Id="rId4" Type="http://schemas.openxmlformats.org/officeDocument/2006/relationships/image" Target="../media/image11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bronchoscopy.org" TargetMode="External"/><Relationship Id="rId3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bronchoscopy.org" TargetMode="External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bronchoscopy.org" TargetMode="External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3124200" y="6229451"/>
            <a:ext cx="2895600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j-lt"/>
                <a:ea typeface="+mj-ea"/>
                <a:cs typeface="+mj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www.Bronchoscopy.org</a:t>
            </a:r>
          </a:p>
        </p:txBody>
      </p:sp>
      <p:sp>
        <p:nvSpPr>
          <p:cNvPr id="64" name="Shape 64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5" name="Shape 65"/>
          <p:cNvSpPr/>
          <p:nvPr>
            <p:ph type="title"/>
          </p:nvPr>
        </p:nvSpPr>
        <p:spPr>
          <a:xfrm>
            <a:off x="2397025" y="277812"/>
            <a:ext cx="6516689" cy="914401"/>
          </a:xfrm>
          <a:prstGeom prst="rect">
            <a:avLst/>
          </a:prstGeom>
        </p:spPr>
        <p:txBody>
          <a:bodyPr/>
          <a:lstStyle/>
          <a:p>
            <a:pPr defTabSz="667512">
              <a:defRPr sz="2628">
                <a:effectLst>
                  <a:outerShdw sx="100000" sy="100000" kx="0" ky="0" algn="b" rotWithShape="0" blurRad="9271" dist="18542" dir="2700000">
                    <a:srgbClr val="000000"/>
                  </a:outerShdw>
                </a:effectLst>
              </a:defRPr>
            </a:pPr>
            <a:r>
              <a:t>Fundamentals of Flexible Bronchoscopy</a:t>
            </a:r>
            <a:br/>
            <a:r>
              <a:rPr sz="1752"/>
              <a:t>Transbronchial lung biopsy:</a:t>
            </a:r>
            <a:r>
              <a:t> </a:t>
            </a:r>
            <a:r>
              <a:rPr sz="1752"/>
              <a:t>Fluoroscopy and wedge techniques</a:t>
            </a:r>
          </a:p>
        </p:txBody>
      </p:sp>
      <p:pic>
        <p:nvPicPr>
          <p:cNvPr id="66" name="art of bronchoscopy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6755" y="1968500"/>
            <a:ext cx="5830490" cy="3885512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bronchoscopy_log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11" y="19603"/>
            <a:ext cx="2244571" cy="6646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j-lt"/>
                <a:ea typeface="+mj-ea"/>
                <a:cs typeface="+mj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www.bronchoscopy.org</a:t>
            </a:r>
          </a:p>
        </p:txBody>
      </p:sp>
      <p:sp>
        <p:nvSpPr>
          <p:cNvPr id="138" name="Shape 138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9" name="Shape 139"/>
          <p:cNvSpPr/>
          <p:nvPr>
            <p:ph type="title"/>
          </p:nvPr>
        </p:nvSpPr>
        <p:spPr>
          <a:xfrm>
            <a:off x="457200" y="381000"/>
            <a:ext cx="8229600" cy="457200"/>
          </a:xfrm>
          <a:prstGeom prst="rect">
            <a:avLst/>
          </a:prstGeom>
        </p:spPr>
        <p:txBody>
          <a:bodyPr/>
          <a:lstStyle>
            <a:lvl1pPr defTabSz="621791">
              <a:defRPr sz="2448">
                <a:effectLst>
                  <a:outerShdw sx="100000" sy="100000" kx="0" ky="0" algn="b" rotWithShape="0" blurRad="8636" dist="17272" dir="2700000">
                    <a:srgbClr val="000000"/>
                  </a:outerShdw>
                </a:effectLst>
              </a:defRPr>
            </a:lvl1pPr>
          </a:lstStyle>
          <a:p>
            <a:pPr/>
            <a:r>
              <a:t>Right lower lobe fluoroscopic guidance</a:t>
            </a:r>
          </a:p>
        </p:txBody>
      </p:sp>
      <p:sp>
        <p:nvSpPr>
          <p:cNvPr id="140" name="Shape 140"/>
          <p:cNvSpPr/>
          <p:nvPr>
            <p:ph type="body" sz="quarter" idx="1"/>
          </p:nvPr>
        </p:nvSpPr>
        <p:spPr>
          <a:xfrm>
            <a:off x="533400" y="1371600"/>
            <a:ext cx="4114800" cy="990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sz="2800"/>
            </a:pPr>
            <a:r>
              <a:t>Anterior basal RB 8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800"/>
            </a:pPr>
            <a:r>
              <a:t>Lateral basal RB 9</a:t>
            </a:r>
          </a:p>
        </p:txBody>
      </p:sp>
      <p:pic>
        <p:nvPicPr>
          <p:cNvPr id="141" name="MVC-002S.jpg"/>
          <p:cNvPicPr>
            <a:picLocks noChangeAspect="1"/>
          </p:cNvPicPr>
          <p:nvPr/>
        </p:nvPicPr>
        <p:blipFill>
          <a:blip r:embed="rId3">
            <a:extLst/>
          </a:blip>
          <a:srcRect l="25000" t="0" r="12500" b="0"/>
          <a:stretch>
            <a:fillRect/>
          </a:stretch>
        </p:blipFill>
        <p:spPr>
          <a:xfrm>
            <a:off x="5486400" y="1295400"/>
            <a:ext cx="3302000" cy="3962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MVC-003S.jpg"/>
          <p:cNvPicPr>
            <a:picLocks noChangeAspect="1"/>
          </p:cNvPicPr>
          <p:nvPr/>
        </p:nvPicPr>
        <p:blipFill>
          <a:blip r:embed="rId4">
            <a:extLst/>
          </a:blip>
          <a:srcRect l="6250" t="0" r="8749" b="0"/>
          <a:stretch>
            <a:fillRect/>
          </a:stretch>
        </p:blipFill>
        <p:spPr>
          <a:xfrm>
            <a:off x="228600" y="2819400"/>
            <a:ext cx="3886201" cy="3429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/>
          <p:nvPr/>
        </p:nvSpPr>
        <p:spPr>
          <a:xfrm>
            <a:off x="2209800" y="2362200"/>
            <a:ext cx="0" cy="685800"/>
          </a:xfrm>
          <a:prstGeom prst="line">
            <a:avLst/>
          </a:prstGeom>
          <a:ln w="57150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4" name="Shape 144"/>
          <p:cNvSpPr/>
          <p:nvPr/>
        </p:nvSpPr>
        <p:spPr>
          <a:xfrm>
            <a:off x="4038600" y="1676400"/>
            <a:ext cx="1600200" cy="0"/>
          </a:xfrm>
          <a:prstGeom prst="line">
            <a:avLst/>
          </a:prstGeom>
          <a:ln w="57150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j-lt"/>
                <a:ea typeface="+mj-ea"/>
                <a:cs typeface="+mj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www.bronchoscopy.org</a:t>
            </a:r>
          </a:p>
        </p:txBody>
      </p:sp>
      <p:sp>
        <p:nvSpPr>
          <p:cNvPr id="147" name="Shape 147"/>
          <p:cNvSpPr/>
          <p:nvPr>
            <p:ph type="sldNum" sz="quarter" idx="2"/>
          </p:nvPr>
        </p:nvSpPr>
        <p:spPr>
          <a:xfrm>
            <a:off x="8398088" y="6432651"/>
            <a:ext cx="288712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8" name="Shape 1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59536">
              <a:defRPr sz="4136">
                <a:effectLst>
                  <a:outerShdw sx="100000" sy="100000" kx="0" ky="0" algn="b" rotWithShape="0" blurRad="11938" dist="23876" dir="2700000">
                    <a:srgbClr val="000000"/>
                  </a:outerShdw>
                </a:effectLst>
              </a:defRPr>
            </a:lvl1pPr>
          </a:lstStyle>
          <a:p>
            <a:pPr/>
            <a:r>
              <a:t>Fluoroscopy is especially useful in case of focal disease</a:t>
            </a:r>
          </a:p>
        </p:txBody>
      </p:sp>
      <p:grpSp>
        <p:nvGrpSpPr>
          <p:cNvPr id="152" name="Group 152"/>
          <p:cNvGrpSpPr/>
          <p:nvPr/>
        </p:nvGrpSpPr>
        <p:grpSpPr>
          <a:xfrm>
            <a:off x="533400" y="2514600"/>
            <a:ext cx="8123238" cy="2960688"/>
            <a:chOff x="0" y="0"/>
            <a:chExt cx="8123237" cy="2960687"/>
          </a:xfrm>
        </p:grpSpPr>
        <p:pic>
          <p:nvPicPr>
            <p:cNvPr id="149" name="2-892-260-5os-4-7-2004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530850" y="0"/>
              <a:ext cx="2592388" cy="29479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0" name="2-892-260-2os-4-7-2004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797175" y="0"/>
              <a:ext cx="2676525" cy="29606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1" name="2-892-260-3os-4-7-2004.jp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730500" cy="29479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j-lt"/>
                <a:ea typeface="+mj-ea"/>
                <a:cs typeface="+mj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www.bronchoscopy.org</a:t>
            </a:r>
          </a:p>
        </p:txBody>
      </p:sp>
      <p:sp>
        <p:nvSpPr>
          <p:cNvPr id="155" name="Shape 155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6" name="Shape 156"/>
          <p:cNvSpPr/>
          <p:nvPr>
            <p:ph type="title"/>
          </p:nvPr>
        </p:nvSpPr>
        <p:spPr>
          <a:xfrm>
            <a:off x="457200" y="381000"/>
            <a:ext cx="8229600" cy="838200"/>
          </a:xfrm>
          <a:prstGeom prst="rect">
            <a:avLst/>
          </a:prstGeom>
        </p:spPr>
        <p:txBody>
          <a:bodyPr/>
          <a:lstStyle>
            <a:lvl1pPr defTabSz="621791">
              <a:defRPr sz="2448">
                <a:effectLst>
                  <a:outerShdw sx="100000" sy="100000" kx="0" ky="0" algn="b" rotWithShape="0" blurRad="8636" dist="17272" dir="2700000">
                    <a:srgbClr val="000000"/>
                  </a:outerShdw>
                </a:effectLst>
              </a:defRPr>
            </a:lvl1pPr>
          </a:lstStyle>
          <a:p>
            <a:pPr/>
            <a:r>
              <a:t>Fluoroscopy can be performed using C-arm with patient supine or sitting</a:t>
            </a:r>
          </a:p>
        </p:txBody>
      </p:sp>
      <p:pic>
        <p:nvPicPr>
          <p:cNvPr id="157" name="flouro sitting d.jpg"/>
          <p:cNvPicPr>
            <a:picLocks noChangeAspect="1"/>
          </p:cNvPicPr>
          <p:nvPr/>
        </p:nvPicPr>
        <p:blipFill>
          <a:blip r:embed="rId3">
            <a:extLst/>
          </a:blip>
          <a:srcRect l="0" t="11666" r="0" b="0"/>
          <a:stretch>
            <a:fillRect/>
          </a:stretch>
        </p:blipFill>
        <p:spPr>
          <a:xfrm>
            <a:off x="1371600" y="2133600"/>
            <a:ext cx="6096000" cy="4038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j-lt"/>
                <a:ea typeface="+mj-ea"/>
                <a:cs typeface="+mj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www.bronchoscopy.org</a:t>
            </a:r>
          </a:p>
        </p:txBody>
      </p:sp>
      <p:sp>
        <p:nvSpPr>
          <p:cNvPr id="160" name="Shape 160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1" name="Shape 1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Indications for fluoroscopy</a:t>
            </a:r>
          </a:p>
        </p:txBody>
      </p:sp>
      <p:sp>
        <p:nvSpPr>
          <p:cNvPr id="162" name="Shape 1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 localize abnormalities</a:t>
            </a:r>
          </a:p>
          <a:p>
            <a:pPr/>
            <a:r>
              <a:t>TO help prevent pneumothorax</a:t>
            </a:r>
          </a:p>
          <a:p>
            <a:pPr/>
            <a:r>
              <a:t>TO extract foreign bodies</a:t>
            </a:r>
          </a:p>
          <a:p>
            <a:pPr/>
            <a:r>
              <a:t>TO perform biopsy or brushing of solitary pulmonary nodules</a:t>
            </a:r>
          </a:p>
          <a:p>
            <a:pPr/>
            <a:r>
              <a:t>To improve diagnostic yield</a:t>
            </a:r>
          </a:p>
          <a:p>
            <a:pPr/>
            <a:r>
              <a:t>To detect pneumothorax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j-lt"/>
                <a:ea typeface="+mj-ea"/>
                <a:cs typeface="+mj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www.bronchoscopy.org</a:t>
            </a:r>
          </a:p>
        </p:txBody>
      </p:sp>
      <p:sp>
        <p:nvSpPr>
          <p:cNvPr id="165" name="Shape 165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6" name="Shape 166"/>
          <p:cNvSpPr/>
          <p:nvPr>
            <p:ph type="title"/>
          </p:nvPr>
        </p:nvSpPr>
        <p:spPr>
          <a:xfrm>
            <a:off x="457200" y="533400"/>
            <a:ext cx="8229600" cy="1371600"/>
          </a:xfrm>
          <a:prstGeom prst="rect">
            <a:avLst/>
          </a:prstGeom>
        </p:spPr>
        <p:txBody>
          <a:bodyPr/>
          <a:lstStyle>
            <a:lvl1pPr defTabSz="777240">
              <a:defRPr sz="2720">
                <a:effectLst>
                  <a:outerShdw sx="100000" sy="100000" kx="0" ky="0" algn="b" rotWithShape="0" blurRad="10795" dist="21590" dir="2700000">
                    <a:srgbClr val="000000"/>
                  </a:outerShdw>
                </a:effectLst>
              </a:defRPr>
            </a:lvl1pPr>
          </a:lstStyle>
          <a:p>
            <a:pPr/>
            <a:r>
              <a:t>If necessary, forceps can be advanced into various segments. Position is verified using fluoroscopy before biopsies are obtained</a:t>
            </a:r>
          </a:p>
        </p:txBody>
      </p:sp>
      <p:sp>
        <p:nvSpPr>
          <p:cNvPr id="167" name="Shape 167"/>
          <p:cNvSpPr/>
          <p:nvPr/>
        </p:nvSpPr>
        <p:spPr>
          <a:xfrm>
            <a:off x="4228256" y="3441700"/>
            <a:ext cx="4077544" cy="95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Video of forceps probing basal segments</a:t>
            </a:r>
          </a:p>
        </p:txBody>
      </p:sp>
      <p:pic>
        <p:nvPicPr>
          <p:cNvPr id="168" name="Mvc-228FFB TBB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6400" y="2741295"/>
            <a:ext cx="3141663" cy="23558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j-lt"/>
                <a:ea typeface="+mj-ea"/>
                <a:cs typeface="+mj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www.bronchoscopy.org</a:t>
            </a:r>
          </a:p>
        </p:txBody>
      </p:sp>
      <p:sp>
        <p:nvSpPr>
          <p:cNvPr id="171" name="Shape 171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2" name="Shape 172"/>
          <p:cNvSpPr/>
          <p:nvPr>
            <p:ph type="title"/>
          </p:nvPr>
        </p:nvSpPr>
        <p:spPr>
          <a:xfrm>
            <a:off x="304800" y="274637"/>
            <a:ext cx="8458200" cy="655638"/>
          </a:xfrm>
          <a:prstGeom prst="rect">
            <a:avLst/>
          </a:prstGeom>
        </p:spPr>
        <p:txBody>
          <a:bodyPr/>
          <a:lstStyle>
            <a:lvl1pPr defTabSz="850391">
              <a:defRPr sz="3348">
                <a:effectLst>
                  <a:outerShdw sx="100000" sy="100000" kx="0" ky="0" algn="b" rotWithShape="0" blurRad="11811" dist="23622" dir="2700000">
                    <a:srgbClr val="000000"/>
                  </a:outerShdw>
                </a:effectLst>
              </a:defRPr>
            </a:lvl1pPr>
          </a:lstStyle>
          <a:p>
            <a:pPr/>
            <a:r>
              <a:t>However, TBLB is “safe” without fluoroscopy</a:t>
            </a:r>
          </a:p>
        </p:txBody>
      </p:sp>
      <p:sp>
        <p:nvSpPr>
          <p:cNvPr id="173" name="Shape 173"/>
          <p:cNvSpPr/>
          <p:nvPr>
            <p:ph type="body" idx="1"/>
          </p:nvPr>
        </p:nvSpPr>
        <p:spPr>
          <a:xfrm>
            <a:off x="457200" y="1371600"/>
            <a:ext cx="8229600" cy="51054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/>
            </a:pPr>
            <a:r>
              <a:t>Andres  G et al, Chest 1988;94:557</a:t>
            </a:r>
          </a:p>
          <a:p>
            <a:pPr lvl="1" marL="742950" indent="-285750">
              <a:spcBef>
                <a:spcPts val="0"/>
              </a:spcBef>
              <a:buClr>
                <a:srgbClr val="FFCC00"/>
              </a:buClr>
              <a:defRPr sz="2400"/>
            </a:pPr>
            <a:r>
              <a:t>TBLB: 122 with &amp; 135 without Fluoroscopy</a:t>
            </a:r>
            <a:br/>
            <a:r>
              <a:t>Diagnostic yield higher for focal diseases with Fluoro (pre-CT era), complication rate same </a:t>
            </a:r>
          </a:p>
          <a:p>
            <a:pPr>
              <a:spcBef>
                <a:spcPts val="600"/>
              </a:spcBef>
              <a:defRPr sz="2800"/>
            </a:pPr>
            <a:r>
              <a:t>Mulligan S et al, ARRD 1988; 137:486</a:t>
            </a:r>
          </a:p>
          <a:p>
            <a:pPr lvl="1" marL="742950" indent="-285750">
              <a:spcBef>
                <a:spcPts val="0"/>
              </a:spcBef>
              <a:buClr>
                <a:srgbClr val="FFCC00"/>
              </a:buClr>
              <a:defRPr sz="2400"/>
            </a:pPr>
            <a:r>
              <a:t>N=168, Retrospective, AIDS &amp; PCP, yield and complications same</a:t>
            </a:r>
          </a:p>
          <a:p>
            <a:pPr>
              <a:spcBef>
                <a:spcPts val="600"/>
              </a:spcBef>
              <a:defRPr sz="2800"/>
            </a:pPr>
            <a:r>
              <a:t>Puar HS, Chest 1985: 87:303</a:t>
            </a:r>
          </a:p>
          <a:p>
            <a:pPr lvl="1" marL="742950" indent="-285750">
              <a:spcBef>
                <a:spcPts val="0"/>
              </a:spcBef>
              <a:buClr>
                <a:srgbClr val="FFCC00"/>
              </a:buClr>
              <a:defRPr sz="2400"/>
            </a:pPr>
            <a:r>
              <a:t>N=68, Sarcoidosis, Yield 76%, 1 Pneumo</a:t>
            </a:r>
          </a:p>
          <a:p>
            <a:pPr/>
            <a:r>
              <a:t>Computed tomography scans can help avoids need for double image fluoroscopy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j-lt"/>
                <a:ea typeface="+mj-ea"/>
                <a:cs typeface="+mj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www.bronchoscopy.org</a:t>
            </a:r>
          </a:p>
        </p:txBody>
      </p:sp>
      <p:sp>
        <p:nvSpPr>
          <p:cNvPr id="176" name="Shape 176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7" name="Shape 177"/>
          <p:cNvSpPr/>
          <p:nvPr>
            <p:ph type="title"/>
          </p:nvPr>
        </p:nvSpPr>
        <p:spPr>
          <a:xfrm>
            <a:off x="457200" y="381000"/>
            <a:ext cx="8229600" cy="685800"/>
          </a:xfrm>
          <a:prstGeom prst="rect">
            <a:avLst/>
          </a:prstGeom>
        </p:spPr>
        <p:txBody>
          <a:bodyPr/>
          <a:lstStyle>
            <a:lvl1pPr defTabSz="813816">
              <a:defRPr sz="3916">
                <a:effectLst>
                  <a:outerShdw sx="100000" sy="100000" kx="0" ky="0" algn="b" rotWithShape="0" blurRad="11303" dist="22606" dir="2700000">
                    <a:srgbClr val="000000"/>
                  </a:outerShdw>
                </a:effectLst>
              </a:defRPr>
            </a:lvl1pPr>
          </a:lstStyle>
          <a:p>
            <a:pPr/>
            <a:r>
              <a:t>Complications after TBLB</a:t>
            </a:r>
          </a:p>
        </p:txBody>
      </p:sp>
      <p:sp>
        <p:nvSpPr>
          <p:cNvPr id="178" name="Shape 178"/>
          <p:cNvSpPr/>
          <p:nvPr>
            <p:ph type="body" idx="1"/>
          </p:nvPr>
        </p:nvSpPr>
        <p:spPr>
          <a:xfrm>
            <a:off x="457200" y="1828800"/>
            <a:ext cx="8382000" cy="34290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b="1" sz="2800">
                <a:effectLst/>
              </a:defRPr>
            </a:pPr>
            <a:r>
              <a:t>Review of 22 prospective studies of BLB (1974-1991)*</a:t>
            </a:r>
          </a:p>
          <a:p>
            <a:pPr>
              <a:spcBef>
                <a:spcPts val="600"/>
              </a:spcBef>
              <a:defRPr b="1" sz="2800">
                <a:effectLst/>
              </a:defRPr>
            </a:pPr>
            <a:r>
              <a:t>Fluoroscopy employed in 19 studies</a:t>
            </a:r>
          </a:p>
          <a:p>
            <a:pPr>
              <a:spcBef>
                <a:spcPts val="600"/>
              </a:spcBef>
              <a:defRPr b="1" sz="2800">
                <a:effectLst/>
              </a:defRPr>
            </a:pPr>
            <a:r>
              <a:t>			  </a:t>
            </a:r>
            <a:r>
              <a:rPr>
                <a:solidFill>
                  <a:srgbClr val="FFCC00"/>
                </a:solidFill>
              </a:rPr>
              <a:t>BLB      PTX   Bleed  Death</a:t>
            </a:r>
            <a:endParaRPr>
              <a:solidFill>
                <a:srgbClr val="FFCC00"/>
              </a:solidFill>
            </a:endParaRPr>
          </a:p>
          <a:p>
            <a:pPr>
              <a:spcBef>
                <a:spcPts val="600"/>
              </a:spcBef>
              <a:defRPr b="1" sz="2800">
                <a:solidFill>
                  <a:srgbClr val="FFCC00"/>
                </a:solidFill>
                <a:effectLst/>
              </a:defRPr>
            </a:pPr>
            <a:r>
              <a:t>	Total (n)	 4,252      167       89	   5</a:t>
            </a:r>
          </a:p>
          <a:p>
            <a:pPr>
              <a:spcBef>
                <a:spcPts val="600"/>
              </a:spcBef>
              <a:defRPr b="1" sz="2800">
                <a:solidFill>
                  <a:srgbClr val="FFCC00"/>
                </a:solidFill>
                <a:effectLst/>
              </a:defRPr>
            </a:pPr>
            <a:r>
              <a:t>	Percent	 	        4.0       2.1     0.1</a:t>
            </a:r>
          </a:p>
        </p:txBody>
      </p:sp>
      <p:sp>
        <p:nvSpPr>
          <p:cNvPr id="179" name="Shape 179"/>
          <p:cNvSpPr/>
          <p:nvPr/>
        </p:nvSpPr>
        <p:spPr>
          <a:xfrm>
            <a:off x="457200" y="5562600"/>
            <a:ext cx="8305800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FFCC00"/>
                </a:solidFill>
              </a:defRPr>
            </a:pPr>
            <a:r>
              <a:t>* Courtesy: Villeneuve and Kvale in: Textbook  of Bronchoscopy</a:t>
            </a:r>
          </a:p>
          <a:p>
            <a:pPr>
              <a:defRPr b="1">
                <a:solidFill>
                  <a:srgbClr val="FFCC00"/>
                </a:solidFill>
              </a:defRPr>
            </a:pPr>
            <a:r>
              <a:t>        Editors: Feinsilver and Fein,  Williams &amp; Wilkins, 1995, page 64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j-lt"/>
                <a:ea typeface="+mj-ea"/>
                <a:cs typeface="+mj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www.bronchoscopy.org</a:t>
            </a:r>
          </a:p>
        </p:txBody>
      </p:sp>
      <p:sp>
        <p:nvSpPr>
          <p:cNvPr id="182" name="Shape 182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3" name="Shape 1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True or False: A chest radiograph should always be performed after TBLB</a:t>
            </a:r>
          </a:p>
        </p:txBody>
      </p:sp>
      <p:pic>
        <p:nvPicPr>
          <p:cNvPr id="184" name="train tbb ptx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81200" y="1981200"/>
            <a:ext cx="5270500" cy="39084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j-lt"/>
                <a:ea typeface="+mj-ea"/>
                <a:cs typeface="+mj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www.bronchoscopy.org</a:t>
            </a:r>
          </a:p>
        </p:txBody>
      </p:sp>
      <p:sp>
        <p:nvSpPr>
          <p:cNvPr id="187" name="Shape 187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8" name="Shape 188"/>
          <p:cNvSpPr/>
          <p:nvPr>
            <p:ph type="title"/>
          </p:nvPr>
        </p:nvSpPr>
        <p:spPr>
          <a:xfrm>
            <a:off x="457200" y="381000"/>
            <a:ext cx="8229600" cy="838200"/>
          </a:xfrm>
          <a:prstGeom prst="rect">
            <a:avLst/>
          </a:prstGeom>
        </p:spPr>
        <p:txBody>
          <a:bodyPr/>
          <a:lstStyle/>
          <a:p>
            <a:pPr defTabSz="694944">
              <a:defRPr sz="2432">
                <a:solidFill>
                  <a:srgbClr val="F7EFED"/>
                </a:solidFill>
                <a:effectLst>
                  <a:outerShdw sx="100000" sy="100000" kx="0" ky="0" algn="b" rotWithShape="0" blurRad="9652" dist="19304" dir="2700000">
                    <a:srgbClr val="000000"/>
                  </a:outerShdw>
                </a:effectLst>
              </a:defRPr>
            </a:pPr>
            <a:r>
              <a:rPr>
                <a:solidFill>
                  <a:srgbClr val="FA2956"/>
                </a:solidFill>
              </a:rPr>
              <a:t>False</a:t>
            </a:r>
            <a:r>
              <a:rPr>
                <a:solidFill>
                  <a:srgbClr val="E5FFFF"/>
                </a:solidFill>
              </a:rPr>
              <a:t>. Chest radiographs are not always necessary after TBLB</a:t>
            </a:r>
          </a:p>
        </p:txBody>
      </p:sp>
      <p:sp>
        <p:nvSpPr>
          <p:cNvPr id="189" name="Shape 189"/>
          <p:cNvSpPr/>
          <p:nvPr>
            <p:ph type="body" idx="1"/>
          </p:nvPr>
        </p:nvSpPr>
        <p:spPr>
          <a:xfrm>
            <a:off x="457200" y="1524000"/>
            <a:ext cx="8229600" cy="4267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/>
            </a:pPr>
            <a:r>
              <a:t>Fluoroscopy can reveal lung collapse</a:t>
            </a:r>
          </a:p>
          <a:p>
            <a:pPr>
              <a:spcBef>
                <a:spcPts val="600"/>
              </a:spcBef>
              <a:defRPr sz="2800"/>
            </a:pPr>
            <a:r>
              <a:t>Pneumothorax occurs in &lt; 3 % of patients.</a:t>
            </a:r>
          </a:p>
          <a:p>
            <a:pPr>
              <a:spcBef>
                <a:spcPts val="600"/>
              </a:spcBef>
              <a:defRPr sz="2800"/>
            </a:pPr>
            <a:r>
              <a:t>Chest 2006;129:1561-1564</a:t>
            </a:r>
          </a:p>
          <a:p>
            <a:pPr lvl="1" marL="742950" indent="-285750">
              <a:spcBef>
                <a:spcPts val="0"/>
              </a:spcBef>
              <a:buClr>
                <a:srgbClr val="FFCC00"/>
              </a:buClr>
              <a:defRPr sz="2400"/>
            </a:pPr>
            <a:r>
              <a:t>Among 350 consecutive biopsies, chest radiograph within 2 hours after procedure revealed pneumothorax in 10 patients, 7 of whom were symptomatic</a:t>
            </a:r>
          </a:p>
          <a:p>
            <a:pPr>
              <a:spcBef>
                <a:spcPts val="600"/>
              </a:spcBef>
              <a:defRPr sz="2800"/>
            </a:pPr>
            <a:r>
              <a:t>Chest radiographs are probably indicated only in symptomatic patients.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j-lt"/>
                <a:ea typeface="+mj-ea"/>
                <a:cs typeface="+mj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www.bronchoscopy.org</a:t>
            </a:r>
          </a:p>
        </p:txBody>
      </p:sp>
      <p:sp>
        <p:nvSpPr>
          <p:cNvPr id="192" name="Shape 192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95" name="Group 195"/>
          <p:cNvGrpSpPr/>
          <p:nvPr/>
        </p:nvGrpSpPr>
        <p:grpSpPr>
          <a:xfrm>
            <a:off x="6400800" y="3913079"/>
            <a:ext cx="2513013" cy="2513014"/>
            <a:chOff x="0" y="0"/>
            <a:chExt cx="2513012" cy="2513012"/>
          </a:xfrm>
        </p:grpSpPr>
        <p:pic>
          <p:nvPicPr>
            <p:cNvPr id="193" name="Bronchoscopy Atlas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513013" cy="2513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4" name="Shape 194"/>
            <p:cNvSpPr/>
            <p:nvPr/>
          </p:nvSpPr>
          <p:spPr>
            <a:xfrm>
              <a:off x="276028" y="108572"/>
              <a:ext cx="2116222" cy="3597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000"/>
                </a:spcBef>
                <a:defRPr b="1">
                  <a:solidFill>
                    <a:srgbClr val="FFFFFF"/>
                  </a:solidFill>
                </a:defRPr>
              </a:pPr>
              <a:r>
                <a:t>BRONCHATLAS</a:t>
              </a:r>
              <a:r>
                <a:rPr baseline="30000"/>
                <a:t>©</a:t>
              </a:r>
            </a:p>
          </p:txBody>
        </p:sp>
      </p:grpSp>
      <p:pic>
        <p:nvPicPr>
          <p:cNvPr id="196" name="Art of Bronchoscopy Pag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57500" y="3975143"/>
            <a:ext cx="3255963" cy="238888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9" name="Group 199"/>
          <p:cNvGrpSpPr/>
          <p:nvPr/>
        </p:nvGrpSpPr>
        <p:grpSpPr>
          <a:xfrm>
            <a:off x="6922561" y="152399"/>
            <a:ext cx="2069039" cy="2780272"/>
            <a:chOff x="0" y="0"/>
            <a:chExt cx="2069038" cy="2780270"/>
          </a:xfrm>
        </p:grpSpPr>
        <p:pic>
          <p:nvPicPr>
            <p:cNvPr id="197" name="BRONCHOSCOPY poster FINAL.jp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069039" cy="27802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8" name="Shape 198"/>
            <p:cNvSpPr/>
            <p:nvPr/>
          </p:nvSpPr>
          <p:spPr>
            <a:xfrm>
              <a:off x="0" y="-1"/>
              <a:ext cx="2047028" cy="274004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spcBef>
                  <a:spcPts val="900"/>
                </a:spcBef>
                <a:defRPr b="1" sz="16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Step by Step©</a:t>
              </a:r>
            </a:p>
          </p:txBody>
        </p:sp>
      </p:grpSp>
      <p:pic>
        <p:nvPicPr>
          <p:cNvPr id="200" name="Module 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47011" y="228600"/>
            <a:ext cx="2143789" cy="2627871"/>
          </a:xfrm>
          <a:prstGeom prst="rect">
            <a:avLst/>
          </a:prstGeom>
          <a:ln w="28575">
            <a:solidFill>
              <a:srgbClr val="003366"/>
            </a:solidFill>
          </a:ln>
        </p:spPr>
      </p:pic>
      <p:pic>
        <p:nvPicPr>
          <p:cNvPr id="201" name="Assessment Icon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971800" y="228600"/>
            <a:ext cx="3276600" cy="2513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Practical Approach Logo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83293" y="3849129"/>
            <a:ext cx="1986870" cy="2780271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Shape 203"/>
          <p:cNvSpPr/>
          <p:nvPr/>
        </p:nvSpPr>
        <p:spPr>
          <a:xfrm>
            <a:off x="1696541" y="2882423"/>
            <a:ext cx="7097118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b="1" sz="2800">
                <a:solidFill>
                  <a:srgbClr val="FFCC00"/>
                </a:solidFill>
              </a:defRPr>
            </a:lvl1pPr>
          </a:lstStyle>
          <a:p>
            <a:pPr/>
            <a:r>
              <a:t>Fundamentals of Bronchoscopy Multidimensional Curriculum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j-lt"/>
                <a:ea typeface="+mj-ea"/>
                <a:cs typeface="+mj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www.bronchoscopy.org</a:t>
            </a:r>
          </a:p>
        </p:txBody>
      </p:sp>
      <p:sp>
        <p:nvSpPr>
          <p:cNvPr id="70" name="Shape 70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1" name="Shape 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Manipulating the bronchoscope during TBLB</a:t>
            </a:r>
          </a:p>
        </p:txBody>
      </p:sp>
      <p:sp>
        <p:nvSpPr>
          <p:cNvPr id="72" name="Shape 72"/>
          <p:cNvSpPr/>
          <p:nvPr/>
        </p:nvSpPr>
        <p:spPr>
          <a:xfrm>
            <a:off x="3352800" y="2895600"/>
            <a:ext cx="3200400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 invalidUrl="" action="" tgtFrame="" tooltip="" history="1" highlightClick="0" endSnd="0"/>
              </a:rPr>
              <a:t>Video of TBLB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6" name="Shape 206"/>
          <p:cNvSpPr/>
          <p:nvPr>
            <p:ph type="title"/>
          </p:nvPr>
        </p:nvSpPr>
        <p:spPr>
          <a:xfrm>
            <a:off x="457200" y="5778500"/>
            <a:ext cx="8229600" cy="846882"/>
          </a:xfrm>
          <a:prstGeom prst="rect">
            <a:avLst/>
          </a:prstGeom>
        </p:spPr>
        <p:txBody>
          <a:bodyPr/>
          <a:lstStyle>
            <a:lvl1pPr defTabSz="521208">
              <a:defRPr sz="2508" u="sng">
                <a:solidFill>
                  <a:srgbClr val="00CCFF"/>
                </a:solidFill>
                <a:effectLst>
                  <a:outerShdw sx="100000" sy="100000" kx="0" ky="0" algn="b" rotWithShape="0" blurRad="7239" dist="14478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www.Bronchoscopy.org</a:t>
            </a:r>
          </a:p>
        </p:txBody>
      </p:sp>
      <p:pic>
        <p:nvPicPr>
          <p:cNvPr id="207" name="bronchoscopy_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8967" y="2391706"/>
            <a:ext cx="6086066" cy="1802064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hape 208"/>
          <p:cNvSpPr/>
          <p:nvPr/>
        </p:nvSpPr>
        <p:spPr>
          <a:xfrm>
            <a:off x="1259970" y="5142229"/>
            <a:ext cx="662406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5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Prepared with help from Udaya Prakash M.D. (USA), Atul Mehta M.D. (USA), and Wes Shepherd M.D. (USA)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j-lt"/>
                <a:ea typeface="+mj-ea"/>
                <a:cs typeface="+mj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www.bronchoscopy.org</a:t>
            </a: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6" name="Shape 76"/>
          <p:cNvSpPr/>
          <p:nvPr>
            <p:ph type="title"/>
          </p:nvPr>
        </p:nvSpPr>
        <p:spPr>
          <a:xfrm>
            <a:off x="457200" y="381000"/>
            <a:ext cx="8229600" cy="6858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Techniques of TBLB without Fluoroscopy</a:t>
            </a:r>
          </a:p>
        </p:txBody>
      </p:sp>
      <p:grpSp>
        <p:nvGrpSpPr>
          <p:cNvPr id="79" name="Group 79"/>
          <p:cNvGrpSpPr/>
          <p:nvPr/>
        </p:nvGrpSpPr>
        <p:grpSpPr>
          <a:xfrm>
            <a:off x="374650" y="1752600"/>
            <a:ext cx="8545513" cy="3810000"/>
            <a:chOff x="0" y="0"/>
            <a:chExt cx="8545512" cy="3810000"/>
          </a:xfrm>
        </p:grpSpPr>
        <p:pic>
          <p:nvPicPr>
            <p:cNvPr id="77" name="021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6667" t="0" r="16667" b="0"/>
            <a:stretch>
              <a:fillRect/>
            </a:stretch>
          </p:blipFill>
          <p:spPr>
            <a:xfrm>
              <a:off x="4298877" y="0"/>
              <a:ext cx="4246636" cy="3810000"/>
            </a:xfrm>
            <a:prstGeom prst="rect">
              <a:avLst/>
            </a:prstGeom>
            <a:ln w="76200" cap="flat">
              <a:solidFill>
                <a:srgbClr val="FFFFFF"/>
              </a:solidFill>
              <a:prstDash val="solid"/>
              <a:round/>
            </a:ln>
            <a:effectLst/>
          </p:spPr>
        </p:pic>
        <p:pic>
          <p:nvPicPr>
            <p:cNvPr id="78" name="022.jp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6856" t="0" r="16838" b="0"/>
            <a:stretch>
              <a:fillRect/>
            </a:stretch>
          </p:blipFill>
          <p:spPr>
            <a:xfrm>
              <a:off x="0" y="0"/>
              <a:ext cx="4298878" cy="3776927"/>
            </a:xfrm>
            <a:prstGeom prst="rect">
              <a:avLst/>
            </a:prstGeom>
            <a:ln w="76200" cap="flat">
              <a:solidFill>
                <a:srgbClr val="FFFFFF"/>
              </a:solidFill>
              <a:prstDash val="solid"/>
              <a:round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j-lt"/>
                <a:ea typeface="+mj-ea"/>
                <a:cs typeface="+mj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www.bronchoscopy.org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3" name="Shape 83"/>
          <p:cNvSpPr/>
          <p:nvPr>
            <p:ph type="title"/>
          </p:nvPr>
        </p:nvSpPr>
        <p:spPr>
          <a:xfrm>
            <a:off x="457200" y="381000"/>
            <a:ext cx="8382000" cy="914400"/>
          </a:xfrm>
          <a:prstGeom prst="rect">
            <a:avLst/>
          </a:prstGeom>
        </p:spPr>
        <p:txBody>
          <a:bodyPr/>
          <a:lstStyle>
            <a:lvl1pPr defTabSz="859536">
              <a:defRPr sz="2632">
                <a:effectLst>
                  <a:outerShdw sx="100000" sy="100000" kx="0" ky="0" algn="b" rotWithShape="0" blurRad="11938" dist="23876" dir="2700000">
                    <a:srgbClr val="000000"/>
                  </a:outerShdw>
                </a:effectLst>
              </a:defRPr>
            </a:lvl1pPr>
          </a:lstStyle>
          <a:p>
            <a:pPr/>
            <a:r>
              <a:t>Advance the forceps until gentle resistance is met. Then pull back. Patient may have pain if forceps is out to far</a:t>
            </a:r>
          </a:p>
        </p:txBody>
      </p:sp>
      <p:grpSp>
        <p:nvGrpSpPr>
          <p:cNvPr id="86" name="Group 86"/>
          <p:cNvGrpSpPr/>
          <p:nvPr/>
        </p:nvGrpSpPr>
        <p:grpSpPr>
          <a:xfrm>
            <a:off x="0" y="1752600"/>
            <a:ext cx="8915400" cy="4267200"/>
            <a:chOff x="0" y="0"/>
            <a:chExt cx="8915399" cy="4267200"/>
          </a:xfrm>
        </p:grpSpPr>
        <p:pic>
          <p:nvPicPr>
            <p:cNvPr id="84" name="025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6653" t="0" r="16735" b="0"/>
            <a:stretch>
              <a:fillRect/>
            </a:stretch>
          </p:blipFill>
          <p:spPr>
            <a:xfrm>
              <a:off x="0" y="0"/>
              <a:ext cx="4460021" cy="4232788"/>
            </a:xfrm>
            <a:prstGeom prst="rect">
              <a:avLst/>
            </a:prstGeom>
            <a:ln w="76200" cap="flat">
              <a:solidFill>
                <a:srgbClr val="FFFFFF"/>
              </a:solidFill>
              <a:prstDash val="solid"/>
              <a:round/>
            </a:ln>
            <a:effectLst/>
          </p:spPr>
        </p:pic>
        <p:pic>
          <p:nvPicPr>
            <p:cNvPr id="85" name="026.jp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6429" t="0" r="17143" b="0"/>
            <a:stretch>
              <a:fillRect/>
            </a:stretch>
          </p:blipFill>
          <p:spPr>
            <a:xfrm>
              <a:off x="4460020" y="0"/>
              <a:ext cx="4455380" cy="4267200"/>
            </a:xfrm>
            <a:prstGeom prst="rect">
              <a:avLst/>
            </a:prstGeom>
            <a:ln w="76200" cap="flat">
              <a:solidFill>
                <a:srgbClr val="FFFFFF"/>
              </a:solidFill>
              <a:prstDash val="solid"/>
              <a:round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j-lt"/>
                <a:ea typeface="+mj-ea"/>
                <a:cs typeface="+mj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www.bronchoscopy.org</a:t>
            </a:r>
          </a:p>
        </p:txBody>
      </p:sp>
      <p:sp>
        <p:nvSpPr>
          <p:cNvPr id="89" name="Shape 89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0" name="Shape 90"/>
          <p:cNvSpPr/>
          <p:nvPr>
            <p:ph type="title"/>
          </p:nvPr>
        </p:nvSpPr>
        <p:spPr>
          <a:xfrm>
            <a:off x="228600" y="304800"/>
            <a:ext cx="8534400" cy="1066800"/>
          </a:xfrm>
          <a:prstGeom prst="rect">
            <a:avLst/>
          </a:prstGeom>
        </p:spPr>
        <p:txBody>
          <a:bodyPr/>
          <a:lstStyle>
            <a:lvl1pPr defTabSz="813816">
              <a:defRPr sz="2136">
                <a:effectLst>
                  <a:outerShdw sx="100000" sy="100000" kx="0" ky="0" algn="b" rotWithShape="0" blurRad="11303" dist="22606" dir="2700000">
                    <a:srgbClr val="000000"/>
                  </a:outerShdw>
                </a:effectLst>
              </a:defRPr>
            </a:lvl1pPr>
          </a:lstStyle>
          <a:p>
            <a:pPr/>
            <a:r>
              <a:t>Advance the open forceps again until gentle resistance is met. After closing the forceps, pull back immediately without entering the bronchoscope. Keep the scope wedged.</a:t>
            </a:r>
          </a:p>
        </p:txBody>
      </p:sp>
      <p:grpSp>
        <p:nvGrpSpPr>
          <p:cNvPr id="95" name="Group 95"/>
          <p:cNvGrpSpPr/>
          <p:nvPr/>
        </p:nvGrpSpPr>
        <p:grpSpPr>
          <a:xfrm>
            <a:off x="152400" y="1600200"/>
            <a:ext cx="8839200" cy="4114800"/>
            <a:chOff x="0" y="0"/>
            <a:chExt cx="8839199" cy="4114800"/>
          </a:xfrm>
        </p:grpSpPr>
        <p:pic>
          <p:nvPicPr>
            <p:cNvPr id="91" name="027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6726" t="0" r="16709" b="0"/>
            <a:stretch>
              <a:fillRect/>
            </a:stretch>
          </p:blipFill>
          <p:spPr>
            <a:xfrm>
              <a:off x="0" y="0"/>
              <a:ext cx="4419601" cy="4114800"/>
            </a:xfrm>
            <a:prstGeom prst="rect">
              <a:avLst/>
            </a:prstGeom>
            <a:ln w="76200" cap="flat">
              <a:solidFill>
                <a:srgbClr val="FFFFFF"/>
              </a:solidFill>
              <a:prstDash val="solid"/>
              <a:round/>
            </a:ln>
            <a:effectLst/>
          </p:spPr>
        </p:pic>
        <p:grpSp>
          <p:nvGrpSpPr>
            <p:cNvPr id="94" name="Group 94"/>
            <p:cNvGrpSpPr/>
            <p:nvPr/>
          </p:nvGrpSpPr>
          <p:grpSpPr>
            <a:xfrm>
              <a:off x="4419600" y="0"/>
              <a:ext cx="4419600" cy="4114800"/>
              <a:chOff x="0" y="0"/>
              <a:chExt cx="4419600" cy="4114800"/>
            </a:xfrm>
          </p:grpSpPr>
          <p:pic>
            <p:nvPicPr>
              <p:cNvPr id="92" name="029.jp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16667" t="0" r="15832" b="0"/>
              <a:stretch>
                <a:fillRect/>
              </a:stretch>
            </p:blipFill>
            <p:spPr>
              <a:xfrm>
                <a:off x="0" y="0"/>
                <a:ext cx="4419600" cy="4114800"/>
              </a:xfrm>
              <a:prstGeom prst="rect">
                <a:avLst/>
              </a:prstGeom>
              <a:ln w="76200" cap="flat">
                <a:solidFill>
                  <a:srgbClr val="FFFFFF"/>
                </a:solidFill>
                <a:prstDash val="solid"/>
                <a:round/>
              </a:ln>
              <a:effectLst/>
            </p:spPr>
          </p:pic>
          <p:sp>
            <p:nvSpPr>
              <p:cNvPr id="93" name="Shape 93"/>
              <p:cNvSpPr/>
              <p:nvPr/>
            </p:nvSpPr>
            <p:spPr>
              <a:xfrm>
                <a:off x="1601650" y="3338988"/>
                <a:ext cx="1235625" cy="33274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Trebuchet MS"/>
                    <a:ea typeface="Trebuchet MS"/>
                    <a:cs typeface="Trebuchet MS"/>
                    <a:sym typeface="Trebuchet MS"/>
                  </a:defRPr>
                </a:lvl1pPr>
              </a:lstStyle>
              <a:p>
                <a:pPr/>
                <a:r>
                  <a:t>Exhalation</a:t>
                </a:r>
              </a:p>
            </p:txBody>
          </p:sp>
        </p:grpSp>
      </p:grpSp>
      <p:sp>
        <p:nvSpPr>
          <p:cNvPr id="96" name="Shape 96"/>
          <p:cNvSpPr/>
          <p:nvPr/>
        </p:nvSpPr>
        <p:spPr>
          <a:xfrm flipV="1">
            <a:off x="7391399" y="3200399"/>
            <a:ext cx="457201" cy="152402"/>
          </a:xfrm>
          <a:prstGeom prst="line">
            <a:avLst/>
          </a:prstGeom>
          <a:ln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j-lt"/>
                <a:ea typeface="+mj-ea"/>
                <a:cs typeface="+mj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www.bronchoscopy.org</a:t>
            </a:r>
          </a:p>
        </p:txBody>
      </p:sp>
      <p:sp>
        <p:nvSpPr>
          <p:cNvPr id="99" name="Shape 99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0" name="Shape 100"/>
          <p:cNvSpPr/>
          <p:nvPr/>
        </p:nvSpPr>
        <p:spPr>
          <a:xfrm>
            <a:off x="261937" y="380999"/>
            <a:ext cx="8544754" cy="558935"/>
          </a:xfrm>
          <a:prstGeom prst="rect">
            <a:avLst/>
          </a:prstGeom>
          <a:solidFill>
            <a:srgbClr val="2B5481"/>
          </a:solidFill>
          <a:ln w="76200">
            <a:solidFill>
              <a:srgbClr val="E5FF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Anchor Forceps at Bifurcation of  Respiratory Bronchioles</a:t>
            </a:r>
          </a:p>
        </p:txBody>
      </p:sp>
      <p:grpSp>
        <p:nvGrpSpPr>
          <p:cNvPr id="105" name="Group 105"/>
          <p:cNvGrpSpPr/>
          <p:nvPr/>
        </p:nvGrpSpPr>
        <p:grpSpPr>
          <a:xfrm>
            <a:off x="134937" y="1409700"/>
            <a:ext cx="8912226" cy="4419600"/>
            <a:chOff x="0" y="0"/>
            <a:chExt cx="8912225" cy="4419600"/>
          </a:xfrm>
        </p:grpSpPr>
        <p:pic>
          <p:nvPicPr>
            <p:cNvPr id="101" name="030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17192" r="0" b="16227"/>
            <a:stretch>
              <a:fillRect/>
            </a:stretch>
          </p:blipFill>
          <p:spPr>
            <a:xfrm>
              <a:off x="0" y="38100"/>
              <a:ext cx="4302125" cy="4343400"/>
            </a:xfrm>
            <a:prstGeom prst="rect">
              <a:avLst/>
            </a:prstGeom>
            <a:ln w="76200" cap="flat">
              <a:solidFill>
                <a:srgbClr val="E5FFFF"/>
              </a:solidFill>
              <a:prstDash val="solid"/>
              <a:round/>
            </a:ln>
            <a:effectLst/>
          </p:spPr>
        </p:pic>
        <p:grpSp>
          <p:nvGrpSpPr>
            <p:cNvPr id="104" name="Group 104"/>
            <p:cNvGrpSpPr/>
            <p:nvPr/>
          </p:nvGrpSpPr>
          <p:grpSpPr>
            <a:xfrm>
              <a:off x="4416425" y="0"/>
              <a:ext cx="4495800" cy="4419600"/>
              <a:chOff x="0" y="0"/>
              <a:chExt cx="4495800" cy="4419600"/>
            </a:xfrm>
          </p:grpSpPr>
          <p:pic>
            <p:nvPicPr>
              <p:cNvPr id="102" name="032.jp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0" t="17866" r="0" b="18554"/>
              <a:stretch>
                <a:fillRect/>
              </a:stretch>
            </p:blipFill>
            <p:spPr>
              <a:xfrm>
                <a:off x="79916" y="38100"/>
                <a:ext cx="4377784" cy="434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03" name="Shape 103"/>
              <p:cNvSpPr/>
              <p:nvPr/>
            </p:nvSpPr>
            <p:spPr>
              <a:xfrm>
                <a:off x="0" y="0"/>
                <a:ext cx="4495800" cy="4419600"/>
              </a:xfrm>
              <a:prstGeom prst="rect">
                <a:avLst/>
              </a:prstGeom>
              <a:noFill/>
              <a:ln w="76200" cap="flat">
                <a:solidFill>
                  <a:srgbClr val="E5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j-lt"/>
                <a:ea typeface="+mj-ea"/>
                <a:cs typeface="+mj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www.bronchoscopy.org</a:t>
            </a:r>
          </a:p>
        </p:txBody>
      </p:sp>
      <p:sp>
        <p:nvSpPr>
          <p:cNvPr id="108" name="Shape 108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9" name="Shape 10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59536">
              <a:defRPr sz="4136">
                <a:effectLst>
                  <a:outerShdw sx="100000" sy="100000" kx="0" ky="0" algn="b" rotWithShape="0" blurRad="11938" dist="23876" dir="2700000">
                    <a:srgbClr val="000000"/>
                  </a:outerShdw>
                </a:effectLst>
              </a:defRPr>
            </a:lvl1pPr>
          </a:lstStyle>
          <a:p>
            <a:pPr/>
            <a:r>
              <a:t>Similar technique is used under fluoroscopic guidance</a:t>
            </a:r>
          </a:p>
        </p:txBody>
      </p:sp>
      <p:sp>
        <p:nvSpPr>
          <p:cNvPr id="110" name="Shape 110"/>
          <p:cNvSpPr/>
          <p:nvPr>
            <p:ph type="body" sz="half" idx="1"/>
          </p:nvPr>
        </p:nvSpPr>
        <p:spPr>
          <a:xfrm>
            <a:off x="457200" y="1981200"/>
            <a:ext cx="4800600" cy="4267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/>
            </a:pPr>
            <a:r>
              <a:t>Usually 4-5 specimens are obtained </a:t>
            </a:r>
          </a:p>
          <a:p>
            <a:pPr>
              <a:spcBef>
                <a:spcPts val="600"/>
              </a:spcBef>
              <a:defRPr sz="2800"/>
            </a:pPr>
            <a:r>
              <a:t>Lung parenchyma is obtained by tearing the respiratory bronchioles</a:t>
            </a:r>
          </a:p>
          <a:p>
            <a:pPr>
              <a:spcBef>
                <a:spcPts val="600"/>
              </a:spcBef>
              <a:defRPr sz="2800"/>
            </a:pPr>
            <a:r>
              <a:t>Forceps to distal may cause pneumothorax</a:t>
            </a:r>
          </a:p>
          <a:p>
            <a:pPr>
              <a:spcBef>
                <a:spcPts val="600"/>
              </a:spcBef>
              <a:defRPr sz="2800"/>
            </a:pPr>
            <a:r>
              <a:t>Forceps too proximal may cause bleeding</a:t>
            </a:r>
          </a:p>
        </p:txBody>
      </p:sp>
      <p:pic>
        <p:nvPicPr>
          <p:cNvPr id="111" name="ipf-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38812" y="1909762"/>
            <a:ext cx="2997201" cy="3984626"/>
          </a:xfrm>
          <a:prstGeom prst="rect">
            <a:avLst/>
          </a:prstGeom>
          <a:ln>
            <a:solidFill>
              <a:srgbClr val="003366"/>
            </a:solidFill>
          </a:ln>
          <a:effectLst>
            <a:outerShdw sx="100000" sy="100000" kx="0" ky="0" algn="b" rotWithShape="0" blurRad="63500" dist="107763" dir="2700000">
              <a:srgbClr val="003366"/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j-lt"/>
                <a:ea typeface="+mj-ea"/>
                <a:cs typeface="+mj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www.bronchoscopy.org</a:t>
            </a:r>
          </a:p>
        </p:txBody>
      </p:sp>
      <p:sp>
        <p:nvSpPr>
          <p:cNvPr id="114" name="Shape 114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15" name="latbasal.jpg"/>
          <p:cNvPicPr>
            <a:picLocks noChangeAspect="1"/>
          </p:cNvPicPr>
          <p:nvPr/>
        </p:nvPicPr>
        <p:blipFill>
          <a:blip r:embed="rId3">
            <a:extLst/>
          </a:blip>
          <a:srcRect l="17857" t="4762" r="29762" b="14285"/>
          <a:stretch>
            <a:fillRect/>
          </a:stretch>
        </p:blipFill>
        <p:spPr>
          <a:xfrm>
            <a:off x="6019799" y="3886199"/>
            <a:ext cx="2366964" cy="2743202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16"/>
          <p:cNvSpPr/>
          <p:nvPr>
            <p:ph type="title"/>
          </p:nvPr>
        </p:nvSpPr>
        <p:spPr>
          <a:xfrm>
            <a:off x="457200" y="381000"/>
            <a:ext cx="8229600" cy="533400"/>
          </a:xfrm>
          <a:prstGeom prst="rect">
            <a:avLst/>
          </a:prstGeom>
        </p:spPr>
        <p:txBody>
          <a:bodyPr/>
          <a:lstStyle>
            <a:lvl1pPr defTabSz="740663">
              <a:defRPr sz="2916">
                <a:effectLst>
                  <a:outerShdw sx="100000" sy="100000" kx="0" ky="0" algn="b" rotWithShape="0" blurRad="10287" dist="20574" dir="2700000">
                    <a:srgbClr val="000000"/>
                  </a:outerShdw>
                </a:effectLst>
              </a:defRPr>
            </a:lvl1pPr>
          </a:lstStyle>
          <a:p>
            <a:pPr/>
            <a:r>
              <a:t>Left lower lobe fluoroscopic guidance</a:t>
            </a:r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304800" y="1600200"/>
            <a:ext cx="4648200" cy="2667000"/>
          </a:xfrm>
          <a:prstGeom prst="rect">
            <a:avLst/>
          </a:prstGeom>
        </p:spPr>
        <p:txBody>
          <a:bodyPr/>
          <a:lstStyle/>
          <a:p>
            <a:pPr/>
            <a:r>
              <a:t>Anterobasal  LB 8</a:t>
            </a:r>
          </a:p>
          <a:p>
            <a:pPr/>
            <a:r>
              <a:t>Lateral basal LB 9</a:t>
            </a:r>
          </a:p>
          <a:p>
            <a:pPr/>
            <a:r>
              <a:t>Posterior basal LB 10</a:t>
            </a:r>
          </a:p>
          <a:p>
            <a:pPr/>
            <a:r>
              <a:t>Superior segment LB 6</a:t>
            </a:r>
          </a:p>
        </p:txBody>
      </p:sp>
      <p:pic>
        <p:nvPicPr>
          <p:cNvPr id="118" name="anterior basal.jpg"/>
          <p:cNvPicPr>
            <a:picLocks noChangeAspect="1"/>
          </p:cNvPicPr>
          <p:nvPr/>
        </p:nvPicPr>
        <p:blipFill>
          <a:blip r:embed="rId4">
            <a:extLst/>
          </a:blip>
          <a:srcRect l="12928" t="0" r="0" b="0"/>
          <a:stretch>
            <a:fillRect/>
          </a:stretch>
        </p:blipFill>
        <p:spPr>
          <a:xfrm>
            <a:off x="6172199" y="1143000"/>
            <a:ext cx="2281239" cy="2438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posterior basal.jpg"/>
          <p:cNvPicPr>
            <a:picLocks noChangeAspect="1"/>
          </p:cNvPicPr>
          <p:nvPr/>
        </p:nvPicPr>
        <p:blipFill>
          <a:blip r:embed="rId5">
            <a:extLst/>
          </a:blip>
          <a:srcRect l="12614" t="0" r="0" b="0"/>
          <a:stretch>
            <a:fillRect/>
          </a:stretch>
        </p:blipFill>
        <p:spPr>
          <a:xfrm>
            <a:off x="883917" y="4114800"/>
            <a:ext cx="1913258" cy="22786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superior.jpg"/>
          <p:cNvPicPr>
            <a:picLocks noChangeAspect="1"/>
          </p:cNvPicPr>
          <p:nvPr/>
        </p:nvPicPr>
        <p:blipFill>
          <a:blip r:embed="rId6">
            <a:extLst/>
          </a:blip>
          <a:srcRect l="15325" t="0" r="0" b="0"/>
          <a:stretch>
            <a:fillRect/>
          </a:stretch>
        </p:blipFill>
        <p:spPr>
          <a:xfrm>
            <a:off x="3429000" y="4114800"/>
            <a:ext cx="1913501" cy="2285811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4038600" y="1828800"/>
            <a:ext cx="2209800" cy="0"/>
          </a:xfrm>
          <a:prstGeom prst="line">
            <a:avLst/>
          </a:prstGeom>
          <a:ln w="57150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2" name="Shape 122"/>
          <p:cNvSpPr/>
          <p:nvPr/>
        </p:nvSpPr>
        <p:spPr>
          <a:xfrm flipH="1">
            <a:off x="914400" y="3886199"/>
            <a:ext cx="152401" cy="304802"/>
          </a:xfrm>
          <a:prstGeom prst="line">
            <a:avLst/>
          </a:prstGeom>
          <a:ln w="57150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3" name="Shape 123"/>
          <p:cNvSpPr/>
          <p:nvPr/>
        </p:nvSpPr>
        <p:spPr>
          <a:xfrm>
            <a:off x="4648200" y="3048000"/>
            <a:ext cx="609600" cy="1066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</a:path>
            </a:pathLst>
          </a:custGeom>
          <a:ln w="57150">
            <a:solidFill>
              <a:srgbClr val="FF0000"/>
            </a:solidFill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24" name="Shape 124"/>
          <p:cNvSpPr/>
          <p:nvPr/>
        </p:nvSpPr>
        <p:spPr>
          <a:xfrm>
            <a:off x="3962397" y="2362030"/>
            <a:ext cx="2286003" cy="1905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472" fill="norm" stroke="1" extrusionOk="0">
                <a:moveTo>
                  <a:pt x="0" y="128"/>
                </a:moveTo>
                <a:cubicBezTo>
                  <a:pt x="10670" y="-1128"/>
                  <a:pt x="20287" y="6962"/>
                  <a:pt x="21480" y="18197"/>
                </a:cubicBezTo>
                <a:cubicBezTo>
                  <a:pt x="21560" y="18953"/>
                  <a:pt x="21600" y="19712"/>
                  <a:pt x="21600" y="20472"/>
                </a:cubicBezTo>
              </a:path>
            </a:pathLst>
          </a:custGeom>
          <a:ln w="38100">
            <a:solidFill>
              <a:srgbClr val="FF0000"/>
            </a:solidFill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j-lt"/>
                <a:ea typeface="+mj-ea"/>
                <a:cs typeface="+mj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www.bronchoscopy.org</a:t>
            </a:r>
          </a:p>
        </p:txBody>
      </p:sp>
      <p:sp>
        <p:nvSpPr>
          <p:cNvPr id="127" name="Shape 127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8" name="Shape 128"/>
          <p:cNvSpPr/>
          <p:nvPr>
            <p:ph type="title"/>
          </p:nvPr>
        </p:nvSpPr>
        <p:spPr>
          <a:xfrm>
            <a:off x="457200" y="381000"/>
            <a:ext cx="8229600" cy="533400"/>
          </a:xfrm>
          <a:prstGeom prst="rect">
            <a:avLst/>
          </a:prstGeom>
        </p:spPr>
        <p:txBody>
          <a:bodyPr/>
          <a:lstStyle>
            <a:lvl1pPr defTabSz="740663">
              <a:defRPr sz="2916">
                <a:effectLst>
                  <a:outerShdw sx="100000" sy="100000" kx="0" ky="0" algn="b" rotWithShape="0" blurRad="10287" dist="20574" dir="2700000">
                    <a:srgbClr val="000000"/>
                  </a:outerShdw>
                </a:effectLst>
              </a:defRPr>
            </a:lvl1pPr>
          </a:lstStyle>
          <a:p>
            <a:pPr/>
            <a:r>
              <a:t>Left upper lobe fluoroscopic guidance</a:t>
            </a:r>
          </a:p>
        </p:txBody>
      </p:sp>
      <p:sp>
        <p:nvSpPr>
          <p:cNvPr id="129" name="Shape 129"/>
          <p:cNvSpPr/>
          <p:nvPr>
            <p:ph type="body" sz="half" idx="1"/>
          </p:nvPr>
        </p:nvSpPr>
        <p:spPr>
          <a:xfrm>
            <a:off x="457200" y="19812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  <a:r>
              <a:t>Apical posterior LB 1+2</a:t>
            </a:r>
          </a:p>
          <a:p>
            <a:pPr/>
            <a:r>
              <a:t>Anterior segment LB 3</a:t>
            </a:r>
          </a:p>
          <a:p>
            <a:pPr/>
            <a:r>
              <a:t>Lingula LB 4+5</a:t>
            </a:r>
          </a:p>
        </p:txBody>
      </p:sp>
      <p:pic>
        <p:nvPicPr>
          <p:cNvPr id="130" name="LUL anterior.jpg"/>
          <p:cNvPicPr>
            <a:picLocks noChangeAspect="1"/>
          </p:cNvPicPr>
          <p:nvPr/>
        </p:nvPicPr>
        <p:blipFill>
          <a:blip r:embed="rId3">
            <a:extLst/>
          </a:blip>
          <a:srcRect l="9677" t="0" r="0" b="0"/>
          <a:stretch>
            <a:fillRect/>
          </a:stretch>
        </p:blipFill>
        <p:spPr>
          <a:xfrm>
            <a:off x="5486400" y="3962400"/>
            <a:ext cx="2133600" cy="2357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LUL apicoposterior.jpg"/>
          <p:cNvPicPr>
            <a:picLocks noChangeAspect="1"/>
          </p:cNvPicPr>
          <p:nvPr/>
        </p:nvPicPr>
        <p:blipFill>
          <a:blip r:embed="rId4">
            <a:extLst/>
          </a:blip>
          <a:srcRect l="10256" t="0" r="0" b="0"/>
          <a:stretch>
            <a:fillRect/>
          </a:stretch>
        </p:blipFill>
        <p:spPr>
          <a:xfrm>
            <a:off x="6629400" y="1295400"/>
            <a:ext cx="2000250" cy="228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lingula.jpg"/>
          <p:cNvPicPr>
            <a:picLocks noChangeAspect="1"/>
          </p:cNvPicPr>
          <p:nvPr/>
        </p:nvPicPr>
        <p:blipFill>
          <a:blip r:embed="rId5">
            <a:extLst/>
          </a:blip>
          <a:srcRect l="12379" t="0" r="0" b="0"/>
          <a:stretch>
            <a:fillRect/>
          </a:stretch>
        </p:blipFill>
        <p:spPr>
          <a:xfrm>
            <a:off x="1600200" y="3962400"/>
            <a:ext cx="2157413" cy="2514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/>
        </p:nvSpPr>
        <p:spPr>
          <a:xfrm>
            <a:off x="5334000" y="2286000"/>
            <a:ext cx="1295400" cy="0"/>
          </a:xfrm>
          <a:prstGeom prst="line">
            <a:avLst/>
          </a:prstGeom>
          <a:ln w="57150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4" name="Shape 134"/>
          <p:cNvSpPr/>
          <p:nvPr/>
        </p:nvSpPr>
        <p:spPr>
          <a:xfrm>
            <a:off x="4876800" y="3047999"/>
            <a:ext cx="685800" cy="1143002"/>
          </a:xfrm>
          <a:prstGeom prst="line">
            <a:avLst/>
          </a:prstGeom>
          <a:ln w="57150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5" name="Shape 135"/>
          <p:cNvSpPr/>
          <p:nvPr/>
        </p:nvSpPr>
        <p:spPr>
          <a:xfrm>
            <a:off x="3428999" y="3733799"/>
            <a:ext cx="76202" cy="381002"/>
          </a:xfrm>
          <a:prstGeom prst="line">
            <a:avLst/>
          </a:prstGeom>
          <a:ln w="57150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Textured">
  <a:themeElements>
    <a:clrScheme name="Textured">
      <a:dk1>
        <a:srgbClr val="816D56"/>
      </a:dk1>
      <a:lt1>
        <a:srgbClr val="2B5481"/>
      </a:lt1>
      <a:dk2>
        <a:srgbClr val="A7A7A7"/>
      </a:dk2>
      <a:lt2>
        <a:srgbClr val="535353"/>
      </a:lt2>
      <a:accent1>
        <a:srgbClr val="009999"/>
      </a:accent1>
      <a:accent2>
        <a:srgbClr val="3366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xtured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Texture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B5481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B5481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xtured">
  <a:themeElements>
    <a:clrScheme name="Texture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999"/>
      </a:accent1>
      <a:accent2>
        <a:srgbClr val="3366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xtured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Texture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B5481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B5481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