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B5481"/>
        </a:solidFill>
        <a:effectLst/>
        <a:uFillTx/>
        <a:latin typeface="Tahoma"/>
        <a:ea typeface="Tahoma"/>
        <a:cs typeface="Tahoma"/>
        <a:sym typeface="Tahoma"/>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B5481"/>
        </a:solidFill>
        <a:effectLst/>
        <a:uFillTx/>
        <a:latin typeface="Tahoma"/>
        <a:ea typeface="Tahoma"/>
        <a:cs typeface="Tahoma"/>
        <a:sym typeface="Tahoma"/>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B5481"/>
        </a:solidFill>
        <a:effectLst/>
        <a:uFillTx/>
        <a:latin typeface="Tahoma"/>
        <a:ea typeface="Tahoma"/>
        <a:cs typeface="Tahoma"/>
        <a:sym typeface="Tahoma"/>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B5481"/>
        </a:solidFill>
        <a:effectLst/>
        <a:uFillTx/>
        <a:latin typeface="Tahoma"/>
        <a:ea typeface="Tahoma"/>
        <a:cs typeface="Tahoma"/>
        <a:sym typeface="Tahoma"/>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B5481"/>
        </a:solidFill>
        <a:effectLst/>
        <a:uFillTx/>
        <a:latin typeface="Tahoma"/>
        <a:ea typeface="Tahoma"/>
        <a:cs typeface="Tahoma"/>
        <a:sym typeface="Tahom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B5481"/>
        </a:solidFill>
        <a:effectLst/>
        <a:uFillTx/>
        <a:latin typeface="Tahoma"/>
        <a:ea typeface="Tahoma"/>
        <a:cs typeface="Tahoma"/>
        <a:sym typeface="Tahom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B5481"/>
        </a:solidFill>
        <a:effectLst/>
        <a:uFillTx/>
        <a:latin typeface="Tahoma"/>
        <a:ea typeface="Tahoma"/>
        <a:cs typeface="Tahoma"/>
        <a:sym typeface="Tahom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B5481"/>
        </a:solidFill>
        <a:effectLst/>
        <a:uFillTx/>
        <a:latin typeface="Tahoma"/>
        <a:ea typeface="Tahoma"/>
        <a:cs typeface="Tahoma"/>
        <a:sym typeface="Tahom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B5481"/>
        </a:solidFill>
        <a:effectLst/>
        <a:uFillTx/>
        <a:latin typeface="Tahoma"/>
        <a:ea typeface="Tahoma"/>
        <a:cs typeface="Tahoma"/>
        <a:sym typeface="Tahom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ahoma"/>
          <a:ea typeface="Tahoma"/>
          <a:cs typeface="Tahoma"/>
        </a:font>
        <a:srgbClr val="2B548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DDD"/>
          </a:solidFill>
        </a:fill>
      </a:tcStyle>
    </a:wholeTbl>
    <a:band2H>
      <a:tcTxStyle b="def" i="def"/>
      <a:tcStyle>
        <a:tcBdr/>
        <a:fill>
          <a:solidFill>
            <a:srgbClr val="E6EFEF"/>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ahoma"/>
          <a:ea typeface="Tahoma"/>
          <a:cs typeface="Tahoma"/>
        </a:font>
        <a:srgbClr val="2B548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ahoma"/>
          <a:ea typeface="Tahoma"/>
          <a:cs typeface="Tahoma"/>
        </a:font>
        <a:srgbClr val="2B548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ahoma"/>
          <a:ea typeface="Tahoma"/>
          <a:cs typeface="Tahoma"/>
        </a:font>
        <a:srgbClr val="2B548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9EC"/>
          </a:solidFill>
        </a:fill>
      </a:tcStyle>
    </a:wholeTbl>
    <a:band2H>
      <a:tcTxStyle b="def" i="def"/>
      <a:tcStyle>
        <a:tcBdr/>
        <a:fill>
          <a:solidFill>
            <a:srgbClr val="FFFFFF"/>
          </a:solidFill>
        </a:fill>
      </a:tcStyle>
    </a:band2H>
    <a:firstCol>
      <a:tcTxStyle b="on" i="off">
        <a:font>
          <a:latin typeface="Tahoma"/>
          <a:ea typeface="Tahoma"/>
          <a:cs typeface="Tahom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ahoma"/>
          <a:ea typeface="Tahoma"/>
          <a:cs typeface="Tahoma"/>
        </a:font>
        <a:srgbClr val="2B5481"/>
      </a:tcTxStyle>
      <a:tcStyle>
        <a:tcBdr>
          <a:left>
            <a:ln w="12700" cap="flat">
              <a:noFill/>
              <a:miter lim="400000"/>
            </a:ln>
          </a:left>
          <a:right>
            <a:ln w="12700" cap="flat">
              <a:noFill/>
              <a:miter lim="400000"/>
            </a:ln>
          </a:right>
          <a:top>
            <a:ln w="50800" cap="flat">
              <a:solidFill>
                <a:srgbClr val="2B5481"/>
              </a:solidFill>
              <a:prstDash val="solid"/>
              <a:round/>
            </a:ln>
          </a:top>
          <a:bottom>
            <a:ln w="25400" cap="flat">
              <a:solidFill>
                <a:srgbClr val="2B5481"/>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ahoma"/>
          <a:ea typeface="Tahoma"/>
          <a:cs typeface="Tahoma"/>
        </a:font>
        <a:srgbClr val="FFFFFF"/>
      </a:tcTxStyle>
      <a:tcStyle>
        <a:tcBdr>
          <a:left>
            <a:ln w="12700" cap="flat">
              <a:noFill/>
              <a:miter lim="400000"/>
            </a:ln>
          </a:left>
          <a:right>
            <a:ln w="12700" cap="flat">
              <a:noFill/>
              <a:miter lim="400000"/>
            </a:ln>
          </a:right>
          <a:top>
            <a:ln w="25400" cap="flat">
              <a:solidFill>
                <a:srgbClr val="2B5481"/>
              </a:solidFill>
              <a:prstDash val="solid"/>
              <a:round/>
            </a:ln>
          </a:top>
          <a:bottom>
            <a:ln w="25400" cap="flat">
              <a:solidFill>
                <a:srgbClr val="2B5481"/>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ahoma"/>
          <a:ea typeface="Tahoma"/>
          <a:cs typeface="Tahoma"/>
        </a:font>
        <a:srgbClr val="2B5481"/>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FD7"/>
          </a:solidFill>
        </a:fill>
      </a:tcStyle>
    </a:wholeTbl>
    <a:band2H>
      <a:tcTxStyle b="def" i="def"/>
      <a:tcStyle>
        <a:tcBdr/>
        <a:fill>
          <a:solidFill>
            <a:srgbClr val="E7E9EC"/>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B5481"/>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B5481"/>
          </a:solid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2B5481"/>
          </a:solidFill>
        </a:fill>
      </a:tcStyle>
    </a:firstRow>
  </a:tblStyle>
  <a:tblStyle styleId="{2708684C-4D16-4618-839F-0558EEFCDFE6}" styleName="">
    <a:tblBg/>
    <a:wholeTbl>
      <a:tcTxStyle b="off"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Tahoma"/>
          <a:ea typeface="Tahoma"/>
          <a:cs typeface="Tahom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p:nvPr>
            <p:ph type="sldImg"/>
          </p:nvPr>
        </p:nvSpPr>
        <p:spPr>
          <a:xfrm>
            <a:off x="1143000" y="685800"/>
            <a:ext cx="4572000" cy="3429000"/>
          </a:xfrm>
          <a:prstGeom prst="rect">
            <a:avLst/>
          </a:prstGeom>
        </p:spPr>
        <p:txBody>
          <a:bodyPr/>
          <a:lstStyle/>
          <a:p>
            <a:pPr/>
          </a:p>
        </p:txBody>
      </p:sp>
      <p:sp>
        <p:nvSpPr>
          <p:cNvPr id="63" name="Shape 6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Default">
    <p:spTree>
      <p:nvGrpSpPr>
        <p:cNvPr id="1" name=""/>
        <p:cNvGrpSpPr/>
        <p:nvPr/>
      </p:nvGrpSpPr>
      <p:grpSpPr>
        <a:xfrm>
          <a:off x="0" y="0"/>
          <a:ext cx="0" cy="0"/>
          <a:chOff x="0" y="0"/>
          <a:chExt cx="0" cy="0"/>
        </a:xfrm>
      </p:grpSpPr>
      <p:sp>
        <p:nvSpPr>
          <p:cNvPr id="11" name="Shape 11"/>
          <p:cNvSpPr/>
          <p:nvPr>
            <p:ph type="title"/>
          </p:nvPr>
        </p:nvSpPr>
        <p:spPr>
          <a:xfrm>
            <a:off x="685800" y="1676400"/>
            <a:ext cx="7772400" cy="1828800"/>
          </a:xfrm>
          <a:prstGeom prst="rect">
            <a:avLst/>
          </a:prstGeom>
        </p:spPr>
        <p:txBody>
          <a:bodyPr/>
          <a:lstStyle/>
          <a:p>
            <a:pPr/>
            <a:r>
              <a:t>Title Text</a:t>
            </a:r>
          </a:p>
        </p:txBody>
      </p:sp>
      <p:sp>
        <p:nvSpPr>
          <p:cNvPr id="12" name="Shape 12"/>
          <p:cNvSpPr/>
          <p:nvPr>
            <p:ph type="body" sz="quarter" idx="1"/>
          </p:nvPr>
        </p:nvSpPr>
        <p:spPr>
          <a:xfrm>
            <a:off x="1371600" y="3886200"/>
            <a:ext cx="6400800" cy="1752600"/>
          </a:xfrm>
          <a:prstGeom prst="rect">
            <a:avLst/>
          </a:prstGeom>
        </p:spPr>
        <p:txBody>
          <a:bodyPr>
            <a:normAutofit fontScale="100000" lnSpcReduction="0"/>
          </a:bodyPr>
          <a:lstStyle>
            <a:lvl1pPr marL="0" indent="0" algn="ctr">
              <a:buClrTx/>
              <a:buSzTx/>
              <a:buFontTx/>
              <a:buNone/>
            </a:lvl1pPr>
            <a:lvl2pPr marL="0" indent="457200" algn="ctr">
              <a:buClrTx/>
              <a:buSzTx/>
              <a:buFontTx/>
              <a:buNone/>
            </a:lvl2pPr>
            <a:lvl3pPr marL="0" indent="914400" algn="ctr">
              <a:buClrTx/>
              <a:buSzTx/>
              <a:buFontTx/>
              <a:buNone/>
            </a:lvl3pPr>
            <a:lvl4pPr marL="0" indent="1371600" algn="ctr">
              <a:buClrTx/>
              <a:buSzTx/>
              <a:buFontTx/>
              <a:buNone/>
            </a:lvl4pPr>
            <a:lvl5pPr marL="0" indent="1828800" algn="ctr">
              <a:buClrTx/>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0" name="Shape 20"/>
          <p:cNvSpPr/>
          <p:nvPr>
            <p:ph type="sldNum" sz="quarter" idx="2"/>
          </p:nvPr>
        </p:nvSpPr>
        <p:spPr>
          <a:prstGeom prst="rect">
            <a:avLst/>
          </a:prstGeom>
        </p:spPr>
        <p:txBody>
          <a:bodyPr/>
          <a:lstStyle/>
          <a:p>
            <a:pPr/>
            <a:fld id="{86CB4B4D-7CA3-9044-876B-883B54F8677D}" type="slidenum"/>
          </a:p>
        </p:txBody>
      </p:sp>
      <p:sp>
        <p:nvSpPr>
          <p:cNvPr id="21" name="Shape 21"/>
          <p:cNvSpPr/>
          <p:nvPr>
            <p:ph type="title"/>
          </p:nvPr>
        </p:nvSpPr>
        <p:spPr>
          <a:prstGeom prst="rect">
            <a:avLst/>
          </a:prstGeom>
        </p:spPr>
        <p:txBody>
          <a:bodyPr/>
          <a:lstStyle/>
          <a:p>
            <a:pPr/>
            <a:r>
              <a:t>Title Text</a:t>
            </a:r>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8" name="Shape 28"/>
          <p:cNvSpPr/>
          <p:nvPr>
            <p:ph type="sldNum" sz="quarter" idx="2"/>
          </p:nvPr>
        </p:nvSpPr>
        <p:spPr>
          <a:prstGeom prst="rect">
            <a:avLst/>
          </a:prstGeom>
        </p:spPr>
        <p:txBody>
          <a:bodyPr/>
          <a:lstStyle/>
          <a:p>
            <a:pPr/>
            <a:fld id="{86CB4B4D-7CA3-9044-876B-883B54F8677D}" type="slidenum"/>
          </a:p>
        </p:txBody>
      </p:sp>
      <p:sp>
        <p:nvSpPr>
          <p:cNvPr id="29" name="Shape 29"/>
          <p:cNvSpPr/>
          <p:nvPr>
            <p:ph type="title"/>
          </p:nvPr>
        </p:nvSpPr>
        <p:spPr>
          <a:prstGeom prst="rect">
            <a:avLst/>
          </a:prstGeom>
        </p:spPr>
        <p:txBody>
          <a:bodyPr/>
          <a:lstStyle/>
          <a:p>
            <a:pPr/>
            <a:r>
              <a:t>Title Text</a:t>
            </a:r>
          </a:p>
        </p:txBody>
      </p:sp>
      <p:sp>
        <p:nvSpPr>
          <p:cNvPr id="30" name="Shape 30"/>
          <p:cNvSpPr/>
          <p:nvPr>
            <p:ph type="body" idx="1"/>
          </p:nvPr>
        </p:nvSpPr>
        <p:spPr>
          <a:xfrm>
            <a:off x="457200" y="1981200"/>
            <a:ext cx="8229600" cy="4114800"/>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37" name="Shape 37"/>
          <p:cNvSpPr/>
          <p:nvPr>
            <p:ph type="sldNum" sz="quarter" idx="2"/>
          </p:nvPr>
        </p:nvSpPr>
        <p:spPr>
          <a:prstGeom prst="rect">
            <a:avLst/>
          </a:prstGeom>
        </p:spPr>
        <p:txBody>
          <a:bodyPr/>
          <a:lstStyle/>
          <a:p>
            <a:pPr/>
            <a:fld id="{86CB4B4D-7CA3-9044-876B-883B54F8677D}" type="slidenum"/>
          </a:p>
        </p:txBody>
      </p:sp>
      <p:sp>
        <p:nvSpPr>
          <p:cNvPr id="38" name="Shape 38"/>
          <p:cNvSpPr/>
          <p:nvPr>
            <p:ph type="title"/>
          </p:nvPr>
        </p:nvSpPr>
        <p:spPr>
          <a:prstGeom prst="rect">
            <a:avLst/>
          </a:prstGeom>
        </p:spPr>
        <p:txBody>
          <a:bodyPr/>
          <a:lstStyle/>
          <a:p>
            <a:pPr/>
            <a:r>
              <a:t>Title Text</a:t>
            </a:r>
          </a:p>
        </p:txBody>
      </p:sp>
      <p:sp>
        <p:nvSpPr>
          <p:cNvPr id="39" name="Shape 39"/>
          <p:cNvSpPr/>
          <p:nvPr>
            <p:ph type="body" sz="half" idx="1"/>
          </p:nvPr>
        </p:nvSpPr>
        <p:spPr>
          <a:xfrm>
            <a:off x="457200" y="1981200"/>
            <a:ext cx="4038600" cy="4114800"/>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46" name="Shape 46"/>
          <p:cNvSpPr/>
          <p:nvPr>
            <p:ph type="sldNum" sz="quarter" idx="2"/>
          </p:nvPr>
        </p:nvSpPr>
        <p:spPr>
          <a:prstGeom prst="rect">
            <a:avLst/>
          </a:prstGeom>
        </p:spPr>
        <p:txBody>
          <a:bodyPr/>
          <a:lstStyle/>
          <a:p>
            <a:pPr/>
            <a:fld id="{86CB4B4D-7CA3-9044-876B-883B54F8677D}" type="slidenum"/>
          </a:p>
        </p:txBody>
      </p:sp>
      <p:sp>
        <p:nvSpPr>
          <p:cNvPr id="47" name="Shape 47"/>
          <p:cNvSpPr/>
          <p:nvPr>
            <p:ph type="title"/>
          </p:nvPr>
        </p:nvSpPr>
        <p:spPr>
          <a:prstGeom prst="rect">
            <a:avLst/>
          </a:prstGeom>
        </p:spPr>
        <p:txBody>
          <a:bodyPr/>
          <a:lstStyle/>
          <a:p>
            <a:pPr/>
            <a:r>
              <a:t>Title Text</a:t>
            </a:r>
          </a:p>
        </p:txBody>
      </p:sp>
      <p:sp>
        <p:nvSpPr>
          <p:cNvPr id="48" name="Shape 48"/>
          <p:cNvSpPr/>
          <p:nvPr>
            <p:ph type="body" idx="1"/>
          </p:nvPr>
        </p:nvSpPr>
        <p:spPr>
          <a:xfrm>
            <a:off x="457200" y="1981200"/>
            <a:ext cx="8229600" cy="4114800"/>
          </a:xfrm>
          <a:prstGeom prst="rect">
            <a:avLst/>
          </a:prstGeom>
        </p:spPr>
        <p:txBody>
          <a:bodyP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55" name="Shape 55"/>
          <p:cNvSpPr/>
          <p:nvPr>
            <p:ph type="sldNum" sz="quarter" idx="2"/>
          </p:nvPr>
        </p:nvSpPr>
        <p:spPr>
          <a:prstGeom prst="rect">
            <a:avLst/>
          </a:prstGeom>
        </p:spPr>
        <p:txBody>
          <a:bodyPr/>
          <a:lstStyle/>
          <a:p>
            <a:pPr/>
            <a:fld id="{86CB4B4D-7CA3-9044-876B-883B54F8677D}" type="slidenum"/>
          </a:p>
        </p:txBody>
      </p:sp>
      <p:sp>
        <p:nvSpPr>
          <p:cNvPr id="56" name="Shape 56"/>
          <p:cNvSpPr/>
          <p:nvPr>
            <p:ph type="title"/>
          </p:nvPr>
        </p:nvSpPr>
        <p:spPr>
          <a:prstGeom prst="rect">
            <a:avLst/>
          </a:prstGeom>
        </p:spPr>
        <p:txBody>
          <a:bodyPr/>
          <a:lstStyle>
            <a:lvl1pPr>
              <a:defRPr>
                <a:solidFill>
                  <a:srgbClr val="FFFFFF"/>
                </a:solidFill>
              </a:defRPr>
            </a:lvl1pPr>
          </a:lstStyle>
          <a:p>
            <a:pPr/>
            <a:r>
              <a:t>Title Text</a:t>
            </a:r>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sldNum" sz="quarter" idx="2"/>
          </p:nvPr>
        </p:nvSpPr>
        <p:spPr>
          <a:xfrm>
            <a:off x="8384892" y="6432651"/>
            <a:ext cx="301909" cy="288825"/>
          </a:xfrm>
          <a:prstGeom prst="rect">
            <a:avLst/>
          </a:prstGeom>
          <a:ln w="12700">
            <a:miter lim="400000"/>
          </a:ln>
        </p:spPr>
        <p:txBody>
          <a:bodyPr wrap="none" lIns="45719" rIns="45719" anchor="b">
            <a:spAutoFit/>
          </a:bodyPr>
          <a:lstStyle>
            <a:lvl1pPr algn="r">
              <a:defRPr sz="1400">
                <a:solidFill>
                  <a:srgbClr val="FFFFFF"/>
                </a:solidFill>
                <a:effectLst>
                  <a:outerShdw sx="100000" sy="100000" kx="0" ky="0" algn="b" rotWithShape="0" blurRad="12700" dist="25400" dir="2700000">
                    <a:srgbClr val="000000"/>
                  </a:outerShdw>
                </a:effectLst>
                <a:latin typeface="+mn-lt"/>
                <a:ea typeface="+mn-ea"/>
                <a:cs typeface="+mn-cs"/>
                <a:sym typeface="Arial"/>
              </a:defRPr>
            </a:lvl1pPr>
          </a:lstStyle>
          <a:p>
            <a:pPr/>
            <a:fld id="{86CB4B4D-7CA3-9044-876B-883B54F8677D}" type="slidenum"/>
          </a:p>
        </p:txBody>
      </p:sp>
      <p:sp>
        <p:nvSpPr>
          <p:cNvPr id="3" name="Shape 3"/>
          <p:cNvSpPr/>
          <p:nvPr>
            <p:ph type="title"/>
          </p:nvPr>
        </p:nvSpPr>
        <p:spPr>
          <a:xfrm>
            <a:off x="457200" y="381000"/>
            <a:ext cx="8229600" cy="13716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4" name="Shape 4"/>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5FFFF"/>
          </a:solidFill>
          <a:effectLst>
            <a:outerShdw sx="100000" sy="100000" kx="0" ky="0" algn="b" rotWithShape="0" blurRad="12700" dist="25400" dir="2700000">
              <a:srgbClr val="000000"/>
            </a:outerShdw>
          </a:effectLst>
          <a:uFillTx/>
          <a:latin typeface="Tahoma"/>
          <a:ea typeface="Tahoma"/>
          <a:cs typeface="Tahoma"/>
          <a:sym typeface="Tahoma"/>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5FFFF"/>
          </a:solidFill>
          <a:effectLst>
            <a:outerShdw sx="100000" sy="100000" kx="0" ky="0" algn="b" rotWithShape="0" blurRad="12700" dist="25400" dir="2700000">
              <a:srgbClr val="000000"/>
            </a:outerShdw>
          </a:effectLst>
          <a:uFillTx/>
          <a:latin typeface="Tahoma"/>
          <a:ea typeface="Tahoma"/>
          <a:cs typeface="Tahoma"/>
          <a:sym typeface="Tahoma"/>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5FFFF"/>
          </a:solidFill>
          <a:effectLst>
            <a:outerShdw sx="100000" sy="100000" kx="0" ky="0" algn="b" rotWithShape="0" blurRad="12700" dist="25400" dir="2700000">
              <a:srgbClr val="000000"/>
            </a:outerShdw>
          </a:effectLst>
          <a:uFillTx/>
          <a:latin typeface="Tahoma"/>
          <a:ea typeface="Tahoma"/>
          <a:cs typeface="Tahoma"/>
          <a:sym typeface="Tahoma"/>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5FFFF"/>
          </a:solidFill>
          <a:effectLst>
            <a:outerShdw sx="100000" sy="100000" kx="0" ky="0" algn="b" rotWithShape="0" blurRad="12700" dist="25400" dir="2700000">
              <a:srgbClr val="000000"/>
            </a:outerShdw>
          </a:effectLst>
          <a:uFillTx/>
          <a:latin typeface="Tahoma"/>
          <a:ea typeface="Tahoma"/>
          <a:cs typeface="Tahoma"/>
          <a:sym typeface="Tahoma"/>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5FFFF"/>
          </a:solidFill>
          <a:effectLst>
            <a:outerShdw sx="100000" sy="100000" kx="0" ky="0" algn="b" rotWithShape="0" blurRad="12700" dist="25400" dir="2700000">
              <a:srgbClr val="000000"/>
            </a:outerShdw>
          </a:effectLst>
          <a:uFillTx/>
          <a:latin typeface="Tahoma"/>
          <a:ea typeface="Tahoma"/>
          <a:cs typeface="Tahoma"/>
          <a:sym typeface="Tahoma"/>
        </a:defRPr>
      </a:lvl5pPr>
      <a:lvl6pPr marL="0" marR="0" indent="4572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5FFFF"/>
          </a:solidFill>
          <a:effectLst>
            <a:outerShdw sx="100000" sy="100000" kx="0" ky="0" algn="b" rotWithShape="0" blurRad="12700" dist="25400" dir="2700000">
              <a:srgbClr val="000000"/>
            </a:outerShdw>
          </a:effectLst>
          <a:uFillTx/>
          <a:latin typeface="Tahoma"/>
          <a:ea typeface="Tahoma"/>
          <a:cs typeface="Tahoma"/>
          <a:sym typeface="Tahoma"/>
        </a:defRPr>
      </a:lvl6pPr>
      <a:lvl7pPr marL="0" marR="0" indent="9144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5FFFF"/>
          </a:solidFill>
          <a:effectLst>
            <a:outerShdw sx="100000" sy="100000" kx="0" ky="0" algn="b" rotWithShape="0" blurRad="12700" dist="25400" dir="2700000">
              <a:srgbClr val="000000"/>
            </a:outerShdw>
          </a:effectLst>
          <a:uFillTx/>
          <a:latin typeface="Tahoma"/>
          <a:ea typeface="Tahoma"/>
          <a:cs typeface="Tahoma"/>
          <a:sym typeface="Tahoma"/>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5FFFF"/>
          </a:solidFill>
          <a:effectLst>
            <a:outerShdw sx="100000" sy="100000" kx="0" ky="0" algn="b" rotWithShape="0" blurRad="12700" dist="25400" dir="2700000">
              <a:srgbClr val="000000"/>
            </a:outerShdw>
          </a:effectLst>
          <a:uFillTx/>
          <a:latin typeface="Tahoma"/>
          <a:ea typeface="Tahoma"/>
          <a:cs typeface="Tahoma"/>
          <a:sym typeface="Tahoma"/>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4400" u="none">
          <a:ln>
            <a:noFill/>
          </a:ln>
          <a:solidFill>
            <a:srgbClr val="E5FFFF"/>
          </a:solidFill>
          <a:effectLst>
            <a:outerShdw sx="100000" sy="100000" kx="0" ky="0" algn="b" rotWithShape="0" blurRad="12700" dist="25400" dir="2700000">
              <a:srgbClr val="000000"/>
            </a:outerShdw>
          </a:effectLst>
          <a:uFillTx/>
          <a:latin typeface="Tahoma"/>
          <a:ea typeface="Tahoma"/>
          <a:cs typeface="Tahoma"/>
          <a:sym typeface="Tahoma"/>
        </a:defRPr>
      </a:lvl9pPr>
    </p:titleStyle>
    <p:bodyStyle>
      <a:lvl1pPr marL="342900" marR="0" indent="-342900" algn="l" defTabSz="914400" rtl="0" latinLnBrk="0">
        <a:lnSpc>
          <a:spcPct val="100000"/>
        </a:lnSpc>
        <a:spcBef>
          <a:spcPts val="700"/>
        </a:spcBef>
        <a:spcAft>
          <a:spcPts val="0"/>
        </a:spcAft>
        <a:buClr>
          <a:srgbClr val="00CCFF"/>
        </a:buClr>
        <a:buSzPct val="65000"/>
        <a:buFont typeface="Wingdings"/>
        <a:buChar char="■"/>
        <a:tabLst/>
        <a:defRPr b="0" baseline="0" cap="none" i="0" spc="0" strike="noStrike" sz="3200" u="none">
          <a:ln>
            <a:noFill/>
          </a:ln>
          <a:solidFill>
            <a:srgbClr val="FFFFFF"/>
          </a:solidFill>
          <a:effectLst>
            <a:outerShdw sx="100000" sy="100000" kx="0" ky="0" algn="b" rotWithShape="0" blurRad="12700" dist="25400" dir="2700000">
              <a:srgbClr val="000000"/>
            </a:outerShdw>
          </a:effectLst>
          <a:uFillTx/>
          <a:latin typeface="Tahoma"/>
          <a:ea typeface="Tahoma"/>
          <a:cs typeface="Tahoma"/>
          <a:sym typeface="Tahoma"/>
        </a:defRPr>
      </a:lvl1pPr>
      <a:lvl2pPr marL="783771" marR="0" indent="-326571" algn="l" defTabSz="914400" rtl="0" latinLnBrk="0">
        <a:lnSpc>
          <a:spcPct val="100000"/>
        </a:lnSpc>
        <a:spcBef>
          <a:spcPts val="700"/>
        </a:spcBef>
        <a:spcAft>
          <a:spcPts val="0"/>
        </a:spcAft>
        <a:buClr>
          <a:srgbClr val="00CCFF"/>
        </a:buClr>
        <a:buSzPct val="65000"/>
        <a:buFont typeface="Wingdings"/>
        <a:buChar char="■"/>
        <a:tabLst/>
        <a:defRPr b="0" baseline="0" cap="none" i="0" spc="0" strike="noStrike" sz="3200" u="none">
          <a:ln>
            <a:noFill/>
          </a:ln>
          <a:solidFill>
            <a:srgbClr val="FFFFFF"/>
          </a:solidFill>
          <a:effectLst>
            <a:outerShdw sx="100000" sy="100000" kx="0" ky="0" algn="b" rotWithShape="0" blurRad="12700" dist="25400" dir="2700000">
              <a:srgbClr val="000000"/>
            </a:outerShdw>
          </a:effectLst>
          <a:uFillTx/>
          <a:latin typeface="Tahoma"/>
          <a:ea typeface="Tahoma"/>
          <a:cs typeface="Tahoma"/>
          <a:sym typeface="Tahoma"/>
        </a:defRPr>
      </a:lvl2pPr>
      <a:lvl3pPr marL="1219200" marR="0" indent="-304800" algn="l" defTabSz="914400" rtl="0" latinLnBrk="0">
        <a:lnSpc>
          <a:spcPct val="100000"/>
        </a:lnSpc>
        <a:spcBef>
          <a:spcPts val="700"/>
        </a:spcBef>
        <a:spcAft>
          <a:spcPts val="0"/>
        </a:spcAft>
        <a:buClr>
          <a:srgbClr val="00CCFF"/>
        </a:buClr>
        <a:buSzPct val="65000"/>
        <a:buFont typeface="Wingdings"/>
        <a:buChar char="■"/>
        <a:tabLst/>
        <a:defRPr b="0" baseline="0" cap="none" i="0" spc="0" strike="noStrike" sz="3200" u="none">
          <a:ln>
            <a:noFill/>
          </a:ln>
          <a:solidFill>
            <a:srgbClr val="FFFFFF"/>
          </a:solidFill>
          <a:effectLst>
            <a:outerShdw sx="100000" sy="100000" kx="0" ky="0" algn="b" rotWithShape="0" blurRad="12700" dist="25400" dir="2700000">
              <a:srgbClr val="000000"/>
            </a:outerShdw>
          </a:effectLst>
          <a:uFillTx/>
          <a:latin typeface="Tahoma"/>
          <a:ea typeface="Tahoma"/>
          <a:cs typeface="Tahoma"/>
          <a:sym typeface="Tahoma"/>
        </a:defRPr>
      </a:lvl3pPr>
      <a:lvl4pPr marL="1737360" marR="0" indent="-365760" algn="l" defTabSz="914400" rtl="0" latinLnBrk="0">
        <a:lnSpc>
          <a:spcPct val="100000"/>
        </a:lnSpc>
        <a:spcBef>
          <a:spcPts val="700"/>
        </a:spcBef>
        <a:spcAft>
          <a:spcPts val="0"/>
        </a:spcAft>
        <a:buClr>
          <a:srgbClr val="00CCFF"/>
        </a:buClr>
        <a:buSzPct val="65000"/>
        <a:buFont typeface="Wingdings"/>
        <a:buChar char="■"/>
        <a:tabLst/>
        <a:defRPr b="0" baseline="0" cap="none" i="0" spc="0" strike="noStrike" sz="3200" u="none">
          <a:ln>
            <a:noFill/>
          </a:ln>
          <a:solidFill>
            <a:srgbClr val="FFFFFF"/>
          </a:solidFill>
          <a:effectLst>
            <a:outerShdw sx="100000" sy="100000" kx="0" ky="0" algn="b" rotWithShape="0" blurRad="12700" dist="25400" dir="2700000">
              <a:srgbClr val="000000"/>
            </a:outerShdw>
          </a:effectLst>
          <a:uFillTx/>
          <a:latin typeface="Tahoma"/>
          <a:ea typeface="Tahoma"/>
          <a:cs typeface="Tahoma"/>
          <a:sym typeface="Tahoma"/>
        </a:defRPr>
      </a:lvl4pPr>
      <a:lvl5pPr marL="2235200" marR="0" indent="-406400" algn="l" defTabSz="914400" rtl="0" latinLnBrk="0">
        <a:lnSpc>
          <a:spcPct val="100000"/>
        </a:lnSpc>
        <a:spcBef>
          <a:spcPts val="700"/>
        </a:spcBef>
        <a:spcAft>
          <a:spcPts val="0"/>
        </a:spcAft>
        <a:buClr>
          <a:srgbClr val="00CCFF"/>
        </a:buClr>
        <a:buSzPct val="65000"/>
        <a:buFont typeface="Wingdings"/>
        <a:buChar char="■"/>
        <a:tabLst/>
        <a:defRPr b="0" baseline="0" cap="none" i="0" spc="0" strike="noStrike" sz="3200" u="none">
          <a:ln>
            <a:noFill/>
          </a:ln>
          <a:solidFill>
            <a:srgbClr val="FFFFFF"/>
          </a:solidFill>
          <a:effectLst>
            <a:outerShdw sx="100000" sy="100000" kx="0" ky="0" algn="b" rotWithShape="0" blurRad="12700" dist="25400" dir="2700000">
              <a:srgbClr val="000000"/>
            </a:outerShdw>
          </a:effectLst>
          <a:uFillTx/>
          <a:latin typeface="Tahoma"/>
          <a:ea typeface="Tahoma"/>
          <a:cs typeface="Tahoma"/>
          <a:sym typeface="Tahoma"/>
        </a:defRPr>
      </a:lvl5pPr>
      <a:lvl6pPr marL="2692400" marR="0" indent="-406400" algn="l" defTabSz="914400" rtl="0" latinLnBrk="0">
        <a:lnSpc>
          <a:spcPct val="100000"/>
        </a:lnSpc>
        <a:spcBef>
          <a:spcPts val="700"/>
        </a:spcBef>
        <a:spcAft>
          <a:spcPts val="0"/>
        </a:spcAft>
        <a:buClr>
          <a:srgbClr val="00CCFF"/>
        </a:buClr>
        <a:buSzPct val="65000"/>
        <a:buFont typeface="Wingdings"/>
        <a:buChar char="•"/>
        <a:tabLst/>
        <a:defRPr b="0" baseline="0" cap="none" i="0" spc="0" strike="noStrike" sz="3200" u="none">
          <a:ln>
            <a:noFill/>
          </a:ln>
          <a:solidFill>
            <a:srgbClr val="FFFFFF"/>
          </a:solidFill>
          <a:effectLst>
            <a:outerShdw sx="100000" sy="100000" kx="0" ky="0" algn="b" rotWithShape="0" blurRad="12700" dist="25400" dir="2700000">
              <a:srgbClr val="000000"/>
            </a:outerShdw>
          </a:effectLst>
          <a:uFillTx/>
          <a:latin typeface="Tahoma"/>
          <a:ea typeface="Tahoma"/>
          <a:cs typeface="Tahoma"/>
          <a:sym typeface="Tahoma"/>
        </a:defRPr>
      </a:lvl6pPr>
      <a:lvl7pPr marL="3149600" marR="0" indent="-406400" algn="l" defTabSz="914400" rtl="0" latinLnBrk="0">
        <a:lnSpc>
          <a:spcPct val="100000"/>
        </a:lnSpc>
        <a:spcBef>
          <a:spcPts val="700"/>
        </a:spcBef>
        <a:spcAft>
          <a:spcPts val="0"/>
        </a:spcAft>
        <a:buClr>
          <a:srgbClr val="00CCFF"/>
        </a:buClr>
        <a:buSzPct val="65000"/>
        <a:buFont typeface="Wingdings"/>
        <a:buChar char="•"/>
        <a:tabLst/>
        <a:defRPr b="0" baseline="0" cap="none" i="0" spc="0" strike="noStrike" sz="3200" u="none">
          <a:ln>
            <a:noFill/>
          </a:ln>
          <a:solidFill>
            <a:srgbClr val="FFFFFF"/>
          </a:solidFill>
          <a:effectLst>
            <a:outerShdw sx="100000" sy="100000" kx="0" ky="0" algn="b" rotWithShape="0" blurRad="12700" dist="25400" dir="2700000">
              <a:srgbClr val="000000"/>
            </a:outerShdw>
          </a:effectLst>
          <a:uFillTx/>
          <a:latin typeface="Tahoma"/>
          <a:ea typeface="Tahoma"/>
          <a:cs typeface="Tahoma"/>
          <a:sym typeface="Tahoma"/>
        </a:defRPr>
      </a:lvl7pPr>
      <a:lvl8pPr marL="3606800" marR="0" indent="-406400" algn="l" defTabSz="914400" rtl="0" latinLnBrk="0">
        <a:lnSpc>
          <a:spcPct val="100000"/>
        </a:lnSpc>
        <a:spcBef>
          <a:spcPts val="700"/>
        </a:spcBef>
        <a:spcAft>
          <a:spcPts val="0"/>
        </a:spcAft>
        <a:buClr>
          <a:srgbClr val="00CCFF"/>
        </a:buClr>
        <a:buSzPct val="65000"/>
        <a:buFont typeface="Wingdings"/>
        <a:buChar char="•"/>
        <a:tabLst/>
        <a:defRPr b="0" baseline="0" cap="none" i="0" spc="0" strike="noStrike" sz="3200" u="none">
          <a:ln>
            <a:noFill/>
          </a:ln>
          <a:solidFill>
            <a:srgbClr val="FFFFFF"/>
          </a:solidFill>
          <a:effectLst>
            <a:outerShdw sx="100000" sy="100000" kx="0" ky="0" algn="b" rotWithShape="0" blurRad="12700" dist="25400" dir="2700000">
              <a:srgbClr val="000000"/>
            </a:outerShdw>
          </a:effectLst>
          <a:uFillTx/>
          <a:latin typeface="Tahoma"/>
          <a:ea typeface="Tahoma"/>
          <a:cs typeface="Tahoma"/>
          <a:sym typeface="Tahoma"/>
        </a:defRPr>
      </a:lvl8pPr>
      <a:lvl9pPr marL="4064000" marR="0" indent="-406400" algn="l" defTabSz="914400" rtl="0" latinLnBrk="0">
        <a:lnSpc>
          <a:spcPct val="100000"/>
        </a:lnSpc>
        <a:spcBef>
          <a:spcPts val="700"/>
        </a:spcBef>
        <a:spcAft>
          <a:spcPts val="0"/>
        </a:spcAft>
        <a:buClr>
          <a:srgbClr val="00CCFF"/>
        </a:buClr>
        <a:buSzPct val="65000"/>
        <a:buFont typeface="Wingdings"/>
        <a:buChar char="•"/>
        <a:tabLst/>
        <a:defRPr b="0" baseline="0" cap="none" i="0" spc="0" strike="noStrike" sz="3200" u="none">
          <a:ln>
            <a:noFill/>
          </a:ln>
          <a:solidFill>
            <a:srgbClr val="FFFFFF"/>
          </a:solidFill>
          <a:effectLst>
            <a:outerShdw sx="100000" sy="100000" kx="0" ky="0" algn="b" rotWithShape="0" blurRad="12700" dist="25400" dir="2700000">
              <a:srgbClr val="000000"/>
            </a:outerShdw>
          </a:effectLst>
          <a:uFillTx/>
          <a:latin typeface="Tahoma"/>
          <a:ea typeface="Tahoma"/>
          <a:cs typeface="Tahoma"/>
          <a:sym typeface="Tahoma"/>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effectLst>
            <a:outerShdw sx="100000" sy="100000" kx="0" ky="0" algn="b" rotWithShape="0" blurRad="12700" dist="25400" dir="2700000">
              <a:srgbClr val="000000"/>
            </a:outerShdw>
          </a:effectLst>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effectLst>
            <a:outerShdw sx="100000" sy="100000" kx="0" ky="0" algn="b" rotWithShape="0" blurRad="12700" dist="25400" dir="2700000">
              <a:srgbClr val="000000"/>
            </a:outerShdw>
          </a:effectLst>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effectLst>
            <a:outerShdw sx="100000" sy="100000" kx="0" ky="0" algn="b" rotWithShape="0" blurRad="12700" dist="25400" dir="2700000">
              <a:srgbClr val="000000"/>
            </a:outerShdw>
          </a:effectLst>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effectLst>
            <a:outerShdw sx="100000" sy="100000" kx="0" ky="0" algn="b" rotWithShape="0" blurRad="12700" dist="25400" dir="2700000">
              <a:srgbClr val="000000"/>
            </a:outerShdw>
          </a:effectLst>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effectLst>
            <a:outerShdw sx="100000" sy="100000" kx="0" ky="0" algn="b" rotWithShape="0" blurRad="12700" dist="25400" dir="2700000">
              <a:srgbClr val="000000"/>
            </a:outerShdw>
          </a:effectLst>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effectLst>
            <a:outerShdw sx="100000" sy="100000" kx="0" ky="0" algn="b" rotWithShape="0" blurRad="12700" dist="25400" dir="2700000">
              <a:srgbClr val="000000"/>
            </a:outerShdw>
          </a:effectLst>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effectLst>
            <a:outerShdw sx="100000" sy="100000" kx="0" ky="0" algn="b" rotWithShape="0" blurRad="12700" dist="25400" dir="2700000">
              <a:srgbClr val="000000"/>
            </a:outerShdw>
          </a:effectLst>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effectLst>
            <a:outerShdw sx="100000" sy="100000" kx="0" ky="0" algn="b" rotWithShape="0" blurRad="12700" dist="25400" dir="2700000">
              <a:srgbClr val="000000"/>
            </a:outerShdw>
          </a:effectLst>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ln>
            <a:noFill/>
          </a:ln>
          <a:solidFill>
            <a:schemeClr val="tx1"/>
          </a:solidFill>
          <a:effectLst>
            <a:outerShdw sx="100000" sy="100000" kx="0" ky="0" algn="b" rotWithShape="0" blurRad="12700" dist="25400" dir="2700000">
              <a:srgbClr val="000000"/>
            </a:outerShdw>
          </a:effectLst>
          <a:uFillTx/>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ronchoscopy.org" TargetMode="External"/><Relationship Id="rId3" Type="http://schemas.openxmlformats.org/officeDocument/2006/relationships/image" Target="../media/image2.jpeg"/><Relationship Id="rId4" Type="http://schemas.openxmlformats.org/officeDocument/2006/relationships/image" Target="../media/image3.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bronchoscopy.org" TargetMode="Externa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bronchoscopy.org" TargetMode="Externa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bronchoscopy.org" TargetMode="External"/><Relationship Id="rId3"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bronchoscopy.org" TargetMode="Externa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bronchoscopy.org" TargetMode="Externa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bronchoscopy.org" TargetMode="Externa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bronchoscopy.org" TargetMode="Externa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bronchoscopy.org" TargetMode="Externa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ronchoscopy.org" TargetMode="External"/><Relationship Id="rId3" Type="http://schemas.openxmlformats.org/officeDocument/2006/relationships/image" Target="../media/image7.jpeg"/><Relationship Id="rId4" Type="http://schemas.openxmlformats.org/officeDocument/2006/relationships/image" Target="../media/image8.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bronchoscopy.org" TargetMode="Externa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bronchoscopy.org" TargetMode="Externa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ronchoscopy.org" TargetMode="External"/><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ronchoscopy.org" TargetMode="External"/><Relationship Id="rId3" Type="http://schemas.openxmlformats.org/officeDocument/2006/relationships/image" Target="../media/image12.jpeg"/><Relationship Id="rId4" Type="http://schemas.openxmlformats.org/officeDocument/2006/relationships/image" Target="../media/image13.jpe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ronchoscopy.org" TargetMode="External"/><Relationship Id="rId3" Type="http://schemas.openxmlformats.org/officeDocument/2006/relationships/image" Target="../media/image14.jpeg"/><Relationship Id="rId4" Type="http://schemas.openxmlformats.org/officeDocument/2006/relationships/image" Target="../media/image15.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ronchoscopy.org" TargetMode="External"/><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ronchoscopy.org" TargetMode="External"/><Relationship Id="rId3" Type="http://schemas.openxmlformats.org/officeDocument/2006/relationships/image" Target="../media/image19.jpeg"/><Relationship Id="rId4" Type="http://schemas.openxmlformats.org/officeDocument/2006/relationships/image" Target="../media/image20.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ronchoscopy.org" TargetMode="External"/><Relationship Id="rId3" Type="http://schemas.openxmlformats.org/officeDocument/2006/relationships/image" Target="../media/image21.jpe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ronchoscopy.org" TargetMode="Externa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ronchoscopy.org" TargetMode="External"/><Relationship Id="rId3" Type="http://schemas.openxmlformats.org/officeDocument/2006/relationships/image" Target="../media/image22.jpe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bronchoscopy.org" TargetMode="External"/><Relationship Id="rId3" Type="http://schemas.openxmlformats.org/officeDocument/2006/relationships/image" Target="../media/image23.jpe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bronchoscopy.org" TargetMode="Externa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bronchoscopy.org" TargetMode="Externa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bronchoscopy.org" TargetMode="External"/><Relationship Id="rId3" Type="http://schemas.openxmlformats.org/officeDocument/2006/relationships/image" Target="../media/image24.jpe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bronchoscopy.org" TargetMode="External"/><Relationship Id="rId3"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bronchoscopy.org" TargetMode="Externa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bronchoscopy.org" TargetMode="Externa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bronchoscopy.org" TargetMode="External"/><Relationship Id="rId3" Type="http://schemas.openxmlformats.org/officeDocument/2006/relationships/image" Target="../media/image4.jpeg"/><Relationship Id="rId4" Type="http://schemas.openxmlformats.org/officeDocument/2006/relationships/image" Target="../media/image5.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ronchoscopy.org" TargetMode="External"/><Relationship Id="rId3" Type="http://schemas.openxmlformats.org/officeDocument/2006/relationships/image" Target="../media/image6.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bronchoscopy.org" TargetMode="Externa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bronchoscopy.org"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Shape 65"/>
          <p:cNvSpPr/>
          <p:nvPr/>
        </p:nvSpPr>
        <p:spPr>
          <a:xfrm>
            <a:off x="3124200" y="6229451"/>
            <a:ext cx="2895600" cy="4920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www.Bronchoscopy.org</a:t>
            </a:r>
          </a:p>
        </p:txBody>
      </p:sp>
      <p:sp>
        <p:nvSpPr>
          <p:cNvPr id="66" name="Shape 66"/>
          <p:cNvSpPr/>
          <p:nvPr>
            <p:ph type="sldNum" sz="quarter" idx="2"/>
          </p:nvPr>
        </p:nvSpPr>
        <p:spPr>
          <a:xfrm>
            <a:off x="8483776" y="6432651"/>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7" name="Shape 67"/>
          <p:cNvSpPr/>
          <p:nvPr>
            <p:ph type="title"/>
          </p:nvPr>
        </p:nvSpPr>
        <p:spPr>
          <a:xfrm>
            <a:off x="2397025" y="277812"/>
            <a:ext cx="6516689" cy="914401"/>
          </a:xfrm>
          <a:prstGeom prst="rect">
            <a:avLst/>
          </a:prstGeom>
        </p:spPr>
        <p:txBody>
          <a:bodyPr/>
          <a:lstStyle/>
          <a:p>
            <a:pPr defTabSz="731520">
              <a:defRPr sz="2880">
                <a:effectLst>
                  <a:outerShdw sx="100000" sy="100000" kx="0" ky="0" algn="b" rotWithShape="0" blurRad="10160" dist="20320" dir="2700000">
                    <a:srgbClr val="000000"/>
                  </a:outerShdw>
                </a:effectLst>
              </a:defRPr>
            </a:pPr>
            <a:r>
              <a:t>Fundamentals of Flexible Bronchoscopy</a:t>
            </a:r>
            <a:br/>
            <a:r>
              <a:rPr sz="1920"/>
              <a:t>Transbronchial lung biopsy: Response to complications</a:t>
            </a:r>
          </a:p>
        </p:txBody>
      </p:sp>
      <p:pic>
        <p:nvPicPr>
          <p:cNvPr id="68" name="art of bronchoscopy.jpg"/>
          <p:cNvPicPr>
            <a:picLocks noChangeAspect="1"/>
          </p:cNvPicPr>
          <p:nvPr/>
        </p:nvPicPr>
        <p:blipFill>
          <a:blip r:embed="rId3">
            <a:extLst/>
          </a:blip>
          <a:stretch>
            <a:fillRect/>
          </a:stretch>
        </p:blipFill>
        <p:spPr>
          <a:xfrm>
            <a:off x="1656755" y="1968500"/>
            <a:ext cx="5830490" cy="3885512"/>
          </a:xfrm>
          <a:prstGeom prst="rect">
            <a:avLst/>
          </a:prstGeom>
          <a:ln w="12700">
            <a:miter lim="400000"/>
          </a:ln>
        </p:spPr>
      </p:pic>
      <p:pic>
        <p:nvPicPr>
          <p:cNvPr id="69" name="bronchoscopy_logo.jpg"/>
          <p:cNvPicPr>
            <a:picLocks noChangeAspect="1"/>
          </p:cNvPicPr>
          <p:nvPr/>
        </p:nvPicPr>
        <p:blipFill>
          <a:blip r:embed="rId4">
            <a:extLst/>
          </a:blip>
          <a:stretch>
            <a:fillRect/>
          </a:stretch>
        </p:blipFill>
        <p:spPr>
          <a:xfrm>
            <a:off x="6311" y="19603"/>
            <a:ext cx="2244571" cy="66461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www.bronchoscopy.org</a:t>
            </a:r>
          </a:p>
        </p:txBody>
      </p:sp>
      <p:sp>
        <p:nvSpPr>
          <p:cNvPr id="127" name="Shape 127"/>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8" name="Shape 128"/>
          <p:cNvSpPr/>
          <p:nvPr>
            <p:ph type="body" idx="1"/>
          </p:nvPr>
        </p:nvSpPr>
        <p:spPr>
          <a:xfrm>
            <a:off x="990600" y="1371600"/>
            <a:ext cx="6781800" cy="4038600"/>
          </a:xfrm>
          <a:prstGeom prst="rect">
            <a:avLst/>
          </a:prstGeom>
        </p:spPr>
        <p:txBody>
          <a:bodyPr/>
          <a:lstStyle/>
          <a:p>
            <a:pPr>
              <a:lnSpc>
                <a:spcPct val="80000"/>
              </a:lnSpc>
              <a:spcBef>
                <a:spcPts val="600"/>
              </a:spcBef>
              <a:defRPr sz="2800"/>
            </a:pPr>
            <a:r>
              <a:t>N=604 patients, </a:t>
            </a:r>
          </a:p>
          <a:p>
            <a:pPr>
              <a:lnSpc>
                <a:spcPct val="80000"/>
              </a:lnSpc>
              <a:spcBef>
                <a:spcPts val="600"/>
              </a:spcBef>
              <a:defRPr sz="2800"/>
            </a:pPr>
            <a:r>
              <a:t>Clopidogrel = 18</a:t>
            </a:r>
          </a:p>
          <a:p>
            <a:pPr>
              <a:lnSpc>
                <a:spcPct val="80000"/>
              </a:lnSpc>
              <a:spcBef>
                <a:spcPts val="600"/>
              </a:spcBef>
              <a:defRPr sz="2800"/>
            </a:pPr>
            <a:r>
              <a:t>Clopidogrel + aspirin = 12</a:t>
            </a:r>
          </a:p>
          <a:p>
            <a:pPr>
              <a:lnSpc>
                <a:spcPct val="80000"/>
              </a:lnSpc>
              <a:spcBef>
                <a:spcPts val="600"/>
              </a:spcBef>
              <a:defRPr sz="2800"/>
            </a:pPr>
            <a:r>
              <a:t>Control = 574</a:t>
            </a:r>
          </a:p>
          <a:p>
            <a:pPr>
              <a:lnSpc>
                <a:spcPct val="80000"/>
              </a:lnSpc>
              <a:defRPr sz="2800"/>
            </a:pPr>
          </a:p>
          <a:p>
            <a:pPr>
              <a:lnSpc>
                <a:spcPct val="80000"/>
              </a:lnSpc>
              <a:spcBef>
                <a:spcPts val="600"/>
              </a:spcBef>
              <a:buSzTx/>
              <a:buNone/>
              <a:defRPr sz="2800"/>
            </a:pPr>
            <a:r>
              <a:t> Bleeding frequency: </a:t>
            </a:r>
          </a:p>
          <a:p>
            <a:pPr>
              <a:lnSpc>
                <a:spcPct val="80000"/>
              </a:lnSpc>
              <a:spcBef>
                <a:spcPts val="600"/>
              </a:spcBef>
              <a:defRPr sz="2800"/>
            </a:pPr>
            <a:r>
              <a:t>Clopidogrel = 16/18 (89%)</a:t>
            </a:r>
          </a:p>
          <a:p>
            <a:pPr>
              <a:lnSpc>
                <a:spcPct val="80000"/>
              </a:lnSpc>
              <a:spcBef>
                <a:spcPts val="600"/>
              </a:spcBef>
              <a:defRPr sz="2800"/>
            </a:pPr>
            <a:r>
              <a:t>Clopidogrel + aspirin = 12/12 (100%) </a:t>
            </a:r>
          </a:p>
          <a:p>
            <a:pPr>
              <a:lnSpc>
                <a:spcPct val="80000"/>
              </a:lnSpc>
              <a:spcBef>
                <a:spcPts val="600"/>
              </a:spcBef>
              <a:defRPr sz="2800"/>
            </a:pPr>
            <a:r>
              <a:t>Control group = 20/574 (3.4%) </a:t>
            </a:r>
          </a:p>
        </p:txBody>
      </p:sp>
      <p:sp>
        <p:nvSpPr>
          <p:cNvPr id="129" name="Shape 129"/>
          <p:cNvSpPr/>
          <p:nvPr/>
        </p:nvSpPr>
        <p:spPr>
          <a:xfrm>
            <a:off x="304800" y="6248400"/>
            <a:ext cx="3200400"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000">
                <a:solidFill>
                  <a:srgbClr val="E5FFFF"/>
                </a:solidFill>
                <a:latin typeface="+mn-lt"/>
                <a:ea typeface="+mn-ea"/>
                <a:cs typeface="+mn-cs"/>
                <a:sym typeface="Arial"/>
              </a:defRPr>
            </a:lvl1pPr>
          </a:lstStyle>
          <a:p>
            <a:pPr/>
            <a:r>
              <a:t>Ernst A, et al. Chest 2006</a:t>
            </a:r>
          </a:p>
        </p:txBody>
      </p:sp>
      <p:sp>
        <p:nvSpPr>
          <p:cNvPr id="130" name="Shape 130"/>
          <p:cNvSpPr/>
          <p:nvPr>
            <p:ph type="title"/>
          </p:nvPr>
        </p:nvSpPr>
        <p:spPr>
          <a:xfrm>
            <a:off x="-1" y="76199"/>
            <a:ext cx="9144002" cy="1143002"/>
          </a:xfrm>
          <a:prstGeom prst="rect">
            <a:avLst/>
          </a:prstGeom>
        </p:spPr>
        <p:txBody>
          <a:bodyPr/>
          <a:lstStyle>
            <a:lvl1pPr>
              <a:defRPr sz="3200"/>
            </a:lvl1pPr>
          </a:lstStyle>
          <a:p>
            <a:pPr>
              <a:defRPr>
                <a:effectLst/>
              </a:defRPr>
            </a:pPr>
            <a:r>
              <a:t>Clopidogrel should be discontinued at least 5 days before TBLB</a:t>
            </a:r>
          </a:p>
        </p:txBody>
      </p:sp>
      <p:sp>
        <p:nvSpPr>
          <p:cNvPr id="131" name="Shape 131"/>
          <p:cNvSpPr/>
          <p:nvPr/>
        </p:nvSpPr>
        <p:spPr>
          <a:xfrm>
            <a:off x="1143000" y="5486400"/>
            <a:ext cx="6934200" cy="459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sz="2400">
                <a:solidFill>
                  <a:srgbClr val="FFCC00"/>
                </a:solidFill>
              </a:defRPr>
            </a:lvl1pPr>
          </a:lstStyle>
          <a:p>
            <a:pPr/>
            <a:r>
              <a:t>Aspirin itself need not be stopped before TBLB</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www.bronchoscopy.org</a:t>
            </a:r>
          </a:p>
        </p:txBody>
      </p:sp>
      <p:sp>
        <p:nvSpPr>
          <p:cNvPr id="134" name="Shape 134"/>
          <p:cNvSpPr/>
          <p:nvPr>
            <p:ph type="sldNum" sz="quarter" idx="2"/>
          </p:nvPr>
        </p:nvSpPr>
        <p:spPr>
          <a:xfrm>
            <a:off x="8398088" y="6432651"/>
            <a:ext cx="288712"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5" name="Shape 135"/>
          <p:cNvSpPr/>
          <p:nvPr>
            <p:ph type="title"/>
          </p:nvPr>
        </p:nvSpPr>
        <p:spPr>
          <a:xfrm>
            <a:off x="457200" y="304800"/>
            <a:ext cx="8229600" cy="625475"/>
          </a:xfrm>
          <a:prstGeom prst="rect">
            <a:avLst/>
          </a:prstGeom>
        </p:spPr>
        <p:txBody>
          <a:bodyPr/>
          <a:lstStyle>
            <a:lvl1pPr>
              <a:defRPr sz="3200"/>
            </a:lvl1pPr>
          </a:lstStyle>
          <a:p>
            <a:pPr/>
            <a:r>
              <a:t>Other antiplatelet agents and Anticoagulants</a:t>
            </a:r>
          </a:p>
        </p:txBody>
      </p:sp>
      <p:sp>
        <p:nvSpPr>
          <p:cNvPr id="136" name="Shape 136"/>
          <p:cNvSpPr/>
          <p:nvPr>
            <p:ph type="body" idx="1"/>
          </p:nvPr>
        </p:nvSpPr>
        <p:spPr>
          <a:xfrm>
            <a:off x="533400" y="1295400"/>
            <a:ext cx="7772400" cy="4648200"/>
          </a:xfrm>
          <a:prstGeom prst="rect">
            <a:avLst/>
          </a:prstGeom>
        </p:spPr>
        <p:txBody>
          <a:bodyPr/>
          <a:lstStyle/>
          <a:p>
            <a:pPr>
              <a:lnSpc>
                <a:spcPct val="80000"/>
              </a:lnSpc>
              <a:spcBef>
                <a:spcPts val="600"/>
              </a:spcBef>
              <a:defRPr sz="2800"/>
            </a:pPr>
            <a:r>
              <a:t>Aspirin </a:t>
            </a:r>
            <a:r>
              <a:rPr baseline="30000"/>
              <a:t>(1)</a:t>
            </a:r>
            <a:r>
              <a:t> , Ticlopidine need not be discontinued</a:t>
            </a:r>
          </a:p>
          <a:p>
            <a:pPr>
              <a:lnSpc>
                <a:spcPct val="80000"/>
              </a:lnSpc>
              <a:spcBef>
                <a:spcPts val="600"/>
              </a:spcBef>
              <a:defRPr sz="2800"/>
            </a:pPr>
            <a:r>
              <a:t>Warfarin (Coumadin) should be discontinued until INR &lt;1.5</a:t>
            </a:r>
            <a:br/>
            <a:r>
              <a:rPr sz="1800"/>
              <a:t>(or INR corrected using Fresh Frozen Plasma or Vitamin K)</a:t>
            </a:r>
            <a:endParaRPr sz="1800"/>
          </a:p>
          <a:p>
            <a:pPr>
              <a:lnSpc>
                <a:spcPct val="80000"/>
              </a:lnSpc>
              <a:spcBef>
                <a:spcPts val="600"/>
              </a:spcBef>
              <a:defRPr sz="2800"/>
            </a:pPr>
            <a:r>
              <a:t>I.V. Heparin should be stopped 2-6 hrs prior to biopsy. Check PTT.</a:t>
            </a:r>
          </a:p>
          <a:p>
            <a:pPr>
              <a:lnSpc>
                <a:spcPct val="80000"/>
              </a:lnSpc>
              <a:spcBef>
                <a:spcPts val="600"/>
              </a:spcBef>
              <a:defRPr sz="2800"/>
            </a:pPr>
            <a:r>
              <a:t>Low molecular weight heparin should be held 12 hrs (hold previous dose).</a:t>
            </a:r>
          </a:p>
          <a:p>
            <a:pPr>
              <a:lnSpc>
                <a:spcPct val="80000"/>
              </a:lnSpc>
              <a:spcBef>
                <a:spcPts val="600"/>
              </a:spcBef>
              <a:defRPr sz="2800"/>
            </a:pPr>
            <a:r>
              <a:t>S.Q. Heparin is safe and can be continued.</a:t>
            </a:r>
          </a:p>
          <a:p>
            <a:pPr>
              <a:lnSpc>
                <a:spcPct val="80000"/>
              </a:lnSpc>
              <a:spcBef>
                <a:spcPts val="600"/>
              </a:spcBef>
              <a:defRPr sz="2800"/>
            </a:pPr>
            <a:r>
              <a:t>Follow recommendations for all other newer anti-coagulants and other agents.</a:t>
            </a:r>
          </a:p>
        </p:txBody>
      </p:sp>
      <p:sp>
        <p:nvSpPr>
          <p:cNvPr id="137" name="Shape 137"/>
          <p:cNvSpPr/>
          <p:nvPr/>
        </p:nvSpPr>
        <p:spPr>
          <a:xfrm>
            <a:off x="381000" y="6172200"/>
            <a:ext cx="3505235" cy="370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effectLst>
                  <a:outerShdw sx="100000" sy="100000" kx="0" ky="0" algn="b" rotWithShape="0" blurRad="12700" dist="25400" dir="2700000">
                    <a:srgbClr val="000000"/>
                  </a:outerShdw>
                </a:effectLst>
              </a:defRPr>
            </a:lvl1pPr>
          </a:lstStyle>
          <a:p>
            <a:pPr/>
            <a:r>
              <a:t>(1) Herth F, Chest 2002;122;1461</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www.bronchoscopy.org</a:t>
            </a:r>
          </a:p>
        </p:txBody>
      </p:sp>
      <p:sp>
        <p:nvSpPr>
          <p:cNvPr id="140" name="Shape 140"/>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1" name="Shape 141"/>
          <p:cNvSpPr/>
          <p:nvPr>
            <p:ph type="title"/>
          </p:nvPr>
        </p:nvSpPr>
        <p:spPr>
          <a:xfrm>
            <a:off x="457200" y="381000"/>
            <a:ext cx="8229600" cy="533400"/>
          </a:xfrm>
          <a:prstGeom prst="rect">
            <a:avLst/>
          </a:prstGeom>
        </p:spPr>
        <p:txBody>
          <a:bodyPr/>
          <a:lstStyle>
            <a:lvl1pPr defTabSz="841247">
              <a:defRPr sz="2944">
                <a:effectLst>
                  <a:outerShdw sx="100000" sy="100000" kx="0" ky="0" algn="b" rotWithShape="0" blurRad="11684" dist="23368" dir="2700000">
                    <a:srgbClr val="000000"/>
                  </a:outerShdw>
                </a:effectLst>
              </a:defRPr>
            </a:lvl1pPr>
          </a:lstStyle>
          <a:p>
            <a:pPr/>
            <a:r>
              <a:t>Preventing bleeds during and after TBLB</a:t>
            </a:r>
          </a:p>
        </p:txBody>
      </p:sp>
      <p:sp>
        <p:nvSpPr>
          <p:cNvPr id="142" name="Shape 142"/>
          <p:cNvSpPr/>
          <p:nvPr>
            <p:ph type="body" sz="half" idx="1"/>
          </p:nvPr>
        </p:nvSpPr>
        <p:spPr>
          <a:xfrm>
            <a:off x="304800" y="1295400"/>
            <a:ext cx="5029200" cy="4800600"/>
          </a:xfrm>
          <a:prstGeom prst="rect">
            <a:avLst/>
          </a:prstGeom>
        </p:spPr>
        <p:txBody>
          <a:bodyPr/>
          <a:lstStyle/>
          <a:p>
            <a:pPr>
              <a:lnSpc>
                <a:spcPct val="80000"/>
              </a:lnSpc>
              <a:spcBef>
                <a:spcPts val="500"/>
              </a:spcBef>
              <a:buClr>
                <a:srgbClr val="FFCC00"/>
              </a:buClr>
              <a:buSzPct val="100000"/>
              <a:buChar char="▪"/>
              <a:defRPr sz="2400">
                <a:effectLst/>
                <a:latin typeface="+mn-lt"/>
                <a:ea typeface="+mn-ea"/>
                <a:cs typeface="+mn-cs"/>
                <a:sym typeface="Arial"/>
              </a:defRPr>
            </a:pPr>
            <a:r>
              <a:t>Avoid biopsy in bleeding diatheses.</a:t>
            </a:r>
          </a:p>
          <a:p>
            <a:pPr>
              <a:lnSpc>
                <a:spcPct val="80000"/>
              </a:lnSpc>
              <a:spcBef>
                <a:spcPts val="500"/>
              </a:spcBef>
              <a:buClr>
                <a:srgbClr val="FFCC00"/>
              </a:buClr>
              <a:buSzPct val="100000"/>
              <a:buChar char="▪"/>
              <a:defRPr sz="2400">
                <a:effectLst/>
                <a:latin typeface="+mn-lt"/>
                <a:ea typeface="+mn-ea"/>
                <a:cs typeface="+mn-cs"/>
                <a:sym typeface="Arial"/>
              </a:defRPr>
            </a:pPr>
            <a:r>
              <a:t>Maintain wedge position after biopsy.</a:t>
            </a:r>
          </a:p>
          <a:p>
            <a:pPr>
              <a:lnSpc>
                <a:spcPct val="80000"/>
              </a:lnSpc>
              <a:spcBef>
                <a:spcPts val="500"/>
              </a:spcBef>
              <a:buClr>
                <a:srgbClr val="FFCC00"/>
              </a:buClr>
              <a:buSzPct val="100000"/>
              <a:buChar char="▪"/>
              <a:defRPr sz="2400">
                <a:effectLst/>
                <a:latin typeface="+mn-lt"/>
                <a:ea typeface="+mn-ea"/>
                <a:cs typeface="+mn-cs"/>
                <a:sym typeface="Arial"/>
              </a:defRPr>
            </a:pPr>
            <a:r>
              <a:t>Avoid excessive suction after biopsy. Instead, use gentle brief suction to assess degree of bleeding.</a:t>
            </a:r>
          </a:p>
          <a:p>
            <a:pPr>
              <a:lnSpc>
                <a:spcPct val="80000"/>
              </a:lnSpc>
              <a:spcBef>
                <a:spcPts val="500"/>
              </a:spcBef>
              <a:buClr>
                <a:srgbClr val="FFCC00"/>
              </a:buClr>
              <a:buSzPct val="100000"/>
              <a:buChar char="▪"/>
              <a:defRPr sz="2400">
                <a:effectLst/>
                <a:latin typeface="+mn-lt"/>
                <a:ea typeface="+mn-ea"/>
                <a:cs typeface="+mn-cs"/>
                <a:sym typeface="Arial"/>
              </a:defRPr>
            </a:pPr>
            <a:r>
              <a:t>If bleeding is excessive: gently instill 5-10 ml iced-saline through FFB, wait for 30 sec, then suction gently.</a:t>
            </a:r>
          </a:p>
          <a:p>
            <a:pPr>
              <a:lnSpc>
                <a:spcPct val="80000"/>
              </a:lnSpc>
              <a:spcBef>
                <a:spcPts val="500"/>
              </a:spcBef>
              <a:buClr>
                <a:srgbClr val="FFCC00"/>
              </a:buClr>
              <a:buSzPct val="100000"/>
              <a:buChar char="▪"/>
              <a:defRPr sz="2400">
                <a:effectLst/>
                <a:latin typeface="+mn-lt"/>
                <a:ea typeface="+mn-ea"/>
                <a:cs typeface="+mn-cs"/>
                <a:sym typeface="Arial"/>
              </a:defRPr>
            </a:pPr>
            <a:r>
              <a:t>Epinephrine, 1:10,000 (1-3 ml) via FFB is usually not useful if bleeding is distal</a:t>
            </a:r>
          </a:p>
        </p:txBody>
      </p:sp>
      <p:grpSp>
        <p:nvGrpSpPr>
          <p:cNvPr id="145" name="Group 145"/>
          <p:cNvGrpSpPr/>
          <p:nvPr/>
        </p:nvGrpSpPr>
        <p:grpSpPr>
          <a:xfrm>
            <a:off x="5562600" y="1524000"/>
            <a:ext cx="3124200" cy="4316266"/>
            <a:chOff x="0" y="0"/>
            <a:chExt cx="3124200" cy="4316265"/>
          </a:xfrm>
        </p:grpSpPr>
        <p:pic>
          <p:nvPicPr>
            <p:cNvPr id="143" name="SALINE-3.png"/>
            <p:cNvPicPr>
              <a:picLocks noChangeAspect="1"/>
            </p:cNvPicPr>
            <p:nvPr/>
          </p:nvPicPr>
          <p:blipFill>
            <a:blip r:embed="rId3">
              <a:extLst/>
            </a:blip>
            <a:stretch>
              <a:fillRect/>
            </a:stretch>
          </p:blipFill>
          <p:spPr>
            <a:xfrm>
              <a:off x="117157" y="0"/>
              <a:ext cx="2922430" cy="3338911"/>
            </a:xfrm>
            <a:prstGeom prst="rect">
              <a:avLst/>
            </a:prstGeom>
            <a:ln w="12700" cap="flat">
              <a:noFill/>
              <a:miter lim="400000"/>
            </a:ln>
            <a:effectLst/>
          </p:spPr>
        </p:pic>
        <p:sp>
          <p:nvSpPr>
            <p:cNvPr id="144" name="Shape 144"/>
            <p:cNvSpPr/>
            <p:nvPr/>
          </p:nvSpPr>
          <p:spPr>
            <a:xfrm>
              <a:off x="0" y="3441972"/>
              <a:ext cx="3124200" cy="874294"/>
            </a:xfrm>
            <a:prstGeom prst="rect">
              <a:avLst/>
            </a:prstGeom>
            <a:noFill/>
            <a:ln w="12700" cap="flat">
              <a:noFill/>
              <a:miter lim="400000"/>
            </a:ln>
            <a:effectLst>
              <a:outerShdw sx="100000" sy="100000" kx="0" ky="0" algn="b" rotWithShape="0" blurRad="63500" dist="107763" dir="2700000">
                <a:srgbClr val="003366"/>
              </a:outerShdw>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lnSpc>
                  <a:spcPct val="85000"/>
                </a:lnSpc>
                <a:spcBef>
                  <a:spcPts val="1200"/>
                </a:spcBef>
                <a:defRPr b="1" sz="2000">
                  <a:solidFill>
                    <a:srgbClr val="FFFFFF"/>
                  </a:solidFill>
                  <a:effectLst>
                    <a:outerShdw sx="100000" sy="100000" kx="0" ky="0" algn="b" rotWithShape="0" blurRad="12700" dist="25400" dir="2700000">
                      <a:srgbClr val="000000"/>
                    </a:outerShdw>
                  </a:effectLst>
                  <a:latin typeface="+mn-lt"/>
                  <a:ea typeface="+mn-ea"/>
                  <a:cs typeface="+mn-cs"/>
                  <a:sym typeface="Arial"/>
                </a:defRPr>
              </a:lvl1pPr>
            </a:lstStyle>
            <a:p>
              <a:pPr/>
              <a:r>
                <a:t>Iced saline via scope wedged into segmental bronchus</a:t>
              </a:r>
            </a:p>
          </p:txBody>
        </p:sp>
      </p:gr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www.bronchoscopy.org</a:t>
            </a:r>
          </a:p>
        </p:txBody>
      </p:sp>
      <p:sp>
        <p:nvSpPr>
          <p:cNvPr id="148" name="Shape 148"/>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9" name="Shape 149"/>
          <p:cNvSpPr/>
          <p:nvPr>
            <p:ph type="title"/>
          </p:nvPr>
        </p:nvSpPr>
        <p:spPr>
          <a:xfrm>
            <a:off x="609600" y="381000"/>
            <a:ext cx="7772400" cy="838200"/>
          </a:xfrm>
          <a:prstGeom prst="rect">
            <a:avLst/>
          </a:prstGeom>
        </p:spPr>
        <p:txBody>
          <a:bodyPr/>
          <a:lstStyle>
            <a:lvl1pPr>
              <a:defRPr sz="3200"/>
            </a:lvl1pPr>
          </a:lstStyle>
          <a:p>
            <a:pPr/>
            <a:r>
              <a:t>TBLB in Pulmonary arterial hypertension</a:t>
            </a:r>
          </a:p>
        </p:txBody>
      </p:sp>
      <p:sp>
        <p:nvSpPr>
          <p:cNvPr id="150" name="Shape 150"/>
          <p:cNvSpPr/>
          <p:nvPr>
            <p:ph type="body" idx="1"/>
          </p:nvPr>
        </p:nvSpPr>
        <p:spPr>
          <a:xfrm>
            <a:off x="685800" y="1523999"/>
            <a:ext cx="7772400" cy="4572002"/>
          </a:xfrm>
          <a:prstGeom prst="rect">
            <a:avLst/>
          </a:prstGeom>
        </p:spPr>
        <p:txBody>
          <a:bodyPr/>
          <a:lstStyle/>
          <a:p>
            <a:pPr>
              <a:lnSpc>
                <a:spcPct val="90000"/>
              </a:lnSpc>
              <a:spcBef>
                <a:spcPts val="600"/>
              </a:spcBef>
              <a:defRPr sz="2800"/>
            </a:pPr>
            <a:r>
              <a:t>TBLB is not a primary diagnostic test for PAH.</a:t>
            </a:r>
          </a:p>
          <a:p>
            <a:pPr>
              <a:lnSpc>
                <a:spcPct val="90000"/>
              </a:lnSpc>
              <a:spcBef>
                <a:spcPts val="600"/>
              </a:spcBef>
              <a:defRPr sz="2800"/>
            </a:pPr>
            <a:r>
              <a:t>Bleeding following TBBX is from bronchial artery circulation which carry systemic pressures.</a:t>
            </a:r>
          </a:p>
          <a:p>
            <a:pPr>
              <a:lnSpc>
                <a:spcPct val="90000"/>
              </a:lnSpc>
              <a:spcBef>
                <a:spcPts val="600"/>
              </a:spcBef>
              <a:defRPr sz="2800"/>
            </a:pPr>
            <a:r>
              <a:t>In patients with supra-systemic PAH, bronchoscopy itself is high risk because of severe hypoxemia.</a:t>
            </a:r>
          </a:p>
          <a:p>
            <a:pPr>
              <a:lnSpc>
                <a:spcPct val="90000"/>
              </a:lnSpc>
              <a:spcBef>
                <a:spcPts val="600"/>
              </a:spcBef>
              <a:defRPr sz="2800"/>
            </a:pPr>
            <a:r>
              <a:t>As of 2007, a single animal study has shown safety of TBLB when MPA pressure were high (33 mm Hg).</a:t>
            </a:r>
          </a:p>
        </p:txBody>
      </p:sp>
      <p:sp>
        <p:nvSpPr>
          <p:cNvPr id="151" name="Shape 151"/>
          <p:cNvSpPr/>
          <p:nvPr/>
        </p:nvSpPr>
        <p:spPr>
          <a:xfrm>
            <a:off x="228600" y="6096000"/>
            <a:ext cx="3048000"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a:solidFill>
                  <a:srgbClr val="E5FFFF"/>
                </a:solidFill>
                <a:effectLst>
                  <a:outerShdw sx="100000" sy="100000" kx="0" ky="0" algn="b" rotWithShape="0" blurRad="12700" dist="25400" dir="2700000">
                    <a:srgbClr val="000000"/>
                  </a:outerShdw>
                </a:effectLst>
              </a:defRPr>
            </a:lvl1pPr>
          </a:lstStyle>
          <a:p>
            <a:pPr/>
            <a:r>
              <a:t>Morris M, JOB 1996;3:11-16</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www.bronchoscopy.org</a:t>
            </a:r>
          </a:p>
        </p:txBody>
      </p:sp>
      <p:sp>
        <p:nvSpPr>
          <p:cNvPr id="154" name="Shape 154"/>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5" name="Shape 155"/>
          <p:cNvSpPr/>
          <p:nvPr>
            <p:ph type="title"/>
          </p:nvPr>
        </p:nvSpPr>
        <p:spPr>
          <a:xfrm>
            <a:off x="685800" y="304800"/>
            <a:ext cx="7772400" cy="533400"/>
          </a:xfrm>
          <a:prstGeom prst="rect">
            <a:avLst/>
          </a:prstGeom>
        </p:spPr>
        <p:txBody>
          <a:bodyPr/>
          <a:lstStyle>
            <a:lvl1pPr defTabSz="740663">
              <a:defRPr sz="2916">
                <a:effectLst>
                  <a:outerShdw sx="100000" sy="100000" kx="0" ky="0" algn="b" rotWithShape="0" blurRad="10287" dist="20574" dir="2700000">
                    <a:srgbClr val="000000"/>
                  </a:outerShdw>
                </a:effectLst>
              </a:defRPr>
            </a:lvl1pPr>
          </a:lstStyle>
          <a:p>
            <a:pPr/>
            <a:r>
              <a:t>TBLB in Renal Failure</a:t>
            </a:r>
          </a:p>
        </p:txBody>
      </p:sp>
      <p:sp>
        <p:nvSpPr>
          <p:cNvPr id="156" name="Shape 156"/>
          <p:cNvSpPr/>
          <p:nvPr>
            <p:ph type="body" idx="1"/>
          </p:nvPr>
        </p:nvSpPr>
        <p:spPr>
          <a:xfrm>
            <a:off x="304800" y="1219200"/>
            <a:ext cx="8610600" cy="4114800"/>
          </a:xfrm>
          <a:prstGeom prst="rect">
            <a:avLst/>
          </a:prstGeom>
        </p:spPr>
        <p:txBody>
          <a:bodyPr/>
          <a:lstStyle/>
          <a:p>
            <a:pPr marL="609600" indent="-609600">
              <a:lnSpc>
                <a:spcPct val="90000"/>
              </a:lnSpc>
              <a:spcBef>
                <a:spcPts val="600"/>
              </a:spcBef>
              <a:buSzTx/>
              <a:buNone/>
              <a:defRPr sz="2800"/>
            </a:pPr>
            <a:r>
              <a:t>Check INR &amp; platelet count</a:t>
            </a:r>
          </a:p>
          <a:p>
            <a:pPr marL="609600" indent="-609600">
              <a:lnSpc>
                <a:spcPct val="90000"/>
              </a:lnSpc>
              <a:spcBef>
                <a:spcPts val="600"/>
              </a:spcBef>
              <a:buSzTx/>
              <a:buNone/>
              <a:defRPr sz="2800"/>
            </a:pPr>
            <a:r>
              <a:t>Bleeding time can be misleading</a:t>
            </a:r>
          </a:p>
          <a:p>
            <a:pPr marL="609600" indent="-609600">
              <a:lnSpc>
                <a:spcPct val="90000"/>
              </a:lnSpc>
              <a:spcBef>
                <a:spcPts val="600"/>
              </a:spcBef>
              <a:buSzTx/>
              <a:buNone/>
              <a:defRPr sz="2800"/>
            </a:pPr>
            <a:r>
              <a:t>Dialysis within 24 hrs prior to procedure with TBLB</a:t>
            </a:r>
          </a:p>
          <a:p>
            <a:pPr marL="609600" indent="-609600">
              <a:lnSpc>
                <a:spcPct val="90000"/>
              </a:lnSpc>
              <a:spcBef>
                <a:spcPts val="600"/>
              </a:spcBef>
              <a:buSzTx/>
              <a:buNone/>
              <a:defRPr sz="2800"/>
            </a:pPr>
            <a:r>
              <a:t>Correct INR and platelet count if necessary (&lt;1.5, &gt;50,000)</a:t>
            </a:r>
          </a:p>
          <a:p>
            <a:pPr marL="609600" indent="-609600">
              <a:lnSpc>
                <a:spcPct val="90000"/>
              </a:lnSpc>
              <a:spcBef>
                <a:spcPts val="600"/>
              </a:spcBef>
              <a:buSzTx/>
              <a:buNone/>
              <a:defRPr sz="2800"/>
            </a:pPr>
            <a:r>
              <a:t>Desmopressin (DDAVP) 3µg/kg, IV 30 min prior to the procedure  costs $ 1000, potential use of DDAVP analogues, estrogen, Cryoprecipitate)</a:t>
            </a:r>
          </a:p>
          <a:p>
            <a:pPr marL="609600" indent="-609600">
              <a:lnSpc>
                <a:spcPct val="90000"/>
              </a:lnSpc>
              <a:spcBef>
                <a:spcPts val="600"/>
              </a:spcBef>
              <a:buSzTx/>
              <a:buNone/>
              <a:defRPr sz="2800"/>
            </a:pPr>
            <a:r>
              <a:t>Risk of bleeding is about 8%</a:t>
            </a:r>
          </a:p>
        </p:txBody>
      </p:sp>
      <p:sp>
        <p:nvSpPr>
          <p:cNvPr id="157" name="Shape 157"/>
          <p:cNvSpPr/>
          <p:nvPr/>
        </p:nvSpPr>
        <p:spPr>
          <a:xfrm>
            <a:off x="304800" y="5461000"/>
            <a:ext cx="5029200" cy="10668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solidFill>
                  <a:srgbClr val="FFFFFF"/>
                </a:solidFill>
                <a:effectLst>
                  <a:outerShdw sx="100000" sy="100000" kx="0" ky="0" algn="b" rotWithShape="0" blurRad="12700" dist="25400" dir="2700000">
                    <a:srgbClr val="000000"/>
                  </a:outerShdw>
                </a:effectLst>
              </a:defRPr>
            </a:pPr>
            <a:r>
              <a:t>Mehta N, JOB, 2005; 12(2): 81-83</a:t>
            </a:r>
          </a:p>
          <a:p>
            <a:pPr>
              <a:defRPr>
                <a:solidFill>
                  <a:srgbClr val="FFFFFF"/>
                </a:solidFill>
                <a:effectLst>
                  <a:outerShdw sx="100000" sy="100000" kx="0" ky="0" algn="b" rotWithShape="0" blurRad="12700" dist="25400" dir="2700000">
                    <a:srgbClr val="000000"/>
                  </a:outerShdw>
                </a:effectLst>
              </a:defRPr>
            </a:pPr>
            <a:r>
              <a:t>Mannucci, NEJM 1983;308:3</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www.bronchoscopy.org</a:t>
            </a:r>
          </a:p>
        </p:txBody>
      </p:sp>
      <p:sp>
        <p:nvSpPr>
          <p:cNvPr id="160" name="Shape 160"/>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1" name="Shape 161"/>
          <p:cNvSpPr/>
          <p:nvPr>
            <p:ph type="title"/>
          </p:nvPr>
        </p:nvSpPr>
        <p:spPr>
          <a:prstGeom prst="rect">
            <a:avLst/>
          </a:prstGeom>
        </p:spPr>
        <p:txBody>
          <a:bodyPr/>
          <a:lstStyle/>
          <a:p>
            <a:pPr/>
            <a:r>
              <a:t>Treating the bleeding airway</a:t>
            </a:r>
          </a:p>
        </p:txBody>
      </p:sp>
      <p:sp>
        <p:nvSpPr>
          <p:cNvPr id="162" name="Shape 162"/>
          <p:cNvSpPr/>
          <p:nvPr>
            <p:ph type="body" sz="half" idx="1"/>
          </p:nvPr>
        </p:nvSpPr>
        <p:spPr>
          <a:xfrm>
            <a:off x="460375" y="2335212"/>
            <a:ext cx="8229600" cy="2339976"/>
          </a:xfrm>
          <a:prstGeom prst="rect">
            <a:avLst/>
          </a:prstGeom>
        </p:spPr>
        <p:txBody>
          <a:bodyPr/>
          <a:lstStyle/>
          <a:p>
            <a:pPr marL="609600" indent="-609600">
              <a:buFontTx/>
              <a:buAutoNum type="arabicParenR" startAt="1"/>
            </a:pPr>
            <a:r>
              <a:t>Establish and maintain an open airway</a:t>
            </a:r>
          </a:p>
          <a:p>
            <a:pPr marL="609600" indent="-609600">
              <a:buFontTx/>
              <a:buAutoNum type="arabicParenR" startAt="1"/>
            </a:pPr>
            <a:r>
              <a:t>Stop the bleeding</a:t>
            </a:r>
          </a:p>
          <a:p>
            <a:pPr marL="609600" indent="-609600">
              <a:buFontTx/>
              <a:buAutoNum type="arabicParenR" startAt="1"/>
            </a:pPr>
            <a:r>
              <a:t>Prevent or treat respiratory, cardiac, and hemodynamic complications</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www.bronchoscopy.org</a:t>
            </a:r>
          </a:p>
        </p:txBody>
      </p:sp>
      <p:sp>
        <p:nvSpPr>
          <p:cNvPr id="165" name="Shape 165"/>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6" name="Shape 166"/>
          <p:cNvSpPr/>
          <p:nvPr>
            <p:ph type="title"/>
          </p:nvPr>
        </p:nvSpPr>
        <p:spPr>
          <a:xfrm>
            <a:off x="457200" y="381000"/>
            <a:ext cx="8229600" cy="838200"/>
          </a:xfrm>
          <a:prstGeom prst="rect">
            <a:avLst/>
          </a:prstGeom>
        </p:spPr>
        <p:txBody>
          <a:bodyPr/>
          <a:lstStyle/>
          <a:p>
            <a:pPr/>
            <a:r>
              <a:t>(1) Maintaining an open airway</a:t>
            </a:r>
          </a:p>
        </p:txBody>
      </p:sp>
      <p:sp>
        <p:nvSpPr>
          <p:cNvPr id="167" name="Shape 167"/>
          <p:cNvSpPr/>
          <p:nvPr>
            <p:ph type="body" idx="1"/>
          </p:nvPr>
        </p:nvSpPr>
        <p:spPr>
          <a:xfrm>
            <a:off x="381000" y="1676400"/>
            <a:ext cx="8229600" cy="3827463"/>
          </a:xfrm>
          <a:prstGeom prst="rect">
            <a:avLst/>
          </a:prstGeom>
        </p:spPr>
        <p:txBody>
          <a:bodyPr/>
          <a:lstStyle/>
          <a:p>
            <a:pPr marL="260604" indent="-260604" defTabSz="694944">
              <a:lnSpc>
                <a:spcPct val="90000"/>
              </a:lnSpc>
              <a:spcBef>
                <a:spcPts val="500"/>
              </a:spcBef>
              <a:defRPr sz="2432">
                <a:effectLst>
                  <a:outerShdw sx="100000" sy="100000" kx="0" ky="0" algn="b" rotWithShape="0" blurRad="9652" dist="19304" dir="2700000">
                    <a:srgbClr val="000000"/>
                  </a:outerShdw>
                </a:effectLst>
              </a:defRPr>
            </a:pPr>
            <a:r>
              <a:t>Bronchoscopic suction and large bore suction of the oral pharynx</a:t>
            </a:r>
          </a:p>
          <a:p>
            <a:pPr marL="260604" indent="-260604" defTabSz="694944">
              <a:lnSpc>
                <a:spcPct val="90000"/>
              </a:lnSpc>
              <a:spcBef>
                <a:spcPts val="500"/>
              </a:spcBef>
              <a:defRPr sz="2432">
                <a:effectLst>
                  <a:outerShdw sx="100000" sy="100000" kx="0" ky="0" algn="b" rotWithShape="0" blurRad="9652" dist="19304" dir="2700000">
                    <a:srgbClr val="000000"/>
                  </a:outerShdw>
                </a:effectLst>
              </a:defRPr>
            </a:pPr>
            <a:r>
              <a:t>Lateral safety position</a:t>
            </a:r>
          </a:p>
          <a:p>
            <a:pPr marL="260604" indent="-260604" defTabSz="694944">
              <a:lnSpc>
                <a:spcPct val="90000"/>
              </a:lnSpc>
              <a:spcBef>
                <a:spcPts val="500"/>
              </a:spcBef>
              <a:defRPr sz="2432">
                <a:effectLst>
                  <a:outerShdw sx="100000" sy="100000" kx="0" ky="0" algn="b" rotWithShape="0" blurRad="9652" dist="19304" dir="2700000">
                    <a:srgbClr val="000000"/>
                  </a:outerShdw>
                </a:effectLst>
              </a:defRPr>
            </a:pPr>
            <a:r>
              <a:t>Tilt the patient or the table 45 degrees towards the bleeding side</a:t>
            </a:r>
          </a:p>
          <a:p>
            <a:pPr marL="260604" indent="-260604" defTabSz="694944">
              <a:lnSpc>
                <a:spcPct val="90000"/>
              </a:lnSpc>
              <a:spcBef>
                <a:spcPts val="500"/>
              </a:spcBef>
              <a:defRPr sz="2432">
                <a:effectLst>
                  <a:outerShdw sx="100000" sy="100000" kx="0" ky="0" algn="b" rotWithShape="0" blurRad="9652" dist="19304" dir="2700000">
                    <a:srgbClr val="000000"/>
                  </a:outerShdw>
                </a:effectLst>
              </a:defRPr>
            </a:pPr>
            <a:r>
              <a:t>Note the bleeding site and remember how to get back to it!</a:t>
            </a:r>
          </a:p>
          <a:p>
            <a:pPr marL="260604" indent="-260604" defTabSz="694944">
              <a:lnSpc>
                <a:spcPct val="90000"/>
              </a:lnSpc>
              <a:spcBef>
                <a:spcPts val="500"/>
              </a:spcBef>
              <a:defRPr sz="2432">
                <a:effectLst>
                  <a:outerShdw sx="100000" sy="100000" kx="0" ky="0" algn="b" rotWithShape="0" blurRad="9652" dist="19304" dir="2700000">
                    <a:srgbClr val="000000"/>
                  </a:outerShdw>
                </a:effectLst>
              </a:defRPr>
            </a:pPr>
            <a:r>
              <a:t>Tamponade the bleeding bronchus using continuous bronchoscopic suction</a:t>
            </a:r>
          </a:p>
          <a:p>
            <a:pPr marL="260604" indent="-260604" defTabSz="694944">
              <a:lnSpc>
                <a:spcPct val="90000"/>
              </a:lnSpc>
              <a:spcBef>
                <a:spcPts val="500"/>
              </a:spcBef>
              <a:defRPr sz="2432">
                <a:effectLst>
                  <a:outerShdw sx="100000" sy="100000" kx="0" ky="0" algn="b" rotWithShape="0" blurRad="9652" dist="19304" dir="2700000">
                    <a:srgbClr val="000000"/>
                  </a:outerShdw>
                </a:effectLst>
              </a:defRPr>
            </a:pPr>
            <a:r>
              <a:t>Unilateral intubation</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www.bronchoscopy.org</a:t>
            </a:r>
          </a:p>
        </p:txBody>
      </p:sp>
      <p:sp>
        <p:nvSpPr>
          <p:cNvPr id="170" name="Shape 170"/>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1" name="Shape 171"/>
          <p:cNvSpPr/>
          <p:nvPr>
            <p:ph type="title"/>
          </p:nvPr>
        </p:nvSpPr>
        <p:spPr>
          <a:prstGeom prst="rect">
            <a:avLst/>
          </a:prstGeom>
        </p:spPr>
        <p:txBody>
          <a:bodyPr/>
          <a:lstStyle>
            <a:lvl1pPr>
              <a:defRPr sz="4000"/>
            </a:lvl1pPr>
          </a:lstStyle>
          <a:p>
            <a:pPr/>
            <a:r>
              <a:t>The safety position (lateral decubitus)</a:t>
            </a:r>
          </a:p>
        </p:txBody>
      </p:sp>
      <p:sp>
        <p:nvSpPr>
          <p:cNvPr id="172" name="Shape 172"/>
          <p:cNvSpPr/>
          <p:nvPr>
            <p:ph type="body" idx="1"/>
          </p:nvPr>
        </p:nvSpPr>
        <p:spPr>
          <a:xfrm>
            <a:off x="457200" y="2057400"/>
            <a:ext cx="8153400" cy="4267200"/>
          </a:xfrm>
          <a:prstGeom prst="rect">
            <a:avLst/>
          </a:prstGeom>
        </p:spPr>
        <p:txBody>
          <a:bodyPr/>
          <a:lstStyle/>
          <a:p>
            <a:pPr>
              <a:lnSpc>
                <a:spcPct val="80000"/>
              </a:lnSpc>
              <a:spcBef>
                <a:spcPts val="600"/>
              </a:spcBef>
              <a:defRPr sz="2800"/>
            </a:pPr>
            <a:r>
              <a:t>Bleeding side down</a:t>
            </a:r>
          </a:p>
          <a:p>
            <a:pPr>
              <a:lnSpc>
                <a:spcPct val="80000"/>
              </a:lnSpc>
              <a:spcBef>
                <a:spcPts val="600"/>
              </a:spcBef>
              <a:defRPr sz="2800"/>
            </a:pPr>
            <a:r>
              <a:t>Allows face to face contact with patient if operator working from the front or side of the patient</a:t>
            </a:r>
          </a:p>
          <a:p>
            <a:pPr>
              <a:lnSpc>
                <a:spcPct val="80000"/>
              </a:lnSpc>
              <a:spcBef>
                <a:spcPts val="600"/>
              </a:spcBef>
              <a:defRPr sz="2800"/>
            </a:pPr>
            <a:r>
              <a:t>Allows blood and secretions to flow from the larynx and out of the corner of the mouth</a:t>
            </a:r>
          </a:p>
          <a:p>
            <a:pPr>
              <a:lnSpc>
                <a:spcPct val="80000"/>
              </a:lnSpc>
              <a:spcBef>
                <a:spcPts val="600"/>
              </a:spcBef>
              <a:defRPr sz="2800"/>
            </a:pPr>
            <a:r>
              <a:t>Avoids collapse of the larynx and laryngeal obstruction by tongue or edematous upper airway.</a:t>
            </a:r>
          </a:p>
          <a:p>
            <a:pPr>
              <a:lnSpc>
                <a:spcPct val="80000"/>
              </a:lnSpc>
              <a:spcBef>
                <a:spcPts val="600"/>
              </a:spcBef>
              <a:defRPr sz="2800"/>
            </a:pPr>
            <a:r>
              <a:t>Oral pharynx easily suctioned</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www.bronchoscopy.org</a:t>
            </a:r>
          </a:p>
        </p:txBody>
      </p:sp>
      <p:sp>
        <p:nvSpPr>
          <p:cNvPr id="175" name="Shape 175"/>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6" name="Shape 176"/>
          <p:cNvSpPr/>
          <p:nvPr>
            <p:ph type="title"/>
          </p:nvPr>
        </p:nvSpPr>
        <p:spPr>
          <a:xfrm>
            <a:off x="2081212" y="538162"/>
            <a:ext cx="4937126" cy="868363"/>
          </a:xfrm>
          <a:prstGeom prst="rect">
            <a:avLst/>
          </a:prstGeom>
        </p:spPr>
        <p:txBody>
          <a:bodyPr/>
          <a:lstStyle/>
          <a:p>
            <a:pPr/>
            <a:r>
              <a:t>Safety position</a:t>
            </a:r>
          </a:p>
        </p:txBody>
      </p:sp>
      <p:sp>
        <p:nvSpPr>
          <p:cNvPr id="177" name="Shape 177"/>
          <p:cNvSpPr/>
          <p:nvPr/>
        </p:nvSpPr>
        <p:spPr>
          <a:xfrm>
            <a:off x="228599" y="1828800"/>
            <a:ext cx="8763002" cy="88913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600"/>
              </a:spcBef>
              <a:defRPr b="1" sz="2800">
                <a:solidFill>
                  <a:srgbClr val="FFFFFF"/>
                </a:solidFill>
                <a:latin typeface="Times New Roman"/>
                <a:ea typeface="Times New Roman"/>
                <a:cs typeface="Times New Roman"/>
                <a:sym typeface="Times New Roman"/>
              </a:defRPr>
            </a:lvl1pPr>
          </a:lstStyle>
          <a:p>
            <a:pPr/>
            <a:r>
              <a:t>Turning the patient onto the “safety position” (bleeding side down) also protects the contra lateral airway</a:t>
            </a:r>
          </a:p>
        </p:txBody>
      </p:sp>
      <p:pic>
        <p:nvPicPr>
          <p:cNvPr id="178" name="FFB room TBB fluoro.jpg"/>
          <p:cNvPicPr>
            <a:picLocks noChangeAspect="1"/>
          </p:cNvPicPr>
          <p:nvPr/>
        </p:nvPicPr>
        <p:blipFill>
          <a:blip r:embed="rId3">
            <a:extLst/>
          </a:blip>
          <a:stretch>
            <a:fillRect/>
          </a:stretch>
        </p:blipFill>
        <p:spPr>
          <a:xfrm>
            <a:off x="762000" y="3867150"/>
            <a:ext cx="3429000" cy="2538413"/>
          </a:xfrm>
          <a:prstGeom prst="rect">
            <a:avLst/>
          </a:prstGeom>
          <a:ln w="12700">
            <a:miter lim="400000"/>
          </a:ln>
        </p:spPr>
      </p:pic>
      <p:pic>
        <p:nvPicPr>
          <p:cNvPr id="179" name="FFb room lat decub 2.jpg"/>
          <p:cNvPicPr>
            <a:picLocks noChangeAspect="1"/>
          </p:cNvPicPr>
          <p:nvPr/>
        </p:nvPicPr>
        <p:blipFill>
          <a:blip r:embed="rId4">
            <a:extLst/>
          </a:blip>
          <a:stretch>
            <a:fillRect/>
          </a:stretch>
        </p:blipFill>
        <p:spPr>
          <a:xfrm>
            <a:off x="4953000" y="3886200"/>
            <a:ext cx="3429000" cy="2514600"/>
          </a:xfrm>
          <a:prstGeom prst="rect">
            <a:avLst/>
          </a:prstGeom>
          <a:ln w="12700">
            <a:miter lim="400000"/>
          </a:ln>
        </p:spPr>
      </p:pic>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www.bronchoscopy.org</a:t>
            </a:r>
          </a:p>
        </p:txBody>
      </p:sp>
      <p:sp>
        <p:nvSpPr>
          <p:cNvPr id="182" name="Shape 182"/>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3" name="Shape 183"/>
          <p:cNvSpPr/>
          <p:nvPr>
            <p:ph type="title"/>
          </p:nvPr>
        </p:nvSpPr>
        <p:spPr>
          <a:xfrm>
            <a:off x="457200" y="381000"/>
            <a:ext cx="8229600" cy="990600"/>
          </a:xfrm>
          <a:prstGeom prst="rect">
            <a:avLst/>
          </a:prstGeom>
        </p:spPr>
        <p:txBody>
          <a:bodyPr/>
          <a:lstStyle/>
          <a:p>
            <a:pPr/>
            <a:r>
              <a:t>(2) Stop the bleeding</a:t>
            </a:r>
          </a:p>
        </p:txBody>
      </p:sp>
      <p:sp>
        <p:nvSpPr>
          <p:cNvPr id="184" name="Shape 184"/>
          <p:cNvSpPr/>
          <p:nvPr>
            <p:ph type="body" idx="1"/>
          </p:nvPr>
        </p:nvSpPr>
        <p:spPr>
          <a:xfrm>
            <a:off x="301625" y="1676400"/>
            <a:ext cx="8540750" cy="4648200"/>
          </a:xfrm>
          <a:prstGeom prst="rect">
            <a:avLst/>
          </a:prstGeom>
        </p:spPr>
        <p:txBody>
          <a:bodyPr/>
          <a:lstStyle/>
          <a:p>
            <a:pPr>
              <a:lnSpc>
                <a:spcPct val="90000"/>
              </a:lnSpc>
              <a:spcBef>
                <a:spcPts val="600"/>
              </a:spcBef>
              <a:defRPr sz="2800"/>
            </a:pPr>
            <a:r>
              <a:t>Tamponade using</a:t>
            </a:r>
          </a:p>
          <a:p>
            <a:pPr lvl="1" marL="742950" indent="-285750">
              <a:lnSpc>
                <a:spcPct val="90000"/>
              </a:lnSpc>
              <a:spcBef>
                <a:spcPts val="0"/>
              </a:spcBef>
              <a:buClr>
                <a:srgbClr val="FFCC00"/>
              </a:buClr>
              <a:defRPr sz="2400"/>
            </a:pPr>
            <a:r>
              <a:t>Bronchoscopic suction, Balloons, the rigid bronchoscope, cotton pledgets, tampons.</a:t>
            </a:r>
          </a:p>
          <a:p>
            <a:pPr>
              <a:lnSpc>
                <a:spcPct val="90000"/>
              </a:lnSpc>
              <a:spcBef>
                <a:spcPts val="600"/>
              </a:spcBef>
              <a:defRPr sz="2800"/>
            </a:pPr>
            <a:r>
              <a:t>Vasoconstriction using</a:t>
            </a:r>
          </a:p>
          <a:p>
            <a:pPr lvl="1" marL="742950" indent="-285750">
              <a:lnSpc>
                <a:spcPct val="90000"/>
              </a:lnSpc>
              <a:spcBef>
                <a:spcPts val="0"/>
              </a:spcBef>
              <a:buClr>
                <a:srgbClr val="FFCC00"/>
              </a:buClr>
              <a:defRPr sz="2400"/>
            </a:pPr>
            <a:r>
              <a:t>Epinephrine, cold saline washes</a:t>
            </a:r>
          </a:p>
          <a:p>
            <a:pPr lvl="1" marL="742950" indent="-285750">
              <a:lnSpc>
                <a:spcPct val="90000"/>
              </a:lnSpc>
              <a:spcBef>
                <a:spcPts val="0"/>
              </a:spcBef>
              <a:buClr>
                <a:srgbClr val="FFCC00"/>
              </a:buClr>
              <a:defRPr sz="2400"/>
            </a:pPr>
            <a:r>
              <a:t>Intravenous vasopressin (0.2 - 0.4 units / min) causes bronchial arterial vasoconstriction: danger if patient has coronary artery disease and hypertension.</a:t>
            </a:r>
          </a:p>
          <a:p>
            <a:pPr>
              <a:lnSpc>
                <a:spcPct val="90000"/>
              </a:lnSpc>
              <a:spcBef>
                <a:spcPts val="600"/>
              </a:spcBef>
              <a:defRPr sz="2800"/>
            </a:pPr>
            <a:r>
              <a:t>Enhance clot formation</a:t>
            </a:r>
          </a:p>
          <a:p>
            <a:pPr lvl="1" marL="742950" indent="-285750">
              <a:lnSpc>
                <a:spcPct val="90000"/>
              </a:lnSpc>
              <a:spcBef>
                <a:spcPts val="0"/>
              </a:spcBef>
              <a:buClr>
                <a:srgbClr val="FFCC00"/>
              </a:buClr>
              <a:defRPr sz="2400"/>
            </a:pPr>
            <a:r>
              <a:t>Allow clot to form in the bleeding area</a:t>
            </a:r>
          </a:p>
          <a:p>
            <a:pPr lvl="1" marL="742950" indent="-285750">
              <a:lnSpc>
                <a:spcPct val="90000"/>
              </a:lnSpc>
              <a:spcBef>
                <a:spcPts val="0"/>
              </a:spcBef>
              <a:buClr>
                <a:srgbClr val="FFCC00"/>
              </a:buClr>
              <a:defRPr sz="2400"/>
            </a:pPr>
            <a:r>
              <a:t>Lateral decubitus position</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Shape 71"/>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www.bronchoscopy.org</a:t>
            </a:r>
          </a:p>
        </p:txBody>
      </p:sp>
      <p:sp>
        <p:nvSpPr>
          <p:cNvPr id="72" name="Shape 72"/>
          <p:cNvSpPr/>
          <p:nvPr>
            <p:ph type="sldNum" sz="quarter" idx="2"/>
          </p:nvPr>
        </p:nvSpPr>
        <p:spPr>
          <a:xfrm>
            <a:off x="8483776" y="6432651"/>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3" name="Shape 73"/>
          <p:cNvSpPr/>
          <p:nvPr>
            <p:ph type="title"/>
          </p:nvPr>
        </p:nvSpPr>
        <p:spPr>
          <a:xfrm>
            <a:off x="685800" y="304800"/>
            <a:ext cx="7696200" cy="1685925"/>
          </a:xfrm>
          <a:prstGeom prst="rect">
            <a:avLst/>
          </a:prstGeom>
        </p:spPr>
        <p:txBody>
          <a:bodyPr lIns="19050" tIns="19050" rIns="19050" bIns="19050" anchor="t"/>
          <a:lstStyle/>
          <a:p>
            <a:pPr>
              <a:defRPr sz="3600">
                <a:solidFill>
                  <a:srgbClr val="FFFFFF"/>
                </a:solidFill>
              </a:defRPr>
            </a:pPr>
            <a:r>
              <a:t>Generally reported frequency of complications after </a:t>
            </a:r>
            <a:br/>
            <a:r>
              <a:t>Transbronchial lung biopsy</a:t>
            </a:r>
          </a:p>
        </p:txBody>
      </p:sp>
      <p:sp>
        <p:nvSpPr>
          <p:cNvPr id="74" name="Shape 74"/>
          <p:cNvSpPr/>
          <p:nvPr>
            <p:ph type="body" sz="quarter" idx="1"/>
          </p:nvPr>
        </p:nvSpPr>
        <p:spPr>
          <a:xfrm>
            <a:off x="2149475" y="2903537"/>
            <a:ext cx="5507038" cy="1600201"/>
          </a:xfrm>
          <a:prstGeom prst="rect">
            <a:avLst/>
          </a:prstGeom>
        </p:spPr>
        <p:txBody>
          <a:bodyPr lIns="19050" tIns="19050" rIns="19050" bIns="19050"/>
          <a:lstStyle/>
          <a:p>
            <a:pPr>
              <a:lnSpc>
                <a:spcPct val="107000"/>
              </a:lnSpc>
              <a:spcBef>
                <a:spcPts val="0"/>
              </a:spcBef>
              <a:buFont typeface="Helvetica"/>
              <a:buChar char=""/>
              <a:defRPr b="1"/>
            </a:pPr>
            <a:r>
              <a:t>Bleeding &gt; 50 ml 1-2 %</a:t>
            </a:r>
          </a:p>
          <a:p>
            <a:pPr>
              <a:lnSpc>
                <a:spcPct val="107000"/>
              </a:lnSpc>
              <a:spcBef>
                <a:spcPts val="0"/>
              </a:spcBef>
              <a:buFont typeface="Helvetica"/>
              <a:buChar char=""/>
              <a:defRPr b="1"/>
            </a:pPr>
            <a:r>
              <a:t>Pneumothorax 1-4 %</a:t>
            </a:r>
          </a:p>
          <a:p>
            <a:pPr>
              <a:lnSpc>
                <a:spcPct val="107000"/>
              </a:lnSpc>
              <a:spcBef>
                <a:spcPts val="0"/>
              </a:spcBef>
              <a:buFont typeface="Helvetica"/>
              <a:buChar char=""/>
              <a:defRPr b="1"/>
            </a:pPr>
            <a:r>
              <a:t>Death 0.04 - 0.12 %</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www.bronchoscopy.org</a:t>
            </a:r>
          </a:p>
        </p:txBody>
      </p:sp>
      <p:sp>
        <p:nvSpPr>
          <p:cNvPr id="187" name="Shape 187"/>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8" name="Shape 188"/>
          <p:cNvSpPr/>
          <p:nvPr>
            <p:ph type="title"/>
          </p:nvPr>
        </p:nvSpPr>
        <p:spPr>
          <a:xfrm>
            <a:off x="1447800" y="381000"/>
            <a:ext cx="5821363" cy="866775"/>
          </a:xfrm>
          <a:prstGeom prst="rect">
            <a:avLst/>
          </a:prstGeom>
        </p:spPr>
        <p:txBody>
          <a:bodyPr/>
          <a:lstStyle/>
          <a:p>
            <a:pPr/>
            <a:r>
              <a:t>Tamponade balloons</a:t>
            </a:r>
          </a:p>
        </p:txBody>
      </p:sp>
      <p:sp>
        <p:nvSpPr>
          <p:cNvPr id="189" name="Shape 189"/>
          <p:cNvSpPr/>
          <p:nvPr/>
        </p:nvSpPr>
        <p:spPr>
          <a:xfrm>
            <a:off x="304800" y="1371599"/>
            <a:ext cx="8839200" cy="21083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600"/>
              </a:spcBef>
              <a:defRPr b="1" sz="2800">
                <a:solidFill>
                  <a:srgbClr val="FFFFFF"/>
                </a:solidFill>
                <a:latin typeface="Times New Roman"/>
                <a:ea typeface="Times New Roman"/>
                <a:cs typeface="Times New Roman"/>
                <a:sym typeface="Times New Roman"/>
              </a:defRPr>
            </a:lvl1pPr>
          </a:lstStyle>
          <a:p>
            <a:pPr/>
            <a:r>
              <a:t>If a tamponade balloon or Fogarty catheter is inserted into a bleeding segmental bronchus, its position should be verified by flexible bronchoscopy and chest radiograph. The balloon can remain in place for several days if necessary.</a:t>
            </a:r>
          </a:p>
        </p:txBody>
      </p:sp>
      <p:pic>
        <p:nvPicPr>
          <p:cNvPr id="190" name="FFB bronch dilat 3.jpg"/>
          <p:cNvPicPr>
            <a:picLocks noChangeAspect="1"/>
          </p:cNvPicPr>
          <p:nvPr/>
        </p:nvPicPr>
        <p:blipFill>
          <a:blip r:embed="rId3">
            <a:extLst/>
          </a:blip>
          <a:srcRect l="31951" t="0" r="0" b="0"/>
          <a:stretch>
            <a:fillRect/>
          </a:stretch>
        </p:blipFill>
        <p:spPr>
          <a:xfrm>
            <a:off x="6248400" y="3962400"/>
            <a:ext cx="2463800" cy="2468563"/>
          </a:xfrm>
          <a:prstGeom prst="rect">
            <a:avLst/>
          </a:prstGeom>
          <a:ln w="12700">
            <a:miter lim="400000"/>
          </a:ln>
        </p:spPr>
      </p:pic>
      <p:pic>
        <p:nvPicPr>
          <p:cNvPr id="191" name="FFB 5F fogarty one.jpg"/>
          <p:cNvPicPr>
            <a:picLocks noChangeAspect="1"/>
          </p:cNvPicPr>
          <p:nvPr/>
        </p:nvPicPr>
        <p:blipFill>
          <a:blip r:embed="rId4">
            <a:extLst/>
          </a:blip>
          <a:stretch>
            <a:fillRect/>
          </a:stretch>
        </p:blipFill>
        <p:spPr>
          <a:xfrm>
            <a:off x="304800" y="4114800"/>
            <a:ext cx="2794000" cy="2095500"/>
          </a:xfrm>
          <a:prstGeom prst="rect">
            <a:avLst/>
          </a:prstGeom>
          <a:ln w="12700">
            <a:miter lim="400000"/>
          </a:ln>
        </p:spPr>
      </p:pic>
      <p:pic>
        <p:nvPicPr>
          <p:cNvPr id="192" name="ffb 5f fogarty three.jpg"/>
          <p:cNvPicPr>
            <a:picLocks noChangeAspect="1"/>
          </p:cNvPicPr>
          <p:nvPr/>
        </p:nvPicPr>
        <p:blipFill>
          <a:blip r:embed="rId5">
            <a:extLst/>
          </a:blip>
          <a:stretch>
            <a:fillRect/>
          </a:stretch>
        </p:blipFill>
        <p:spPr>
          <a:xfrm>
            <a:off x="3048000" y="4038600"/>
            <a:ext cx="3022600" cy="2266950"/>
          </a:xfrm>
          <a:prstGeom prst="rect">
            <a:avLst/>
          </a:prstGeom>
          <a:ln w="12700">
            <a:miter lim="400000"/>
          </a:ln>
        </p:spPr>
      </p:pic>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Shape 194"/>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www.bronchoscopy.org</a:t>
            </a:r>
          </a:p>
        </p:txBody>
      </p:sp>
      <p:sp>
        <p:nvSpPr>
          <p:cNvPr id="195" name="Shape 195"/>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6" name="Shape 196"/>
          <p:cNvSpPr/>
          <p:nvPr>
            <p:ph type="title"/>
          </p:nvPr>
        </p:nvSpPr>
        <p:spPr>
          <a:xfrm>
            <a:off x="2670175" y="460375"/>
            <a:ext cx="4568825" cy="866775"/>
          </a:xfrm>
          <a:prstGeom prst="rect">
            <a:avLst/>
          </a:prstGeom>
        </p:spPr>
        <p:txBody>
          <a:bodyPr/>
          <a:lstStyle/>
          <a:p>
            <a:pPr/>
            <a:r>
              <a:t>Dilating balloons</a:t>
            </a:r>
          </a:p>
        </p:txBody>
      </p:sp>
      <p:sp>
        <p:nvSpPr>
          <p:cNvPr id="197" name="Shape 197"/>
          <p:cNvSpPr/>
          <p:nvPr/>
        </p:nvSpPr>
        <p:spPr>
          <a:xfrm>
            <a:off x="609600" y="1524000"/>
            <a:ext cx="8077200" cy="129553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600"/>
              </a:spcBef>
              <a:defRPr b="1" sz="2800">
                <a:solidFill>
                  <a:srgbClr val="FFFFFF"/>
                </a:solidFill>
                <a:latin typeface="Times New Roman"/>
                <a:ea typeface="Times New Roman"/>
                <a:cs typeface="Times New Roman"/>
                <a:sym typeface="Times New Roman"/>
              </a:defRPr>
            </a:lvl1pPr>
          </a:lstStyle>
          <a:p>
            <a:pPr/>
            <a:r>
              <a:t>Tamponade balloons or, if necessary, dilating balloons are usually large enough to tamponade a bleeding  segmental and subsegmental airway</a:t>
            </a:r>
          </a:p>
        </p:txBody>
      </p:sp>
      <p:pic>
        <p:nvPicPr>
          <p:cNvPr id="198" name="FFB plasty fogarty balloons.jpg"/>
          <p:cNvPicPr>
            <a:picLocks noChangeAspect="1"/>
          </p:cNvPicPr>
          <p:nvPr/>
        </p:nvPicPr>
        <p:blipFill>
          <a:blip r:embed="rId3">
            <a:extLst/>
          </a:blip>
          <a:srcRect l="0" t="0" r="0" b="33418"/>
          <a:stretch>
            <a:fillRect/>
          </a:stretch>
        </p:blipFill>
        <p:spPr>
          <a:xfrm>
            <a:off x="4724400" y="3653749"/>
            <a:ext cx="3836988" cy="1944688"/>
          </a:xfrm>
          <a:prstGeom prst="rect">
            <a:avLst/>
          </a:prstGeom>
          <a:ln w="12700">
            <a:miter lim="400000"/>
          </a:ln>
        </p:spPr>
      </p:pic>
      <p:pic>
        <p:nvPicPr>
          <p:cNvPr id="199" name="tamponade balloon microvasive.jpg"/>
          <p:cNvPicPr>
            <a:picLocks noChangeAspect="1"/>
          </p:cNvPicPr>
          <p:nvPr/>
        </p:nvPicPr>
        <p:blipFill>
          <a:blip r:embed="rId4">
            <a:extLst/>
          </a:blip>
          <a:stretch>
            <a:fillRect/>
          </a:stretch>
        </p:blipFill>
        <p:spPr>
          <a:xfrm>
            <a:off x="431800" y="3454517"/>
            <a:ext cx="3124200" cy="2343151"/>
          </a:xfrm>
          <a:prstGeom prst="rect">
            <a:avLst/>
          </a:prstGeom>
          <a:ln w="12700">
            <a:miter lim="400000"/>
          </a:ln>
        </p:spPr>
      </p:pic>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www.bronchoscopy.org</a:t>
            </a:r>
          </a:p>
        </p:txBody>
      </p:sp>
      <p:sp>
        <p:nvSpPr>
          <p:cNvPr id="202" name="Shape 202"/>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03" name="Shape 203"/>
          <p:cNvSpPr/>
          <p:nvPr>
            <p:ph type="title"/>
          </p:nvPr>
        </p:nvSpPr>
        <p:spPr>
          <a:xfrm>
            <a:off x="2670175" y="460375"/>
            <a:ext cx="4643438" cy="866775"/>
          </a:xfrm>
          <a:prstGeom prst="rect">
            <a:avLst/>
          </a:prstGeom>
        </p:spPr>
        <p:txBody>
          <a:bodyPr/>
          <a:lstStyle/>
          <a:p>
            <a:pPr/>
            <a:r>
              <a:t>Fogarty catheters</a:t>
            </a:r>
          </a:p>
        </p:txBody>
      </p:sp>
      <p:sp>
        <p:nvSpPr>
          <p:cNvPr id="204" name="Shape 204"/>
          <p:cNvSpPr/>
          <p:nvPr/>
        </p:nvSpPr>
        <p:spPr>
          <a:xfrm>
            <a:off x="304800" y="1523999"/>
            <a:ext cx="8458200" cy="21083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600"/>
              </a:spcBef>
              <a:defRPr b="1" sz="2800">
                <a:solidFill>
                  <a:srgbClr val="FFFFFF"/>
                </a:solidFill>
                <a:latin typeface="Times New Roman"/>
                <a:ea typeface="Times New Roman"/>
                <a:cs typeface="Times New Roman"/>
                <a:sym typeface="Times New Roman"/>
              </a:defRPr>
            </a:lvl1pPr>
          </a:lstStyle>
          <a:p>
            <a:pPr/>
            <a:r>
              <a:t>A Fogarty balloon catheter can be used but operators and their assistants should first verify that balloon diameter is sufficient to fill segmental bronchial airway AND that balloon catheter fits through working channel of the bronchoscope.</a:t>
            </a:r>
          </a:p>
        </p:txBody>
      </p:sp>
      <p:pic>
        <p:nvPicPr>
          <p:cNvPr id="205" name="FFB fogarty catheter.jpg"/>
          <p:cNvPicPr>
            <a:picLocks noChangeAspect="1"/>
          </p:cNvPicPr>
          <p:nvPr/>
        </p:nvPicPr>
        <p:blipFill>
          <a:blip r:embed="rId3">
            <a:extLst/>
          </a:blip>
          <a:stretch>
            <a:fillRect/>
          </a:stretch>
        </p:blipFill>
        <p:spPr>
          <a:xfrm>
            <a:off x="5295900" y="4209389"/>
            <a:ext cx="3306763" cy="1697039"/>
          </a:xfrm>
          <a:prstGeom prst="rect">
            <a:avLst/>
          </a:prstGeom>
          <a:ln w="12700">
            <a:miter lim="400000"/>
          </a:ln>
        </p:spPr>
      </p:pic>
      <p:pic>
        <p:nvPicPr>
          <p:cNvPr id="206" name="fogarty and dime again.jpg"/>
          <p:cNvPicPr>
            <a:picLocks noChangeAspect="1"/>
          </p:cNvPicPr>
          <p:nvPr/>
        </p:nvPicPr>
        <p:blipFill>
          <a:blip r:embed="rId4">
            <a:extLst/>
          </a:blip>
          <a:stretch>
            <a:fillRect/>
          </a:stretch>
        </p:blipFill>
        <p:spPr>
          <a:xfrm>
            <a:off x="635000" y="3829183"/>
            <a:ext cx="3276600" cy="2457451"/>
          </a:xfrm>
          <a:prstGeom prst="rect">
            <a:avLst/>
          </a:prstGeom>
          <a:ln w="12700">
            <a:miter lim="400000"/>
          </a:ln>
        </p:spPr>
      </p:pic>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Shape 208"/>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www.bronchoscopy.org</a:t>
            </a:r>
          </a:p>
        </p:txBody>
      </p:sp>
      <p:sp>
        <p:nvSpPr>
          <p:cNvPr id="209" name="Shape 209"/>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0" name="Shape 210"/>
          <p:cNvSpPr/>
          <p:nvPr>
            <p:ph type="title"/>
          </p:nvPr>
        </p:nvSpPr>
        <p:spPr>
          <a:xfrm>
            <a:off x="-1" y="457200"/>
            <a:ext cx="8763002" cy="609600"/>
          </a:xfrm>
          <a:prstGeom prst="rect">
            <a:avLst/>
          </a:prstGeom>
        </p:spPr>
        <p:txBody>
          <a:bodyPr/>
          <a:lstStyle>
            <a:lvl1pPr defTabSz="548640">
              <a:defRPr sz="1680">
                <a:effectLst>
                  <a:outerShdw sx="100000" sy="100000" kx="0" ky="0" algn="b" rotWithShape="0" blurRad="7620" dist="15240" dir="2700000">
                    <a:srgbClr val="000000"/>
                  </a:outerShdw>
                </a:effectLst>
              </a:defRPr>
            </a:lvl1pPr>
          </a:lstStyle>
          <a:p>
            <a:pPr/>
            <a:r>
              <a:t>The Cook (Arndt) bronchial blocker, if necessary, should be inserted through a large endotracheal tube</a:t>
            </a:r>
          </a:p>
        </p:txBody>
      </p:sp>
      <p:pic>
        <p:nvPicPr>
          <p:cNvPr id="211" name="cook ebb distal 2.jpg"/>
          <p:cNvPicPr>
            <a:picLocks noChangeAspect="1"/>
          </p:cNvPicPr>
          <p:nvPr/>
        </p:nvPicPr>
        <p:blipFill>
          <a:blip r:embed="rId3">
            <a:extLst/>
          </a:blip>
          <a:stretch>
            <a:fillRect/>
          </a:stretch>
        </p:blipFill>
        <p:spPr>
          <a:xfrm>
            <a:off x="1371600" y="1371600"/>
            <a:ext cx="3124200" cy="2343150"/>
          </a:xfrm>
          <a:prstGeom prst="rect">
            <a:avLst/>
          </a:prstGeom>
          <a:ln w="12700">
            <a:miter lim="400000"/>
          </a:ln>
        </p:spPr>
      </p:pic>
      <p:pic>
        <p:nvPicPr>
          <p:cNvPr id="212" name="cook ebb distal 3.jpg"/>
          <p:cNvPicPr>
            <a:picLocks noChangeAspect="1"/>
          </p:cNvPicPr>
          <p:nvPr/>
        </p:nvPicPr>
        <p:blipFill>
          <a:blip r:embed="rId4">
            <a:extLst/>
          </a:blip>
          <a:stretch>
            <a:fillRect/>
          </a:stretch>
        </p:blipFill>
        <p:spPr>
          <a:xfrm>
            <a:off x="5105400" y="1447800"/>
            <a:ext cx="3048000" cy="2286000"/>
          </a:xfrm>
          <a:prstGeom prst="rect">
            <a:avLst/>
          </a:prstGeom>
          <a:ln w="12700">
            <a:miter lim="400000"/>
          </a:ln>
        </p:spPr>
      </p:pic>
      <p:pic>
        <p:nvPicPr>
          <p:cNvPr id="213" name="cook ebb prox 2.jpg"/>
          <p:cNvPicPr>
            <a:picLocks noChangeAspect="1"/>
          </p:cNvPicPr>
          <p:nvPr/>
        </p:nvPicPr>
        <p:blipFill>
          <a:blip r:embed="rId5">
            <a:extLst/>
          </a:blip>
          <a:stretch>
            <a:fillRect/>
          </a:stretch>
        </p:blipFill>
        <p:spPr>
          <a:xfrm>
            <a:off x="2971800" y="3962400"/>
            <a:ext cx="3276600" cy="2457450"/>
          </a:xfrm>
          <a:prstGeom prst="rect">
            <a:avLst/>
          </a:prstGeom>
          <a:ln w="12700">
            <a:miter lim="400000"/>
          </a:ln>
        </p:spPr>
      </p:pic>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www.bronchoscopy.org</a:t>
            </a:r>
          </a:p>
        </p:txBody>
      </p:sp>
      <p:sp>
        <p:nvSpPr>
          <p:cNvPr id="216" name="Shape 216"/>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7" name="Shape 217"/>
          <p:cNvSpPr/>
          <p:nvPr>
            <p:ph type="title"/>
          </p:nvPr>
        </p:nvSpPr>
        <p:spPr>
          <a:xfrm>
            <a:off x="2670175" y="460375"/>
            <a:ext cx="3684588" cy="866775"/>
          </a:xfrm>
          <a:prstGeom prst="rect">
            <a:avLst/>
          </a:prstGeom>
        </p:spPr>
        <p:txBody>
          <a:bodyPr/>
          <a:lstStyle/>
          <a:p>
            <a:pPr/>
            <a:r>
              <a:t>Saline lavage</a:t>
            </a:r>
          </a:p>
        </p:txBody>
      </p:sp>
      <p:sp>
        <p:nvSpPr>
          <p:cNvPr id="218" name="Shape 218"/>
          <p:cNvSpPr/>
          <p:nvPr/>
        </p:nvSpPr>
        <p:spPr>
          <a:xfrm>
            <a:off x="457200" y="1371599"/>
            <a:ext cx="8305800" cy="21083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600"/>
              </a:spcBef>
              <a:defRPr b="1" sz="2800">
                <a:solidFill>
                  <a:srgbClr val="FFFFFF"/>
                </a:solidFill>
                <a:latin typeface="Times New Roman"/>
                <a:ea typeface="Times New Roman"/>
                <a:cs typeface="Times New Roman"/>
                <a:sym typeface="Times New Roman"/>
              </a:defRPr>
            </a:lvl1pPr>
          </a:lstStyle>
          <a:p>
            <a:pPr/>
            <a:r>
              <a:t>Immediate administration of large aliquots of iced saline using a wedged or partially wedged bronchoscope and continuous or intermittent suction and gravity dependent clot formation stops most bleeding.</a:t>
            </a:r>
          </a:p>
        </p:txBody>
      </p:sp>
      <p:pic>
        <p:nvPicPr>
          <p:cNvPr id="219" name="FFB room saline inj with Flouro.jpg"/>
          <p:cNvPicPr>
            <a:picLocks noChangeAspect="1"/>
          </p:cNvPicPr>
          <p:nvPr/>
        </p:nvPicPr>
        <p:blipFill>
          <a:blip r:embed="rId3">
            <a:extLst/>
          </a:blip>
          <a:srcRect l="16667" t="0" r="0" b="0"/>
          <a:stretch>
            <a:fillRect/>
          </a:stretch>
        </p:blipFill>
        <p:spPr>
          <a:xfrm>
            <a:off x="5765800" y="3524383"/>
            <a:ext cx="2506663" cy="2521171"/>
          </a:xfrm>
          <a:prstGeom prst="rect">
            <a:avLst/>
          </a:prstGeom>
          <a:ln w="12700">
            <a:miter lim="400000"/>
          </a:ln>
        </p:spPr>
      </p:pic>
      <p:pic>
        <p:nvPicPr>
          <p:cNvPr id="220" name="FFB room lat decub 1.jpg"/>
          <p:cNvPicPr>
            <a:picLocks noChangeAspect="1"/>
          </p:cNvPicPr>
          <p:nvPr/>
        </p:nvPicPr>
        <p:blipFill>
          <a:blip r:embed="rId4">
            <a:extLst/>
          </a:blip>
          <a:stretch>
            <a:fillRect/>
          </a:stretch>
        </p:blipFill>
        <p:spPr>
          <a:xfrm>
            <a:off x="736600" y="3524383"/>
            <a:ext cx="2971800" cy="2428876"/>
          </a:xfrm>
          <a:prstGeom prst="rect">
            <a:avLst/>
          </a:prstGeom>
          <a:ln w="12700">
            <a:miter lim="400000"/>
          </a:ln>
        </p:spPr>
      </p:pic>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Shape 222"/>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www.bronchoscopy.org</a:t>
            </a:r>
          </a:p>
        </p:txBody>
      </p:sp>
      <p:sp>
        <p:nvSpPr>
          <p:cNvPr id="223" name="Shape 223"/>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24" name="Shape 224"/>
          <p:cNvSpPr/>
          <p:nvPr>
            <p:ph type="title"/>
          </p:nvPr>
        </p:nvSpPr>
        <p:spPr>
          <a:xfrm>
            <a:off x="381000" y="381000"/>
            <a:ext cx="8229600" cy="866775"/>
          </a:xfrm>
          <a:prstGeom prst="rect">
            <a:avLst/>
          </a:prstGeom>
        </p:spPr>
        <p:txBody>
          <a:bodyPr/>
          <a:lstStyle>
            <a:lvl1pPr>
              <a:defRPr sz="4000"/>
            </a:lvl1pPr>
          </a:lstStyle>
          <a:p>
            <a:pPr/>
            <a:r>
              <a:t>Do not remove freshly formed clot</a:t>
            </a:r>
          </a:p>
        </p:txBody>
      </p:sp>
      <p:sp>
        <p:nvSpPr>
          <p:cNvPr id="225" name="Shape 225"/>
          <p:cNvSpPr/>
          <p:nvPr/>
        </p:nvSpPr>
        <p:spPr>
          <a:xfrm>
            <a:off x="228600" y="1295400"/>
            <a:ext cx="8686800" cy="170193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600"/>
              </a:spcBef>
              <a:defRPr b="1" sz="2800">
                <a:solidFill>
                  <a:srgbClr val="FFFFFF"/>
                </a:solidFill>
                <a:latin typeface="Times New Roman"/>
                <a:ea typeface="Times New Roman"/>
                <a:cs typeface="Times New Roman"/>
                <a:sym typeface="Times New Roman"/>
              </a:defRPr>
            </a:lvl1pPr>
          </a:lstStyle>
          <a:p>
            <a:pPr/>
            <a:r>
              <a:t>Once a clot forms, it is important to NOT remove it once bleeding has stopped. Inspection bronchoscopy (with or without clot removal can be performed the following day</a:t>
            </a:r>
          </a:p>
        </p:txBody>
      </p:sp>
      <p:pic>
        <p:nvPicPr>
          <p:cNvPr id="226" name="RB Clot Lorez.jpg"/>
          <p:cNvPicPr>
            <a:picLocks noChangeAspect="1"/>
          </p:cNvPicPr>
          <p:nvPr/>
        </p:nvPicPr>
        <p:blipFill>
          <a:blip r:embed="rId3">
            <a:extLst/>
          </a:blip>
          <a:stretch>
            <a:fillRect/>
          </a:stretch>
        </p:blipFill>
        <p:spPr>
          <a:xfrm>
            <a:off x="457200" y="3391811"/>
            <a:ext cx="4038600" cy="2646364"/>
          </a:xfrm>
          <a:prstGeom prst="rect">
            <a:avLst/>
          </a:prstGeom>
          <a:ln w="12700">
            <a:miter lim="400000"/>
          </a:ln>
        </p:spPr>
      </p:pic>
      <p:sp>
        <p:nvSpPr>
          <p:cNvPr id="227" name="Shape 227"/>
          <p:cNvSpPr/>
          <p:nvPr/>
        </p:nvSpPr>
        <p:spPr>
          <a:xfrm>
            <a:off x="4711700" y="3962400"/>
            <a:ext cx="3932784" cy="828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sz="2400">
                <a:solidFill>
                  <a:srgbClr val="FFFFFF"/>
                </a:solidFill>
              </a:defRPr>
            </a:lvl1pPr>
          </a:lstStyle>
          <a:p>
            <a:pPr/>
            <a:r>
              <a:t>Large blood clot causing a cast of the distal airway</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9" name="Shape 229"/>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www.bronchoscopy.org</a:t>
            </a:r>
          </a:p>
        </p:txBody>
      </p:sp>
      <p:sp>
        <p:nvSpPr>
          <p:cNvPr id="230" name="Shape 230"/>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1" name="Shape 231"/>
          <p:cNvSpPr/>
          <p:nvPr>
            <p:ph type="title"/>
          </p:nvPr>
        </p:nvSpPr>
        <p:spPr>
          <a:xfrm>
            <a:off x="1338510" y="292099"/>
            <a:ext cx="6390780" cy="1143002"/>
          </a:xfrm>
          <a:prstGeom prst="rect">
            <a:avLst/>
          </a:prstGeom>
        </p:spPr>
        <p:txBody>
          <a:bodyPr/>
          <a:lstStyle>
            <a:lvl1pPr defTabSz="640079">
              <a:defRPr sz="2240">
                <a:effectLst>
                  <a:outerShdw sx="100000" sy="100000" kx="0" ky="0" algn="b" rotWithShape="0" blurRad="8890" dist="17780" dir="2700000">
                    <a:srgbClr val="000000"/>
                  </a:outerShdw>
                </a:effectLst>
              </a:defRPr>
            </a:lvl1pPr>
          </a:lstStyle>
          <a:p>
            <a:pPr/>
            <a:r>
              <a:t>Avoid adverse effects on respiration , cardiac, and hemodynamic status: Beware the effects of anxiolytics and narcotics on respiration</a:t>
            </a:r>
          </a:p>
        </p:txBody>
      </p:sp>
      <p:sp>
        <p:nvSpPr>
          <p:cNvPr id="232" name="Shape 232"/>
          <p:cNvSpPr/>
          <p:nvPr/>
        </p:nvSpPr>
        <p:spPr>
          <a:xfrm>
            <a:off x="457200" y="2057400"/>
            <a:ext cx="8153400" cy="23216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1600"/>
              </a:spcBef>
              <a:defRPr b="1" sz="2800">
                <a:solidFill>
                  <a:srgbClr val="FFFFFF"/>
                </a:solidFill>
                <a:latin typeface="Times New Roman"/>
                <a:ea typeface="Times New Roman"/>
                <a:cs typeface="Times New Roman"/>
                <a:sym typeface="Times New Roman"/>
              </a:defRPr>
            </a:pPr>
            <a:r>
              <a:t>In case of bleeding, additional intravenous sedation can result in adverse events:</a:t>
            </a:r>
          </a:p>
          <a:p>
            <a:pPr>
              <a:spcBef>
                <a:spcPts val="1600"/>
              </a:spcBef>
              <a:defRPr b="1" sz="2800">
                <a:solidFill>
                  <a:srgbClr val="FFFFFF"/>
                </a:solidFill>
                <a:latin typeface="Times New Roman"/>
                <a:ea typeface="Times New Roman"/>
                <a:cs typeface="Times New Roman"/>
                <a:sym typeface="Times New Roman"/>
              </a:defRPr>
            </a:pPr>
            <a:r>
              <a:t>	These include respiratory failure, hypoxemia, and hypercapnia, hypotension and aspiration pneumonia.</a:t>
            </a:r>
          </a:p>
        </p:txBody>
      </p:sp>
      <p:sp>
        <p:nvSpPr>
          <p:cNvPr id="233" name="Shape 233"/>
          <p:cNvSpPr/>
          <p:nvPr/>
        </p:nvSpPr>
        <p:spPr>
          <a:xfrm>
            <a:off x="762000" y="4800600"/>
            <a:ext cx="7848600" cy="11071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b="1" sz="2400">
                <a:solidFill>
                  <a:srgbClr val="E5FFFF"/>
                </a:solidFill>
                <a:latin typeface="Times New Roman"/>
                <a:ea typeface="Times New Roman"/>
                <a:cs typeface="Times New Roman"/>
                <a:sym typeface="Times New Roman"/>
              </a:defRPr>
            </a:lvl1pPr>
          </a:lstStyle>
          <a:p>
            <a:pPr/>
            <a:r>
              <a:t>Reversing agents should be available. Additional sedation or anxiolysis might warrant intubation even after bleeding is controlled.</a:t>
            </a:r>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5" name="Shape 235"/>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www.bronchoscopy.org</a:t>
            </a:r>
          </a:p>
        </p:txBody>
      </p:sp>
      <p:sp>
        <p:nvSpPr>
          <p:cNvPr id="236" name="Shape 236"/>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7" name="Shape 237"/>
          <p:cNvSpPr/>
          <p:nvPr>
            <p:ph type="title"/>
          </p:nvPr>
        </p:nvSpPr>
        <p:spPr>
          <a:xfrm>
            <a:off x="381000" y="381000"/>
            <a:ext cx="8382000" cy="866775"/>
          </a:xfrm>
          <a:prstGeom prst="rect">
            <a:avLst/>
          </a:prstGeom>
        </p:spPr>
        <p:txBody>
          <a:bodyPr/>
          <a:lstStyle>
            <a:lvl1pPr defTabSz="649223">
              <a:defRPr sz="2272">
                <a:effectLst>
                  <a:outerShdw sx="100000" sy="100000" kx="0" ky="0" algn="b" rotWithShape="0" blurRad="9017" dist="18034" dir="2700000">
                    <a:srgbClr val="000000"/>
                  </a:outerShdw>
                </a:effectLst>
              </a:defRPr>
            </a:lvl1pPr>
          </a:lstStyle>
          <a:p>
            <a:pPr/>
            <a:r>
              <a:t>Avoid adverse effects on respiration , cardiac, and hemodynamic status: Consider intubation with a large endotracheal tube</a:t>
            </a:r>
          </a:p>
        </p:txBody>
      </p:sp>
      <p:sp>
        <p:nvSpPr>
          <p:cNvPr id="238" name="Shape 238"/>
          <p:cNvSpPr/>
          <p:nvPr/>
        </p:nvSpPr>
        <p:spPr>
          <a:xfrm>
            <a:off x="533400" y="1752600"/>
            <a:ext cx="8229600" cy="292113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600"/>
              </a:spcBef>
              <a:defRPr b="1" sz="2800">
                <a:solidFill>
                  <a:srgbClr val="FFFFFF"/>
                </a:solidFill>
                <a:latin typeface="Times New Roman"/>
                <a:ea typeface="Times New Roman"/>
                <a:cs typeface="Times New Roman"/>
                <a:sym typeface="Times New Roman"/>
              </a:defRPr>
            </a:lvl1pPr>
          </a:lstStyle>
          <a:p>
            <a:pPr/>
            <a:r>
              <a:t>If intubation is desired or warranted, a large single lumen endotracheal tube can usually be inserted over the bronchoscope. Selective unilateral bronchial intubation is only possible if the oral route is used. ALWAYS insert a bite block to prevent patients from biting down on the bronchoscope (regardless of level of sedation).</a:t>
            </a:r>
          </a:p>
        </p:txBody>
      </p:sp>
      <p:pic>
        <p:nvPicPr>
          <p:cNvPr id="239" name="FFB room intub over ffb 2.jpg"/>
          <p:cNvPicPr>
            <a:picLocks noChangeAspect="1"/>
          </p:cNvPicPr>
          <p:nvPr/>
        </p:nvPicPr>
        <p:blipFill>
          <a:blip r:embed="rId3">
            <a:extLst/>
          </a:blip>
          <a:stretch>
            <a:fillRect/>
          </a:stretch>
        </p:blipFill>
        <p:spPr>
          <a:xfrm>
            <a:off x="3340100" y="4330700"/>
            <a:ext cx="2286000" cy="1719263"/>
          </a:xfrm>
          <a:prstGeom prst="rect">
            <a:avLst/>
          </a:prstGeom>
          <a:ln w="12700">
            <a:miter lim="400000"/>
          </a:ln>
        </p:spPr>
      </p:pic>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1" name="Shape 241"/>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www.bronchoscopy.org</a:t>
            </a:r>
          </a:p>
        </p:txBody>
      </p:sp>
      <p:sp>
        <p:nvSpPr>
          <p:cNvPr id="242" name="Shape 242"/>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3" name="Shape 243"/>
          <p:cNvSpPr/>
          <p:nvPr>
            <p:ph type="title"/>
          </p:nvPr>
        </p:nvSpPr>
        <p:spPr>
          <a:xfrm>
            <a:off x="3470771" y="381000"/>
            <a:ext cx="5216029" cy="1371600"/>
          </a:xfrm>
          <a:prstGeom prst="rect">
            <a:avLst/>
          </a:prstGeom>
        </p:spPr>
        <p:txBody>
          <a:bodyPr/>
          <a:lstStyle>
            <a:lvl1pPr defTabSz="859536">
              <a:defRPr sz="4136">
                <a:effectLst>
                  <a:outerShdw sx="100000" sy="100000" kx="0" ky="0" algn="b" rotWithShape="0" blurRad="11938" dist="23876" dir="2700000">
                    <a:srgbClr val="000000"/>
                  </a:outerShdw>
                </a:effectLst>
              </a:defRPr>
            </a:lvl1pPr>
          </a:lstStyle>
          <a:p>
            <a:pPr/>
            <a:r>
              <a:t>Pneumothorax after biopsy</a:t>
            </a:r>
          </a:p>
        </p:txBody>
      </p:sp>
      <p:sp>
        <p:nvSpPr>
          <p:cNvPr id="244" name="Shape 244"/>
          <p:cNvSpPr/>
          <p:nvPr>
            <p:ph type="body" idx="1"/>
          </p:nvPr>
        </p:nvSpPr>
        <p:spPr>
          <a:xfrm>
            <a:off x="457200" y="2413000"/>
            <a:ext cx="8229600" cy="3787726"/>
          </a:xfrm>
          <a:prstGeom prst="rect">
            <a:avLst/>
          </a:prstGeom>
        </p:spPr>
        <p:txBody>
          <a:bodyPr/>
          <a:lstStyle/>
          <a:p>
            <a:pPr>
              <a:lnSpc>
                <a:spcPct val="90000"/>
              </a:lnSpc>
              <a:spcBef>
                <a:spcPts val="600"/>
              </a:spcBef>
              <a:defRPr sz="2800"/>
            </a:pPr>
            <a:r>
              <a:t>May be immediate</a:t>
            </a:r>
          </a:p>
          <a:p>
            <a:pPr lvl="1" marL="742950" indent="-285750">
              <a:lnSpc>
                <a:spcPct val="90000"/>
              </a:lnSpc>
              <a:spcBef>
                <a:spcPts val="0"/>
              </a:spcBef>
              <a:buClr>
                <a:srgbClr val="FFCC00"/>
              </a:buClr>
              <a:defRPr sz="2400"/>
            </a:pPr>
            <a:r>
              <a:t>Detected by symptoms such as dyspnea, pleuritic chest pain, hemoptysis, tachycardia, tachypnea, or hypotension.</a:t>
            </a:r>
          </a:p>
          <a:p>
            <a:pPr lvl="1" marL="742950" indent="-285750">
              <a:lnSpc>
                <a:spcPct val="90000"/>
              </a:lnSpc>
              <a:spcBef>
                <a:spcPts val="0"/>
              </a:spcBef>
              <a:buClr>
                <a:srgbClr val="FFCC00"/>
              </a:buClr>
              <a:defRPr sz="2400"/>
            </a:pPr>
            <a:r>
              <a:t>Detected on fluoroscopy</a:t>
            </a:r>
          </a:p>
          <a:p>
            <a:pPr>
              <a:lnSpc>
                <a:spcPct val="90000"/>
              </a:lnSpc>
              <a:spcBef>
                <a:spcPts val="600"/>
              </a:spcBef>
              <a:defRPr sz="2800"/>
            </a:pPr>
            <a:r>
              <a:t>May also be delayed</a:t>
            </a:r>
          </a:p>
          <a:p>
            <a:pPr lvl="1" marL="742950" indent="-285750">
              <a:lnSpc>
                <a:spcPct val="90000"/>
              </a:lnSpc>
              <a:spcBef>
                <a:spcPts val="0"/>
              </a:spcBef>
              <a:buClr>
                <a:srgbClr val="FFCC00"/>
              </a:buClr>
              <a:defRPr sz="2400"/>
            </a:pPr>
            <a:r>
              <a:t>Justifies prolonged observation post-procedure</a:t>
            </a:r>
          </a:p>
          <a:p>
            <a:pPr lvl="1" marL="742950" indent="-285750">
              <a:lnSpc>
                <a:spcPct val="90000"/>
              </a:lnSpc>
              <a:spcBef>
                <a:spcPts val="0"/>
              </a:spcBef>
              <a:buClr>
                <a:srgbClr val="FFCC00"/>
              </a:buClr>
              <a:defRPr sz="2400"/>
            </a:pPr>
            <a:r>
              <a:t>May be detected by symptoms, or chest radiograph (during exhalation)</a:t>
            </a:r>
          </a:p>
          <a:p>
            <a:pPr lvl="1" marL="742950" indent="-285750">
              <a:lnSpc>
                <a:spcPct val="90000"/>
              </a:lnSpc>
              <a:spcBef>
                <a:spcPts val="0"/>
              </a:spcBef>
              <a:buClr>
                <a:srgbClr val="FFCC00"/>
              </a:buClr>
              <a:defRPr sz="2400"/>
            </a:pPr>
            <a:r>
              <a:t>May often be small and asymptomatic</a:t>
            </a:r>
          </a:p>
        </p:txBody>
      </p:sp>
      <p:pic>
        <p:nvPicPr>
          <p:cNvPr id="245" name="Mvc-228FFB TBB3.jpg"/>
          <p:cNvPicPr>
            <a:picLocks noChangeAspect="1"/>
          </p:cNvPicPr>
          <p:nvPr/>
        </p:nvPicPr>
        <p:blipFill>
          <a:blip r:embed="rId3">
            <a:extLst/>
          </a:blip>
          <a:stretch>
            <a:fillRect/>
          </a:stretch>
        </p:blipFill>
        <p:spPr>
          <a:xfrm>
            <a:off x="114300" y="120548"/>
            <a:ext cx="2895600" cy="2171374"/>
          </a:xfrm>
          <a:prstGeom prst="rect">
            <a:avLst/>
          </a:prstGeom>
          <a:ln w="12700">
            <a:miter lim="400000"/>
          </a:ln>
        </p:spPr>
      </p:pic>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7" name="Shape 247"/>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www.bronchoscopy.org</a:t>
            </a:r>
          </a:p>
        </p:txBody>
      </p:sp>
      <p:sp>
        <p:nvSpPr>
          <p:cNvPr id="248" name="Shape 248"/>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9" name="Shape 249"/>
          <p:cNvSpPr/>
          <p:nvPr>
            <p:ph type="title"/>
          </p:nvPr>
        </p:nvSpPr>
        <p:spPr>
          <a:prstGeom prst="rect">
            <a:avLst/>
          </a:prstGeom>
        </p:spPr>
        <p:txBody>
          <a:bodyPr/>
          <a:lstStyle/>
          <a:p>
            <a:pPr/>
            <a:r>
              <a:t>Treatment alternatives</a:t>
            </a:r>
          </a:p>
        </p:txBody>
      </p:sp>
      <p:sp>
        <p:nvSpPr>
          <p:cNvPr id="250" name="Shape 250"/>
          <p:cNvSpPr/>
          <p:nvPr>
            <p:ph type="body" idx="1"/>
          </p:nvPr>
        </p:nvSpPr>
        <p:spPr>
          <a:prstGeom prst="rect">
            <a:avLst/>
          </a:prstGeom>
        </p:spPr>
        <p:txBody>
          <a:bodyPr/>
          <a:lstStyle/>
          <a:p>
            <a:pPr>
              <a:spcBef>
                <a:spcPts val="600"/>
              </a:spcBef>
              <a:defRPr sz="2800"/>
            </a:pPr>
            <a:r>
              <a:t>Observation and repeat chest radiograph if small and asymptomatic.</a:t>
            </a:r>
          </a:p>
          <a:p>
            <a:pPr>
              <a:spcBef>
                <a:spcPts val="600"/>
              </a:spcBef>
              <a:defRPr sz="2800"/>
            </a:pPr>
            <a:r>
              <a:t>Observation and hospital admission.</a:t>
            </a:r>
          </a:p>
          <a:p>
            <a:pPr>
              <a:spcBef>
                <a:spcPts val="600"/>
              </a:spcBef>
              <a:defRPr sz="2800"/>
            </a:pPr>
            <a:r>
              <a:t>Small bore chest tube insertion and discharge.</a:t>
            </a:r>
          </a:p>
          <a:p>
            <a:pPr>
              <a:spcBef>
                <a:spcPts val="600"/>
              </a:spcBef>
              <a:defRPr sz="2800"/>
            </a:pPr>
            <a:r>
              <a:t>Small bore chest tube insertion and hospital admission.</a:t>
            </a:r>
          </a:p>
          <a:p>
            <a:pPr>
              <a:spcBef>
                <a:spcPts val="600"/>
              </a:spcBef>
              <a:defRPr sz="2800"/>
            </a:pPr>
            <a:r>
              <a:t>Large bore chest tube insertion and hospital admission.</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 name="Shape 76"/>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www.bronchoscopy.org</a:t>
            </a:r>
          </a:p>
        </p:txBody>
      </p:sp>
      <p:sp>
        <p:nvSpPr>
          <p:cNvPr id="77" name="Shape 77"/>
          <p:cNvSpPr/>
          <p:nvPr>
            <p:ph type="sldNum" sz="quarter" idx="2"/>
          </p:nvPr>
        </p:nvSpPr>
        <p:spPr>
          <a:xfrm>
            <a:off x="8483776" y="6432651"/>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8" name="Shape 78"/>
          <p:cNvSpPr/>
          <p:nvPr>
            <p:ph type="title"/>
          </p:nvPr>
        </p:nvSpPr>
        <p:spPr>
          <a:xfrm>
            <a:off x="457200" y="381000"/>
            <a:ext cx="8229600" cy="533400"/>
          </a:xfrm>
          <a:prstGeom prst="rect">
            <a:avLst/>
          </a:prstGeom>
        </p:spPr>
        <p:txBody>
          <a:bodyPr/>
          <a:lstStyle>
            <a:lvl1pPr defTabSz="667512">
              <a:defRPr sz="2920">
                <a:effectLst>
                  <a:outerShdw sx="100000" sy="100000" kx="0" ky="0" algn="b" rotWithShape="0" blurRad="9271" dist="18542" dir="2700000">
                    <a:srgbClr val="000000"/>
                  </a:outerShdw>
                </a:effectLst>
              </a:defRPr>
            </a:lvl1pPr>
          </a:lstStyle>
          <a:p>
            <a:pPr/>
            <a:r>
              <a:t>Bleeding after biopsy</a:t>
            </a:r>
          </a:p>
        </p:txBody>
      </p:sp>
      <p:sp>
        <p:nvSpPr>
          <p:cNvPr id="79" name="Shape 79"/>
          <p:cNvSpPr/>
          <p:nvPr>
            <p:ph type="body" idx="1"/>
          </p:nvPr>
        </p:nvSpPr>
        <p:spPr>
          <a:xfrm>
            <a:off x="457200" y="1371600"/>
            <a:ext cx="8305800" cy="5105400"/>
          </a:xfrm>
          <a:prstGeom prst="rect">
            <a:avLst/>
          </a:prstGeom>
        </p:spPr>
        <p:txBody>
          <a:bodyPr/>
          <a:lstStyle/>
          <a:p>
            <a:pPr>
              <a:spcBef>
                <a:spcPts val="600"/>
              </a:spcBef>
              <a:defRPr sz="2800"/>
            </a:pPr>
            <a:r>
              <a:t>Increased risk in case of</a:t>
            </a:r>
          </a:p>
          <a:p>
            <a:pPr lvl="1" marL="742950" indent="-285750">
              <a:spcBef>
                <a:spcPts val="0"/>
              </a:spcBef>
              <a:buClr>
                <a:srgbClr val="FFCC00"/>
              </a:buClr>
              <a:defRPr sz="2400"/>
            </a:pPr>
            <a:r>
              <a:t>Coagulopathy</a:t>
            </a:r>
          </a:p>
          <a:p>
            <a:pPr lvl="1" marL="742950" indent="-285750">
              <a:spcBef>
                <a:spcPts val="0"/>
              </a:spcBef>
              <a:buClr>
                <a:srgbClr val="FFCC00"/>
              </a:buClr>
              <a:defRPr sz="2400"/>
            </a:pPr>
            <a:r>
              <a:t>Platelet dysfunction</a:t>
            </a:r>
          </a:p>
          <a:p>
            <a:pPr lvl="1" marL="742950" indent="-285750">
              <a:spcBef>
                <a:spcPts val="0"/>
              </a:spcBef>
              <a:buClr>
                <a:srgbClr val="FFCC00"/>
              </a:buClr>
              <a:defRPr sz="2400"/>
            </a:pPr>
            <a:r>
              <a:t>Platelets &lt; 50,000</a:t>
            </a:r>
          </a:p>
          <a:p>
            <a:pPr lvl="1" marL="742950" indent="-285750">
              <a:spcBef>
                <a:spcPts val="0"/>
              </a:spcBef>
              <a:buClr>
                <a:srgbClr val="FFCC00"/>
              </a:buClr>
              <a:defRPr sz="2400"/>
            </a:pPr>
            <a:r>
              <a:t>Uremia</a:t>
            </a:r>
          </a:p>
          <a:p>
            <a:pPr lvl="1" marL="742950" indent="-285750">
              <a:spcBef>
                <a:spcPts val="0"/>
              </a:spcBef>
              <a:buClr>
                <a:srgbClr val="FFCC00"/>
              </a:buClr>
              <a:defRPr sz="2400"/>
            </a:pPr>
            <a:r>
              <a:t>Immunocompromised host</a:t>
            </a:r>
          </a:p>
          <a:p>
            <a:pPr lvl="1" marL="742950" indent="-285750">
              <a:spcBef>
                <a:spcPts val="0"/>
              </a:spcBef>
              <a:buClr>
                <a:srgbClr val="FFCC00"/>
              </a:buClr>
              <a:defRPr sz="2400"/>
            </a:pPr>
            <a:r>
              <a:t>Anticoagulation medication including certain antiplatelet medications such as Plavix</a:t>
            </a:r>
          </a:p>
          <a:p>
            <a:pPr>
              <a:spcBef>
                <a:spcPts val="600"/>
              </a:spcBef>
              <a:defRPr sz="2800"/>
            </a:pPr>
            <a:r>
              <a:t>Increased risk suspected but not documented in</a:t>
            </a:r>
          </a:p>
          <a:p>
            <a:pPr lvl="1" marL="742950" indent="-285750">
              <a:spcBef>
                <a:spcPts val="0"/>
              </a:spcBef>
              <a:buClr>
                <a:srgbClr val="FFCC00"/>
              </a:buClr>
              <a:defRPr sz="2400"/>
            </a:pPr>
            <a:r>
              <a:t>Congestive heart failure</a:t>
            </a:r>
          </a:p>
          <a:p>
            <a:pPr lvl="1" marL="742950" indent="-285750">
              <a:spcBef>
                <a:spcPts val="0"/>
              </a:spcBef>
              <a:buClr>
                <a:srgbClr val="FFCC00"/>
              </a:buClr>
              <a:defRPr sz="2400"/>
            </a:pPr>
            <a:r>
              <a:t>Pulmonary hypertension</a:t>
            </a:r>
          </a:p>
        </p:txBody>
      </p:sp>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Shape 252"/>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www.bronchoscopy.org</a:t>
            </a:r>
          </a:p>
        </p:txBody>
      </p:sp>
      <p:sp>
        <p:nvSpPr>
          <p:cNvPr id="253" name="Shape 253"/>
          <p:cNvSpPr/>
          <p:nvPr>
            <p:ph type="sldNum" sz="quarter" idx="2"/>
          </p:nvPr>
        </p:nvSpPr>
        <p:spPr>
          <a:xfrm>
            <a:off x="8384892" y="6432651"/>
            <a:ext cx="301909"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4" name="Shape 254"/>
          <p:cNvSpPr/>
          <p:nvPr>
            <p:ph type="title"/>
          </p:nvPr>
        </p:nvSpPr>
        <p:spPr>
          <a:xfrm>
            <a:off x="457200" y="279400"/>
            <a:ext cx="8229600" cy="863499"/>
          </a:xfrm>
          <a:prstGeom prst="rect">
            <a:avLst/>
          </a:prstGeom>
        </p:spPr>
        <p:txBody>
          <a:bodyPr/>
          <a:lstStyle>
            <a:lvl1pPr defTabSz="539495">
              <a:defRPr sz="2359">
                <a:effectLst>
                  <a:outerShdw sx="100000" sy="100000" kx="0" ky="0" algn="b" rotWithShape="0" blurRad="7492" dist="14985" dir="2700000">
                    <a:srgbClr val="000000"/>
                  </a:outerShdw>
                </a:effectLst>
              </a:defRPr>
            </a:lvl1pPr>
          </a:lstStyle>
          <a:p>
            <a:pPr/>
            <a:r>
              <a:t>Chest tube insertion kits should be immediately available in the bronchoscopy suite or wherever TBLB is being performed</a:t>
            </a:r>
          </a:p>
        </p:txBody>
      </p:sp>
      <p:pic>
        <p:nvPicPr>
          <p:cNvPr id="255" name="PLEURA Chest Tubes Lorez.jpg"/>
          <p:cNvPicPr>
            <a:picLocks noChangeAspect="1"/>
          </p:cNvPicPr>
          <p:nvPr/>
        </p:nvPicPr>
        <p:blipFill>
          <a:blip r:embed="rId3">
            <a:extLst/>
          </a:blip>
          <a:srcRect l="4493" t="5073" r="0" b="0"/>
          <a:stretch>
            <a:fillRect/>
          </a:stretch>
        </p:blipFill>
        <p:spPr>
          <a:xfrm>
            <a:off x="2667000" y="1774824"/>
            <a:ext cx="6096000" cy="4025901"/>
          </a:xfrm>
          <a:prstGeom prst="rect">
            <a:avLst/>
          </a:prstGeom>
          <a:ln w="12700">
            <a:miter lim="400000"/>
          </a:ln>
        </p:spPr>
      </p:pic>
      <p:sp>
        <p:nvSpPr>
          <p:cNvPr id="256" name="Shape 256"/>
          <p:cNvSpPr/>
          <p:nvPr/>
        </p:nvSpPr>
        <p:spPr>
          <a:xfrm>
            <a:off x="304800" y="3048000"/>
            <a:ext cx="2209800" cy="16205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spcBef>
                <a:spcPts val="1000"/>
              </a:spcBef>
              <a:defRPr>
                <a:solidFill>
                  <a:srgbClr val="FFFFFF"/>
                </a:solidFill>
              </a:defRPr>
            </a:pPr>
            <a:r>
              <a:t>A	Pigtail</a:t>
            </a:r>
          </a:p>
          <a:p>
            <a:pPr marL="342900" indent="-342900">
              <a:spcBef>
                <a:spcPts val="1000"/>
              </a:spcBef>
              <a:defRPr>
                <a:solidFill>
                  <a:srgbClr val="FFFFFF"/>
                </a:solidFill>
              </a:defRPr>
            </a:pPr>
            <a:r>
              <a:t>B.	Cook catheter</a:t>
            </a:r>
          </a:p>
          <a:p>
            <a:pPr marL="342900" indent="-342900">
              <a:spcBef>
                <a:spcPts val="1000"/>
              </a:spcBef>
              <a:defRPr>
                <a:solidFill>
                  <a:srgbClr val="FFFFFF"/>
                </a:solidFill>
              </a:defRPr>
            </a:pPr>
            <a:r>
              <a:t>C.	Tru-Close</a:t>
            </a:r>
          </a:p>
          <a:p>
            <a:pPr marL="342900" indent="-342900">
              <a:spcBef>
                <a:spcPts val="1000"/>
              </a:spcBef>
              <a:defRPr>
                <a:solidFill>
                  <a:srgbClr val="FFFFFF"/>
                </a:solidFill>
              </a:defRPr>
            </a:pPr>
            <a:r>
              <a:t>D. One-way valve</a:t>
            </a:r>
          </a:p>
        </p:txBody>
      </p:sp>
      <p:sp>
        <p:nvSpPr>
          <p:cNvPr id="257" name="Shape 257"/>
          <p:cNvSpPr/>
          <p:nvPr/>
        </p:nvSpPr>
        <p:spPr>
          <a:xfrm>
            <a:off x="2971800" y="1905000"/>
            <a:ext cx="457200"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a:solidFill>
                  <a:srgbClr val="FFFFFF"/>
                </a:solidFill>
              </a:defRPr>
            </a:lvl1pPr>
          </a:lstStyle>
          <a:p>
            <a:pPr/>
            <a:r>
              <a:t>A</a:t>
            </a:r>
          </a:p>
        </p:txBody>
      </p:sp>
      <p:sp>
        <p:nvSpPr>
          <p:cNvPr id="258" name="Shape 258"/>
          <p:cNvSpPr/>
          <p:nvPr/>
        </p:nvSpPr>
        <p:spPr>
          <a:xfrm>
            <a:off x="3124200" y="2590800"/>
            <a:ext cx="238867" cy="370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a:r>
              <a:t>B</a:t>
            </a:r>
          </a:p>
        </p:txBody>
      </p:sp>
      <p:sp>
        <p:nvSpPr>
          <p:cNvPr id="259" name="Shape 259"/>
          <p:cNvSpPr/>
          <p:nvPr/>
        </p:nvSpPr>
        <p:spPr>
          <a:xfrm>
            <a:off x="6096000" y="4724400"/>
            <a:ext cx="685800"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a:solidFill>
                  <a:srgbClr val="FFFFFF"/>
                </a:solidFill>
              </a:defRPr>
            </a:lvl1pPr>
          </a:lstStyle>
          <a:p>
            <a:pPr/>
            <a:r>
              <a:t>C</a:t>
            </a:r>
          </a:p>
        </p:txBody>
      </p:sp>
      <p:sp>
        <p:nvSpPr>
          <p:cNvPr id="260" name="Shape 260"/>
          <p:cNvSpPr/>
          <p:nvPr/>
        </p:nvSpPr>
        <p:spPr>
          <a:xfrm>
            <a:off x="8077200" y="5334000"/>
            <a:ext cx="259182" cy="370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a:r>
              <a:t>D</a:t>
            </a:r>
          </a:p>
        </p:txBody>
      </p:sp>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2" name="Shape 26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3" name="Shape 263"/>
          <p:cNvSpPr/>
          <p:nvPr>
            <p:ph type="title"/>
          </p:nvPr>
        </p:nvSpPr>
        <p:spPr>
          <a:xfrm>
            <a:off x="457200" y="5778500"/>
            <a:ext cx="8229600" cy="846882"/>
          </a:xfrm>
          <a:prstGeom prst="rect">
            <a:avLst/>
          </a:prstGeom>
        </p:spPr>
        <p:txBody>
          <a:bodyPr/>
          <a:lstStyle>
            <a:lvl1pPr defTabSz="521208">
              <a:defRPr sz="2508" u="sng">
                <a:solidFill>
                  <a:srgbClr val="00CCFF"/>
                </a:solidFill>
                <a:effectLst>
                  <a:outerShdw sx="100000" sy="100000" kx="0" ky="0" algn="b" rotWithShape="0" blurRad="7239" dist="14478" dir="2700000">
                    <a:srgbClr val="000000"/>
                  </a:outerShdw>
                </a:effectLst>
                <a:uFill>
                  <a:solidFill>
                    <a:srgbClr val="00CCFF"/>
                  </a:solidFill>
                </a:uFil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www.Bronchoscopy.org</a:t>
            </a:r>
          </a:p>
        </p:txBody>
      </p:sp>
      <p:pic>
        <p:nvPicPr>
          <p:cNvPr id="264" name="bronchoscopy_logo.jpg"/>
          <p:cNvPicPr>
            <a:picLocks noChangeAspect="1"/>
          </p:cNvPicPr>
          <p:nvPr/>
        </p:nvPicPr>
        <p:blipFill>
          <a:blip r:embed="rId3">
            <a:extLst/>
          </a:blip>
          <a:stretch>
            <a:fillRect/>
          </a:stretch>
        </p:blipFill>
        <p:spPr>
          <a:xfrm>
            <a:off x="1528967" y="2391706"/>
            <a:ext cx="6086066" cy="1802064"/>
          </a:xfrm>
          <a:prstGeom prst="rect">
            <a:avLst/>
          </a:prstGeom>
          <a:ln w="12700">
            <a:miter lim="400000"/>
          </a:ln>
        </p:spPr>
      </p:pic>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 name="Shape 81"/>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www.bronchoscopy.org</a:t>
            </a:r>
          </a:p>
        </p:txBody>
      </p:sp>
      <p:sp>
        <p:nvSpPr>
          <p:cNvPr id="82" name="Shape 82"/>
          <p:cNvSpPr/>
          <p:nvPr>
            <p:ph type="sldNum" sz="quarter" idx="2"/>
          </p:nvPr>
        </p:nvSpPr>
        <p:spPr>
          <a:xfrm>
            <a:off x="8483776" y="6432651"/>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3" name="Shape 83"/>
          <p:cNvSpPr/>
          <p:nvPr>
            <p:ph type="title"/>
          </p:nvPr>
        </p:nvSpPr>
        <p:spPr>
          <a:xfrm>
            <a:off x="457200" y="381000"/>
            <a:ext cx="8229600" cy="866775"/>
          </a:xfrm>
          <a:prstGeom prst="rect">
            <a:avLst/>
          </a:prstGeom>
        </p:spPr>
        <p:txBody>
          <a:bodyPr/>
          <a:lstStyle/>
          <a:p>
            <a:pPr/>
            <a:r>
              <a:t>Morbidity related to</a:t>
            </a:r>
          </a:p>
        </p:txBody>
      </p:sp>
      <p:sp>
        <p:nvSpPr>
          <p:cNvPr id="84" name="Shape 84"/>
          <p:cNvSpPr/>
          <p:nvPr>
            <p:ph type="body" idx="1"/>
          </p:nvPr>
        </p:nvSpPr>
        <p:spPr>
          <a:xfrm>
            <a:off x="304800" y="1447800"/>
            <a:ext cx="8616950" cy="5029200"/>
          </a:xfrm>
          <a:prstGeom prst="rect">
            <a:avLst/>
          </a:prstGeom>
        </p:spPr>
        <p:txBody>
          <a:bodyPr/>
          <a:lstStyle/>
          <a:p>
            <a:pPr>
              <a:spcBef>
                <a:spcPts val="600"/>
              </a:spcBef>
              <a:defRPr sz="2800"/>
            </a:pPr>
            <a:r>
              <a:t>Physiologic consequences of airway bleeding</a:t>
            </a:r>
          </a:p>
          <a:p>
            <a:pPr lvl="1" marL="742950" indent="-285750">
              <a:spcBef>
                <a:spcPts val="0"/>
              </a:spcBef>
              <a:buClr>
                <a:srgbClr val="FFCC00"/>
              </a:buClr>
              <a:defRPr sz="2400"/>
            </a:pPr>
            <a:r>
              <a:t>Blood filling of dead-space</a:t>
            </a:r>
          </a:p>
          <a:p>
            <a:pPr lvl="1" marL="742950" indent="-285750">
              <a:spcBef>
                <a:spcPts val="0"/>
              </a:spcBef>
              <a:buClr>
                <a:srgbClr val="FFCC00"/>
              </a:buClr>
              <a:defRPr sz="2400"/>
            </a:pPr>
            <a:r>
              <a:t> Airway obstruction and clot formation</a:t>
            </a:r>
          </a:p>
          <a:p>
            <a:pPr lvl="1" marL="742950" indent="-285750">
              <a:spcBef>
                <a:spcPts val="0"/>
              </a:spcBef>
              <a:buClr>
                <a:srgbClr val="FFCC00"/>
              </a:buClr>
              <a:defRPr sz="2400"/>
            </a:pPr>
            <a:r>
              <a:t>Subsequent tachypnea and hypoxemia</a:t>
            </a:r>
          </a:p>
          <a:p>
            <a:pPr lvl="1" marL="742950" indent="-285750">
              <a:spcBef>
                <a:spcPts val="0"/>
              </a:spcBef>
              <a:buClr>
                <a:srgbClr val="FFCC00"/>
              </a:buClr>
              <a:defRPr sz="2400"/>
            </a:pPr>
            <a:r>
              <a:t>Tachycardia, bradycardia, hypotension</a:t>
            </a:r>
          </a:p>
          <a:p>
            <a:pPr lvl="1" marL="742950" indent="-285750">
              <a:spcBef>
                <a:spcPts val="0"/>
              </a:spcBef>
              <a:buClr>
                <a:srgbClr val="FFCC00"/>
              </a:buClr>
              <a:defRPr sz="2400"/>
            </a:pPr>
            <a:r>
              <a:t> Respiratory failure</a:t>
            </a:r>
          </a:p>
          <a:p>
            <a:pPr lvl="1" marL="742950" indent="-285750">
              <a:spcBef>
                <a:spcPts val="0"/>
              </a:spcBef>
              <a:buClr>
                <a:srgbClr val="FFCC00"/>
              </a:buClr>
              <a:defRPr sz="2400"/>
            </a:pPr>
            <a:r>
              <a:t>Arrhythmia and cardiac arrest</a:t>
            </a:r>
          </a:p>
          <a:p>
            <a:pPr>
              <a:spcBef>
                <a:spcPts val="600"/>
              </a:spcBef>
              <a:defRPr sz="2800"/>
            </a:pPr>
            <a:r>
              <a:t>Underlying disease state</a:t>
            </a:r>
          </a:p>
          <a:p>
            <a:pPr lvl="1" marL="742950" indent="-285750">
              <a:spcBef>
                <a:spcPts val="0"/>
              </a:spcBef>
              <a:buClr>
                <a:srgbClr val="FFCC00"/>
              </a:buClr>
              <a:defRPr sz="2400"/>
            </a:pPr>
            <a:r>
              <a:t>History of pneumonectomy</a:t>
            </a:r>
          </a:p>
          <a:p>
            <a:pPr lvl="1" marL="742950" indent="-285750">
              <a:spcBef>
                <a:spcPts val="0"/>
              </a:spcBef>
              <a:buClr>
                <a:srgbClr val="FFCC00"/>
              </a:buClr>
              <a:defRPr sz="2400"/>
            </a:pPr>
            <a:r>
              <a:t>Critically illness</a:t>
            </a:r>
          </a:p>
          <a:p>
            <a:pPr lvl="1" marL="742950" indent="-285750">
              <a:spcBef>
                <a:spcPts val="0"/>
              </a:spcBef>
              <a:buClr>
                <a:srgbClr val="FFCC00"/>
              </a:buClr>
              <a:defRPr sz="2400"/>
            </a:pPr>
            <a:r>
              <a:t>Significant comorbidities</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Shape 86"/>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www.bronchoscopy.org</a:t>
            </a:r>
          </a:p>
        </p:txBody>
      </p:sp>
      <p:sp>
        <p:nvSpPr>
          <p:cNvPr id="87" name="Shape 87"/>
          <p:cNvSpPr/>
          <p:nvPr>
            <p:ph type="sldNum" sz="quarter" idx="2"/>
          </p:nvPr>
        </p:nvSpPr>
        <p:spPr>
          <a:xfrm>
            <a:off x="8483776" y="6432651"/>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8" name="Shape 88"/>
          <p:cNvSpPr/>
          <p:nvPr>
            <p:ph type="title"/>
          </p:nvPr>
        </p:nvSpPr>
        <p:spPr>
          <a:xfrm>
            <a:off x="457200" y="381000"/>
            <a:ext cx="8229600" cy="709613"/>
          </a:xfrm>
          <a:prstGeom prst="rect">
            <a:avLst/>
          </a:prstGeom>
        </p:spPr>
        <p:txBody>
          <a:bodyPr/>
          <a:lstStyle>
            <a:lvl1pPr>
              <a:defRPr sz="3600"/>
            </a:lvl1pPr>
          </a:lstStyle>
          <a:p>
            <a:pPr/>
            <a:r>
              <a:t>Bronchial arterial anatomy</a:t>
            </a:r>
          </a:p>
        </p:txBody>
      </p:sp>
      <p:sp>
        <p:nvSpPr>
          <p:cNvPr id="89" name="Shape 89"/>
          <p:cNvSpPr/>
          <p:nvPr>
            <p:ph type="body" idx="1"/>
          </p:nvPr>
        </p:nvSpPr>
        <p:spPr>
          <a:xfrm>
            <a:off x="304800" y="1295400"/>
            <a:ext cx="8540750" cy="3962400"/>
          </a:xfrm>
          <a:prstGeom prst="rect">
            <a:avLst/>
          </a:prstGeom>
        </p:spPr>
        <p:txBody>
          <a:bodyPr/>
          <a:lstStyle/>
          <a:p>
            <a:pPr/>
            <a:r>
              <a:t>Bronchial arterial blood (systemic arterial pressures)</a:t>
            </a:r>
          </a:p>
          <a:p>
            <a:pPr lvl="1" marL="742950" indent="-285750">
              <a:spcBef>
                <a:spcPts val="0"/>
              </a:spcBef>
              <a:buClr>
                <a:srgbClr val="FFCC00"/>
              </a:buClr>
              <a:defRPr sz="2800"/>
            </a:pPr>
            <a:r>
              <a:t>Comes from the aorta (T 3-T 8)</a:t>
            </a:r>
          </a:p>
          <a:p>
            <a:pPr lvl="1" marL="742950" indent="-285750">
              <a:spcBef>
                <a:spcPts val="0"/>
              </a:spcBef>
              <a:buClr>
                <a:srgbClr val="FFCC00"/>
              </a:buClr>
              <a:defRPr sz="2800"/>
            </a:pPr>
            <a:r>
              <a:t>Feeds the trachea and main bronchi</a:t>
            </a:r>
          </a:p>
          <a:p>
            <a:pPr lvl="2" marL="1143000" indent="-228600">
              <a:spcBef>
                <a:spcPts val="0"/>
              </a:spcBef>
              <a:defRPr sz="2400"/>
            </a:pPr>
            <a:r>
              <a:t>Drains into the bronchial veins and right heart</a:t>
            </a:r>
          </a:p>
          <a:p>
            <a:pPr lvl="1" marL="742950" indent="-285750">
              <a:spcBef>
                <a:spcPts val="0"/>
              </a:spcBef>
              <a:buClr>
                <a:srgbClr val="FFCC00"/>
              </a:buClr>
              <a:defRPr sz="2800"/>
            </a:pPr>
            <a:r>
              <a:t>Feeds intrapulmonary tissues and airways</a:t>
            </a:r>
          </a:p>
          <a:p>
            <a:pPr lvl="2" marL="1143000" indent="-228600">
              <a:spcBef>
                <a:spcPts val="0"/>
              </a:spcBef>
              <a:defRPr sz="2400"/>
            </a:pPr>
            <a:r>
              <a:t>Drains through bronchopulmonary anastomoses into pulmonary veins and left heart</a:t>
            </a:r>
          </a:p>
        </p:txBody>
      </p:sp>
      <p:sp>
        <p:nvSpPr>
          <p:cNvPr id="90" name="Shape 90"/>
          <p:cNvSpPr/>
          <p:nvPr/>
        </p:nvSpPr>
        <p:spPr>
          <a:xfrm>
            <a:off x="304800" y="5305425"/>
            <a:ext cx="8610600" cy="11482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b="1" sz="2400">
                <a:solidFill>
                  <a:srgbClr val="E5FFFF"/>
                </a:solidFill>
                <a:latin typeface="+mn-lt"/>
                <a:ea typeface="+mn-ea"/>
                <a:cs typeface="+mn-cs"/>
                <a:sym typeface="Arial"/>
              </a:defRPr>
            </a:lvl1pPr>
          </a:lstStyle>
          <a:p>
            <a:pPr/>
            <a:r>
              <a:t>Collateral circulation and increased bronchial and pulmonary anastomoses are found in inflammatory diseases, cystic fibrosis, bronchiectasis, and TB.</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www.bronchoscopy.org</a:t>
            </a:r>
          </a:p>
        </p:txBody>
      </p:sp>
      <p:sp>
        <p:nvSpPr>
          <p:cNvPr id="93" name="Shape 93"/>
          <p:cNvSpPr/>
          <p:nvPr>
            <p:ph type="sldNum" sz="quarter" idx="2"/>
          </p:nvPr>
        </p:nvSpPr>
        <p:spPr>
          <a:xfrm>
            <a:off x="8483776" y="6432651"/>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94" name="Shape 94"/>
          <p:cNvSpPr/>
          <p:nvPr>
            <p:ph type="title"/>
          </p:nvPr>
        </p:nvSpPr>
        <p:spPr>
          <a:xfrm>
            <a:off x="2133599" y="304800"/>
            <a:ext cx="4806952" cy="550863"/>
          </a:xfrm>
          <a:prstGeom prst="rect">
            <a:avLst/>
          </a:prstGeom>
        </p:spPr>
        <p:txBody>
          <a:bodyPr/>
          <a:lstStyle>
            <a:lvl1pPr>
              <a:defRPr sz="2800"/>
            </a:lvl1pPr>
          </a:lstStyle>
          <a:p>
            <a:pPr/>
            <a:r>
              <a:t>Vascular and airway anatomy</a:t>
            </a:r>
          </a:p>
        </p:txBody>
      </p:sp>
      <p:grpSp>
        <p:nvGrpSpPr>
          <p:cNvPr id="100" name="Group 100"/>
          <p:cNvGrpSpPr/>
          <p:nvPr/>
        </p:nvGrpSpPr>
        <p:grpSpPr>
          <a:xfrm>
            <a:off x="838199" y="4419600"/>
            <a:ext cx="8305801" cy="1981201"/>
            <a:chOff x="0" y="0"/>
            <a:chExt cx="8305800" cy="1981200"/>
          </a:xfrm>
        </p:grpSpPr>
        <p:sp>
          <p:nvSpPr>
            <p:cNvPr id="95" name="Shape 95"/>
            <p:cNvSpPr/>
            <p:nvPr/>
          </p:nvSpPr>
          <p:spPr>
            <a:xfrm>
              <a:off x="3429000" y="228600"/>
              <a:ext cx="4572001" cy="4597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400"/>
                </a:spcBef>
                <a:defRPr sz="2400">
                  <a:solidFill>
                    <a:srgbClr val="FFFFFF"/>
                  </a:solidFill>
                </a:defRPr>
              </a:lvl1pPr>
            </a:lstStyle>
            <a:p>
              <a:pPr/>
              <a:r>
                <a:t>Left upper lobe pulmonary veins</a:t>
              </a:r>
            </a:p>
          </p:txBody>
        </p:sp>
        <p:grpSp>
          <p:nvGrpSpPr>
            <p:cNvPr id="99" name="Group 99"/>
            <p:cNvGrpSpPr/>
            <p:nvPr/>
          </p:nvGrpSpPr>
          <p:grpSpPr>
            <a:xfrm>
              <a:off x="-1" y="0"/>
              <a:ext cx="8305801" cy="1981201"/>
              <a:chOff x="0" y="0"/>
              <a:chExt cx="8305799" cy="1981200"/>
            </a:xfrm>
          </p:grpSpPr>
          <p:pic>
            <p:nvPicPr>
              <p:cNvPr id="96" name="ANAT LUL Lorez.jpg"/>
              <p:cNvPicPr>
                <a:picLocks noChangeAspect="1"/>
              </p:cNvPicPr>
              <p:nvPr/>
            </p:nvPicPr>
            <p:blipFill>
              <a:blip r:embed="rId3">
                <a:extLst/>
              </a:blip>
              <a:srcRect l="5128" t="3858" r="2563" b="3536"/>
              <a:stretch>
                <a:fillRect/>
              </a:stretch>
            </p:blipFill>
            <p:spPr>
              <a:xfrm>
                <a:off x="-1" y="0"/>
                <a:ext cx="2971801" cy="1981201"/>
              </a:xfrm>
              <a:prstGeom prst="rect">
                <a:avLst/>
              </a:prstGeom>
              <a:ln w="12700" cap="flat">
                <a:noFill/>
                <a:miter lim="400000"/>
              </a:ln>
              <a:effectLst/>
            </p:spPr>
          </p:pic>
          <p:sp>
            <p:nvSpPr>
              <p:cNvPr id="97" name="Shape 97"/>
              <p:cNvSpPr/>
              <p:nvPr/>
            </p:nvSpPr>
            <p:spPr>
              <a:xfrm>
                <a:off x="3276600" y="1371600"/>
                <a:ext cx="5029200" cy="516890"/>
              </a:xfrm>
              <a:prstGeom prst="rect">
                <a:avLst/>
              </a:prstGeom>
              <a:noFill/>
              <a:ln w="57150" cap="flat">
                <a:solidFill>
                  <a:srgbClr val="FFFFFF"/>
                </a:solidFill>
                <a:prstDash val="solid"/>
                <a:round/>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1400"/>
                  </a:spcBef>
                  <a:defRPr sz="2400">
                    <a:solidFill>
                      <a:srgbClr val="FFFFFF"/>
                    </a:solidFill>
                  </a:defRPr>
                </a:lvl1pPr>
              </a:lstStyle>
              <a:p>
                <a:pPr/>
                <a:r>
                  <a:t>Left upper lobe pulmonary artery</a:t>
                </a:r>
              </a:p>
            </p:txBody>
          </p:sp>
          <p:sp>
            <p:nvSpPr>
              <p:cNvPr id="98" name="Shape 98"/>
              <p:cNvSpPr/>
              <p:nvPr/>
            </p:nvSpPr>
            <p:spPr>
              <a:xfrm flipH="1" flipV="1">
                <a:off x="2285999" y="381000"/>
                <a:ext cx="1066802" cy="152400"/>
              </a:xfrm>
              <a:prstGeom prst="line">
                <a:avLst/>
              </a:prstGeom>
              <a:noFill/>
              <a:ln w="57150" cap="flat">
                <a:solidFill>
                  <a:srgbClr val="000000"/>
                </a:solidFill>
                <a:prstDash val="solid"/>
                <a:round/>
                <a:tailEnd type="triangle" w="med" len="med"/>
              </a:ln>
              <a:effectLst/>
            </p:spPr>
            <p:txBody>
              <a:bodyPr wrap="square" lIns="45719" tIns="45719" rIns="45719" bIns="45719" numCol="1" anchor="t">
                <a:noAutofit/>
              </a:bodyPr>
              <a:lstStyle/>
              <a:p>
                <a:pPr>
                  <a:defRPr>
                    <a:solidFill>
                      <a:srgbClr val="FFFFFF"/>
                    </a:solidFill>
                  </a:defRPr>
                </a:pPr>
              </a:p>
            </p:txBody>
          </p:sp>
        </p:grpSp>
      </p:grpSp>
      <p:sp>
        <p:nvSpPr>
          <p:cNvPr id="101" name="Shape 101"/>
          <p:cNvSpPr/>
          <p:nvPr/>
        </p:nvSpPr>
        <p:spPr>
          <a:xfrm flipH="1" flipV="1">
            <a:off x="3505199" y="5714999"/>
            <a:ext cx="457201" cy="381002"/>
          </a:xfrm>
          <a:prstGeom prst="line">
            <a:avLst/>
          </a:prstGeom>
          <a:ln w="57150">
            <a:solidFill>
              <a:srgbClr val="000000"/>
            </a:solidFill>
            <a:tailEnd type="triangle"/>
          </a:ln>
        </p:spPr>
        <p:txBody>
          <a:bodyPr lIns="45719" rIns="45719"/>
          <a:lstStyle/>
          <a:p>
            <a:pPr>
              <a:defRPr>
                <a:solidFill>
                  <a:srgbClr val="FFFFFF"/>
                </a:solidFill>
              </a:defRPr>
            </a:pPr>
          </a:p>
        </p:txBody>
      </p:sp>
      <p:pic>
        <p:nvPicPr>
          <p:cNvPr id="102" name="RPA and LPA aortic arch sm.jpg"/>
          <p:cNvPicPr>
            <a:picLocks noChangeAspect="1"/>
          </p:cNvPicPr>
          <p:nvPr/>
        </p:nvPicPr>
        <p:blipFill>
          <a:blip r:embed="rId4">
            <a:extLst/>
          </a:blip>
          <a:stretch>
            <a:fillRect/>
          </a:stretch>
        </p:blipFill>
        <p:spPr>
          <a:xfrm>
            <a:off x="304800" y="1295400"/>
            <a:ext cx="3581400" cy="2686050"/>
          </a:xfrm>
          <a:prstGeom prst="rect">
            <a:avLst/>
          </a:prstGeom>
          <a:ln w="12700">
            <a:miter lim="400000"/>
          </a:ln>
        </p:spPr>
      </p:pic>
      <p:sp>
        <p:nvSpPr>
          <p:cNvPr id="103" name="Shape 103"/>
          <p:cNvSpPr/>
          <p:nvPr/>
        </p:nvSpPr>
        <p:spPr>
          <a:xfrm>
            <a:off x="5181600" y="2362200"/>
            <a:ext cx="2514600"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a:solidFill>
                  <a:srgbClr val="FFFFFF"/>
                </a:solidFill>
              </a:defRPr>
            </a:lvl1pPr>
          </a:lstStyle>
          <a:p>
            <a:pPr/>
            <a:r>
              <a:t>Carina</a:t>
            </a:r>
          </a:p>
        </p:txBody>
      </p:sp>
      <p:sp>
        <p:nvSpPr>
          <p:cNvPr id="104" name="Shape 104"/>
          <p:cNvSpPr/>
          <p:nvPr/>
        </p:nvSpPr>
        <p:spPr>
          <a:xfrm>
            <a:off x="5334000" y="2667000"/>
            <a:ext cx="2667000"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a:solidFill>
                  <a:srgbClr val="FFFFFF"/>
                </a:solidFill>
              </a:defRPr>
            </a:lvl1pPr>
          </a:lstStyle>
          <a:p>
            <a:pPr/>
            <a:r>
              <a:t>Left Pulmonary artery</a:t>
            </a:r>
          </a:p>
        </p:txBody>
      </p:sp>
      <p:sp>
        <p:nvSpPr>
          <p:cNvPr id="105" name="Shape 105"/>
          <p:cNvSpPr/>
          <p:nvPr/>
        </p:nvSpPr>
        <p:spPr>
          <a:xfrm>
            <a:off x="5334000" y="3124200"/>
            <a:ext cx="3048000" cy="370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a:solidFill>
                  <a:srgbClr val="FFFFFF"/>
                </a:solidFill>
              </a:defRPr>
            </a:lvl1pPr>
          </a:lstStyle>
          <a:p>
            <a:pPr/>
            <a:r>
              <a:t>Main pulmonary artery</a:t>
            </a:r>
          </a:p>
        </p:txBody>
      </p:sp>
      <p:sp>
        <p:nvSpPr>
          <p:cNvPr id="106" name="Shape 106"/>
          <p:cNvSpPr/>
          <p:nvPr/>
        </p:nvSpPr>
        <p:spPr>
          <a:xfrm flipH="1" flipV="1">
            <a:off x="2209800" y="2666999"/>
            <a:ext cx="2819400" cy="1"/>
          </a:xfrm>
          <a:prstGeom prst="line">
            <a:avLst/>
          </a:prstGeom>
          <a:ln w="38100">
            <a:solidFill>
              <a:srgbClr val="000000"/>
            </a:solidFill>
            <a:tailEnd type="triangle"/>
          </a:ln>
        </p:spPr>
        <p:txBody>
          <a:bodyPr lIns="45719" rIns="45719"/>
          <a:lstStyle/>
          <a:p>
            <a:pPr>
              <a:defRPr>
                <a:solidFill>
                  <a:srgbClr val="FFFFFF"/>
                </a:solidFill>
              </a:defRPr>
            </a:pPr>
          </a:p>
        </p:txBody>
      </p:sp>
      <p:sp>
        <p:nvSpPr>
          <p:cNvPr id="107" name="Shape 107"/>
          <p:cNvSpPr/>
          <p:nvPr/>
        </p:nvSpPr>
        <p:spPr>
          <a:xfrm flipH="1" flipV="1">
            <a:off x="2438400" y="2971799"/>
            <a:ext cx="2819400" cy="1"/>
          </a:xfrm>
          <a:prstGeom prst="line">
            <a:avLst/>
          </a:prstGeom>
          <a:ln w="38100">
            <a:solidFill>
              <a:srgbClr val="000000"/>
            </a:solidFill>
            <a:tailEnd type="triangle"/>
          </a:ln>
        </p:spPr>
        <p:txBody>
          <a:bodyPr lIns="45719" rIns="45719"/>
          <a:lstStyle/>
          <a:p>
            <a:pPr>
              <a:defRPr>
                <a:solidFill>
                  <a:srgbClr val="FFFFFF"/>
                </a:solidFill>
              </a:defRPr>
            </a:pPr>
          </a:p>
        </p:txBody>
      </p:sp>
      <p:sp>
        <p:nvSpPr>
          <p:cNvPr id="108" name="Shape 108"/>
          <p:cNvSpPr/>
          <p:nvPr/>
        </p:nvSpPr>
        <p:spPr>
          <a:xfrm flipH="1">
            <a:off x="2590800" y="3352800"/>
            <a:ext cx="2819400" cy="0"/>
          </a:xfrm>
          <a:prstGeom prst="line">
            <a:avLst/>
          </a:prstGeom>
          <a:ln w="38100">
            <a:solidFill>
              <a:srgbClr val="000000"/>
            </a:solidFill>
            <a:tailEnd type="triangle"/>
          </a:ln>
        </p:spPr>
        <p:txBody>
          <a:bodyPr lIns="45719" rIns="45719"/>
          <a:lstStyle/>
          <a:p>
            <a:pPr>
              <a:defRPr>
                <a:solidFill>
                  <a:srgbClr val="FFFFFF"/>
                </a:solidFill>
              </a:defRPr>
            </a:pP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0" name="Shape 110"/>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www.bronchoscopy.org</a:t>
            </a:r>
          </a:p>
        </p:txBody>
      </p:sp>
      <p:sp>
        <p:nvSpPr>
          <p:cNvPr id="111" name="Shape 111"/>
          <p:cNvSpPr/>
          <p:nvPr>
            <p:ph type="sldNum" sz="quarter" idx="2"/>
          </p:nvPr>
        </p:nvSpPr>
        <p:spPr>
          <a:xfrm>
            <a:off x="8483776" y="6432651"/>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12" name="Shape 112"/>
          <p:cNvSpPr/>
          <p:nvPr>
            <p:ph type="title"/>
          </p:nvPr>
        </p:nvSpPr>
        <p:spPr>
          <a:xfrm>
            <a:off x="1417637" y="460375"/>
            <a:ext cx="5895976" cy="866775"/>
          </a:xfrm>
          <a:prstGeom prst="rect">
            <a:avLst/>
          </a:prstGeom>
        </p:spPr>
        <p:txBody>
          <a:bodyPr/>
          <a:lstStyle/>
          <a:p>
            <a:pPr/>
            <a:r>
              <a:t>Ventilatory dead space</a:t>
            </a:r>
          </a:p>
        </p:txBody>
      </p:sp>
      <p:sp>
        <p:nvSpPr>
          <p:cNvPr id="113" name="Shape 113"/>
          <p:cNvSpPr/>
          <p:nvPr/>
        </p:nvSpPr>
        <p:spPr>
          <a:xfrm>
            <a:off x="1143000" y="1600200"/>
            <a:ext cx="6934200" cy="170193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600"/>
              </a:spcBef>
              <a:defRPr b="1" sz="2800">
                <a:solidFill>
                  <a:srgbClr val="FFFFFF"/>
                </a:solidFill>
                <a:latin typeface="Times New Roman"/>
                <a:ea typeface="Times New Roman"/>
                <a:cs typeface="Times New Roman"/>
                <a:sym typeface="Times New Roman"/>
              </a:defRPr>
            </a:lvl1pPr>
          </a:lstStyle>
          <a:p>
            <a:pPr/>
            <a:r>
              <a:t>A patient’s left main bronchus, right main bronchus, and trachea can completely fill with only 150 ml of blood or saline, causing hypoxemia, and respiratory arrest.</a:t>
            </a:r>
          </a:p>
        </p:txBody>
      </p:sp>
      <p:pic>
        <p:nvPicPr>
          <p:cNvPr id="114" name="tbplastic1.jpg"/>
          <p:cNvPicPr>
            <a:picLocks noChangeAspect="1"/>
          </p:cNvPicPr>
          <p:nvPr/>
        </p:nvPicPr>
        <p:blipFill>
          <a:blip r:embed="rId3">
            <a:extLst/>
          </a:blip>
          <a:srcRect l="8888" t="0" r="11111" b="3739"/>
          <a:stretch>
            <a:fillRect/>
          </a:stretch>
        </p:blipFill>
        <p:spPr>
          <a:xfrm>
            <a:off x="3124200" y="3441700"/>
            <a:ext cx="2895566" cy="2613072"/>
          </a:xfrm>
          <a:prstGeom prst="rect">
            <a:avLst/>
          </a:prstGeom>
          <a:ln w="12700">
            <a:miter lim="400000"/>
          </a:ln>
        </p:spPr>
      </p:pic>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Shape 116"/>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www.bronchoscopy.org</a:t>
            </a:r>
          </a:p>
        </p:txBody>
      </p:sp>
      <p:sp>
        <p:nvSpPr>
          <p:cNvPr id="117" name="Shape 117"/>
          <p:cNvSpPr/>
          <p:nvPr>
            <p:ph type="sldNum" sz="quarter" idx="2"/>
          </p:nvPr>
        </p:nvSpPr>
        <p:spPr>
          <a:xfrm>
            <a:off x="8483776" y="6432651"/>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18" name="Shape 118"/>
          <p:cNvSpPr/>
          <p:nvPr>
            <p:ph type="title"/>
          </p:nvPr>
        </p:nvSpPr>
        <p:spPr>
          <a:xfrm>
            <a:off x="457200" y="304800"/>
            <a:ext cx="8229600" cy="946150"/>
          </a:xfrm>
          <a:prstGeom prst="rect">
            <a:avLst/>
          </a:prstGeom>
        </p:spPr>
        <p:txBody>
          <a:bodyPr/>
          <a:lstStyle/>
          <a:p>
            <a:pPr/>
            <a:r>
              <a:t>Prevention</a:t>
            </a:r>
          </a:p>
        </p:txBody>
      </p:sp>
      <p:sp>
        <p:nvSpPr>
          <p:cNvPr id="119" name="Shape 119"/>
          <p:cNvSpPr/>
          <p:nvPr>
            <p:ph type="body" idx="1"/>
          </p:nvPr>
        </p:nvSpPr>
        <p:spPr>
          <a:xfrm>
            <a:off x="304800" y="1219200"/>
            <a:ext cx="8464550" cy="4937820"/>
          </a:xfrm>
          <a:prstGeom prst="rect">
            <a:avLst/>
          </a:prstGeom>
        </p:spPr>
        <p:txBody>
          <a:bodyPr/>
          <a:lstStyle/>
          <a:p>
            <a:pPr>
              <a:lnSpc>
                <a:spcPct val="80000"/>
              </a:lnSpc>
              <a:spcBef>
                <a:spcPts val="600"/>
              </a:spcBef>
              <a:defRPr sz="2800"/>
            </a:pPr>
            <a:r>
              <a:t>Screening before airway procedures</a:t>
            </a:r>
          </a:p>
          <a:p>
            <a:pPr lvl="1" marL="742950" indent="-285750">
              <a:lnSpc>
                <a:spcPct val="80000"/>
              </a:lnSpc>
              <a:spcBef>
                <a:spcPts val="0"/>
              </a:spcBef>
              <a:buClr>
                <a:srgbClr val="FFCC00"/>
              </a:buClr>
              <a:defRPr sz="2400"/>
            </a:pPr>
            <a:r>
              <a:t>History, examination, laboratory tests, explanation of risks to patient and or family members</a:t>
            </a:r>
          </a:p>
          <a:p>
            <a:pPr>
              <a:lnSpc>
                <a:spcPct val="80000"/>
              </a:lnSpc>
              <a:spcBef>
                <a:spcPts val="600"/>
              </a:spcBef>
              <a:defRPr sz="2800"/>
            </a:pPr>
            <a:r>
              <a:t>Careful procedure technique</a:t>
            </a:r>
          </a:p>
          <a:p>
            <a:pPr lvl="1" marL="742950" indent="-285750">
              <a:lnSpc>
                <a:spcPct val="80000"/>
              </a:lnSpc>
              <a:spcBef>
                <a:spcPts val="0"/>
              </a:spcBef>
              <a:buClr>
                <a:srgbClr val="FFCC00"/>
              </a:buClr>
              <a:defRPr sz="2400"/>
            </a:pPr>
            <a:r>
              <a:t>Recognize hypervascularization, aberrant vessels, and submucosal arterioles</a:t>
            </a:r>
          </a:p>
          <a:p>
            <a:pPr>
              <a:lnSpc>
                <a:spcPct val="80000"/>
              </a:lnSpc>
              <a:spcBef>
                <a:spcPts val="600"/>
              </a:spcBef>
              <a:defRPr sz="2800"/>
            </a:pPr>
            <a:r>
              <a:t>Procedural planning	</a:t>
            </a:r>
          </a:p>
          <a:p>
            <a:pPr lvl="1" marL="742950" indent="-285750">
              <a:lnSpc>
                <a:spcPct val="80000"/>
              </a:lnSpc>
              <a:spcBef>
                <a:spcPts val="0"/>
              </a:spcBef>
              <a:buClr>
                <a:srgbClr val="FFCC00"/>
              </a:buClr>
              <a:defRPr sz="2400"/>
            </a:pPr>
            <a:r>
              <a:t>Supplemental oxygen, cardiac monitoring</a:t>
            </a:r>
          </a:p>
          <a:p>
            <a:pPr lvl="1" marL="742950" indent="-285750">
              <a:lnSpc>
                <a:spcPct val="80000"/>
              </a:lnSpc>
              <a:spcBef>
                <a:spcPts val="0"/>
              </a:spcBef>
              <a:buClr>
                <a:srgbClr val="FFCC00"/>
              </a:buClr>
              <a:defRPr sz="2400"/>
            </a:pPr>
            <a:r>
              <a:t>Be sure sufficient space in procedure room to move around.</a:t>
            </a:r>
          </a:p>
          <a:p>
            <a:pPr lvl="1" marL="742950" indent="-285750">
              <a:lnSpc>
                <a:spcPct val="80000"/>
              </a:lnSpc>
              <a:spcBef>
                <a:spcPts val="0"/>
              </a:spcBef>
              <a:buClr>
                <a:srgbClr val="FFCC00"/>
              </a:buClr>
              <a:defRPr sz="2400"/>
            </a:pPr>
            <a:r>
              <a:t>Availability of medication and hemodynamic resuscitation, including crash cart. </a:t>
            </a:r>
          </a:p>
          <a:p>
            <a:pPr lvl="1" marL="742950" indent="-285750">
              <a:lnSpc>
                <a:spcPct val="80000"/>
              </a:lnSpc>
              <a:spcBef>
                <a:spcPts val="0"/>
              </a:spcBef>
              <a:buClr>
                <a:srgbClr val="FFCC00"/>
              </a:buClr>
              <a:defRPr sz="2400"/>
            </a:pPr>
            <a:r>
              <a:t>Airway resuscitation including endotracheal tubes, large bore suction catheter/Yankauer, oral airway and bite block.</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121"/>
          <p:cNvSpPr/>
          <p:nvPr/>
        </p:nvSpPr>
        <p:spPr>
          <a:xfrm>
            <a:off x="3124200" y="6432651"/>
            <a:ext cx="2895600" cy="288824"/>
          </a:xfrm>
          <a:prstGeom prst="rect">
            <a:avLst/>
          </a:prstGeom>
          <a:ln w="12700">
            <a:miter lim="400000"/>
          </a:ln>
          <a:extLst>
            <a:ext uri="{C572A759-6A51-4108-AA02-DFA0A04FC94B}">
              <ma14:wrappingTextBoxFlag xmlns:ma14="http://schemas.microsoft.com/office/mac/drawingml/2011/main" val="1"/>
            </a:ext>
          </a:extLst>
        </p:spPr>
        <p:txBody>
          <a:bodyPr lIns="45719" rIns="45719" anchor="b">
            <a:spAutoFit/>
          </a:bodyPr>
          <a:lstStyle>
            <a:lvl1pPr algn="ctr">
              <a:defRPr sz="1400" u="sng">
                <a:solidFill>
                  <a:srgbClr val="00CCFF"/>
                </a:solidFill>
                <a:effectLst>
                  <a:outerShdw sx="100000" sy="100000" kx="0" ky="0" algn="b" rotWithShape="0" blurRad="12700" dist="25400" dir="2700000">
                    <a:srgbClr val="000000"/>
                  </a:outerShdw>
                </a:effectLst>
                <a:uFill>
                  <a:solidFill>
                    <a:srgbClr val="00CCFF"/>
                  </a:solidFill>
                </a:uFill>
                <a:latin typeface="+mn-lt"/>
                <a:ea typeface="+mn-ea"/>
                <a:cs typeface="+mn-cs"/>
                <a:sym typeface="Arial"/>
                <a:hlinkClick r:id="rId2" invalidUrl="" action="" tgtFrame="" tooltip="" history="1" highlightClick="0" endSnd="0"/>
              </a:defRPr>
            </a:lvl1pPr>
          </a:lstStyle>
          <a:p>
            <a:pPr>
              <a:defRPr u="none">
                <a:solidFill>
                  <a:srgbClr val="FFFFFF"/>
                </a:solidFill>
                <a:uFillTx/>
              </a:defRPr>
            </a:pPr>
            <a:r>
              <a:rPr u="sng">
                <a:solidFill>
                  <a:srgbClr val="00CCFF"/>
                </a:solidFill>
                <a:uFill>
                  <a:solidFill>
                    <a:srgbClr val="00CCFF"/>
                  </a:solidFill>
                </a:uFill>
                <a:hlinkClick r:id="rId2" invalidUrl="" action="" tgtFrame="" tooltip="" history="1" highlightClick="0" endSnd="0"/>
              </a:rPr>
              <a:t>www.bronchoscopy.org</a:t>
            </a:r>
          </a:p>
        </p:txBody>
      </p:sp>
      <p:sp>
        <p:nvSpPr>
          <p:cNvPr id="122" name="Shape 122"/>
          <p:cNvSpPr/>
          <p:nvPr>
            <p:ph type="sldNum" sz="quarter" idx="2"/>
          </p:nvPr>
        </p:nvSpPr>
        <p:spPr>
          <a:xfrm>
            <a:off x="8483776" y="6432651"/>
            <a:ext cx="203024" cy="288824"/>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3" name="Shape 123"/>
          <p:cNvSpPr/>
          <p:nvPr>
            <p:ph type="title"/>
          </p:nvPr>
        </p:nvSpPr>
        <p:spPr>
          <a:xfrm>
            <a:off x="755650" y="460375"/>
            <a:ext cx="7810500" cy="709613"/>
          </a:xfrm>
          <a:prstGeom prst="rect">
            <a:avLst/>
          </a:prstGeom>
        </p:spPr>
        <p:txBody>
          <a:bodyPr/>
          <a:lstStyle>
            <a:lvl1pPr>
              <a:defRPr sz="3200"/>
            </a:lvl1pPr>
          </a:lstStyle>
          <a:p>
            <a:pPr/>
            <a:r>
              <a:t>Accepted precautions to prevent bleeding</a:t>
            </a:r>
          </a:p>
        </p:txBody>
      </p:sp>
      <p:sp>
        <p:nvSpPr>
          <p:cNvPr id="124" name="Shape 124"/>
          <p:cNvSpPr/>
          <p:nvPr>
            <p:ph type="body" idx="1"/>
          </p:nvPr>
        </p:nvSpPr>
        <p:spPr>
          <a:xfrm>
            <a:off x="381000" y="1295399"/>
            <a:ext cx="8382000" cy="4953002"/>
          </a:xfrm>
          <a:prstGeom prst="rect">
            <a:avLst/>
          </a:prstGeom>
        </p:spPr>
        <p:txBody>
          <a:bodyPr/>
          <a:lstStyle/>
          <a:p>
            <a:pPr marL="336042" indent="-336042" defTabSz="896111">
              <a:defRPr sz="3136">
                <a:effectLst>
                  <a:outerShdw sx="100000" sy="100000" kx="0" ky="0" algn="b" rotWithShape="0" blurRad="12446" dist="24892" dir="2700000">
                    <a:srgbClr val="000000"/>
                  </a:outerShdw>
                </a:effectLst>
              </a:defRPr>
            </a:pPr>
            <a:r>
              <a:t>Platelet counts &gt; 50,000/mm3</a:t>
            </a:r>
          </a:p>
          <a:p>
            <a:pPr marL="336042" indent="-336042" defTabSz="896111">
              <a:defRPr sz="3136">
                <a:effectLst>
                  <a:outerShdw sx="100000" sy="100000" kx="0" ky="0" algn="b" rotWithShape="0" blurRad="12446" dist="24892" dir="2700000">
                    <a:srgbClr val="000000"/>
                  </a:outerShdw>
                </a:effectLst>
              </a:defRPr>
            </a:pPr>
            <a:r>
              <a:t>Avoid uremia (serum creatinine &lt; 2, BUN &lt; 25 mg/dl)</a:t>
            </a:r>
          </a:p>
          <a:p>
            <a:pPr marL="336042" indent="-336042" defTabSz="896111">
              <a:defRPr sz="3136">
                <a:effectLst>
                  <a:outerShdw sx="100000" sy="100000" kx="0" ky="0" algn="b" rotWithShape="0" blurRad="12446" dist="24892" dir="2700000">
                    <a:srgbClr val="000000"/>
                  </a:outerShdw>
                </a:effectLst>
              </a:defRPr>
            </a:pPr>
            <a:r>
              <a:t>Avoid liver failure (alk phos &lt; 110, SGOT &lt; 25, Bilirubin &lt; 1.5 ml/dl</a:t>
            </a:r>
          </a:p>
          <a:p>
            <a:pPr marL="336042" indent="-336042" defTabSz="896111">
              <a:defRPr sz="3136">
                <a:effectLst>
                  <a:outerShdw sx="100000" sy="100000" kx="0" ky="0" algn="b" rotWithShape="0" blurRad="12446" dist="24892" dir="2700000">
                    <a:srgbClr val="000000"/>
                  </a:outerShdw>
                </a:effectLst>
              </a:defRPr>
            </a:pPr>
            <a:r>
              <a:t>Avoid anticoagulated patients</a:t>
            </a:r>
          </a:p>
          <a:p>
            <a:pPr marL="336042" indent="-336042" defTabSz="896111">
              <a:defRPr sz="3136">
                <a:effectLst>
                  <a:outerShdw sx="100000" sy="100000" kx="0" ky="0" algn="b" rotWithShape="0" blurRad="12446" dist="24892" dir="2700000">
                    <a:srgbClr val="000000"/>
                  </a:outerShdw>
                </a:effectLst>
              </a:defRPr>
            </a:pPr>
            <a:r>
              <a:t>Check PT, aPTT in patients with history of bleeding or coagulopathy.</a:t>
            </a:r>
          </a:p>
          <a:p>
            <a:pPr marL="336042" indent="-336042" defTabSz="896111">
              <a:defRPr sz="3136">
                <a:effectLst>
                  <a:outerShdw sx="100000" sy="100000" kx="0" ky="0" algn="b" rotWithShape="0" blurRad="12446" dist="24892" dir="2700000">
                    <a:srgbClr val="000000"/>
                  </a:outerShdw>
                </a:effectLst>
              </a:defRPr>
            </a:pPr>
            <a:r>
              <a:t>Stop antiplatelet agents such as Plavix</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Textured">
  <a:themeElements>
    <a:clrScheme name="Textured">
      <a:dk1>
        <a:srgbClr val="816D56"/>
      </a:dk1>
      <a:lt1>
        <a:srgbClr val="2B5481"/>
      </a:lt1>
      <a:dk2>
        <a:srgbClr val="A7A7A7"/>
      </a:dk2>
      <a:lt2>
        <a:srgbClr val="535353"/>
      </a:lt2>
      <a:accent1>
        <a:srgbClr val="009999"/>
      </a:accent1>
      <a:accent2>
        <a:srgbClr val="336699"/>
      </a:accent2>
      <a:accent3>
        <a:srgbClr val="9BBB59"/>
      </a:accent3>
      <a:accent4>
        <a:srgbClr val="8064A2"/>
      </a:accent4>
      <a:accent5>
        <a:srgbClr val="4BACC6"/>
      </a:accent5>
      <a:accent6>
        <a:srgbClr val="F79646"/>
      </a:accent6>
      <a:hlink>
        <a:srgbClr val="0000FF"/>
      </a:hlink>
      <a:folHlink>
        <a:srgbClr val="FF00FF"/>
      </a:folHlink>
    </a:clrScheme>
    <a:fontScheme name="Textured">
      <a:majorFont>
        <a:latin typeface="Helvetica"/>
        <a:ea typeface="Helvetica"/>
        <a:cs typeface="Helvetica"/>
      </a:majorFont>
      <a:minorFont>
        <a:latin typeface="Arial"/>
        <a:ea typeface="Arial"/>
        <a:cs typeface="Arial"/>
      </a:minorFont>
    </a:fontScheme>
    <a:fmtScheme name="Texture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B5481"/>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B5481"/>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extured">
  <a:themeElements>
    <a:clrScheme name="Textured">
      <a:dk1>
        <a:srgbClr val="000000"/>
      </a:dk1>
      <a:lt1>
        <a:srgbClr val="FFFFFF"/>
      </a:lt1>
      <a:dk2>
        <a:srgbClr val="A7A7A7"/>
      </a:dk2>
      <a:lt2>
        <a:srgbClr val="535353"/>
      </a:lt2>
      <a:accent1>
        <a:srgbClr val="009999"/>
      </a:accent1>
      <a:accent2>
        <a:srgbClr val="336699"/>
      </a:accent2>
      <a:accent3>
        <a:srgbClr val="9BBB59"/>
      </a:accent3>
      <a:accent4>
        <a:srgbClr val="8064A2"/>
      </a:accent4>
      <a:accent5>
        <a:srgbClr val="4BACC6"/>
      </a:accent5>
      <a:accent6>
        <a:srgbClr val="F79646"/>
      </a:accent6>
      <a:hlink>
        <a:srgbClr val="0000FF"/>
      </a:hlink>
      <a:folHlink>
        <a:srgbClr val="FF00FF"/>
      </a:folHlink>
    </a:clrScheme>
    <a:fontScheme name="Textured">
      <a:majorFont>
        <a:latin typeface="Helvetica"/>
        <a:ea typeface="Helvetica"/>
        <a:cs typeface="Helvetica"/>
      </a:majorFont>
      <a:minorFont>
        <a:latin typeface="Arial"/>
        <a:ea typeface="Arial"/>
        <a:cs typeface="Arial"/>
      </a:minorFont>
    </a:fontScheme>
    <a:fmtScheme name="Texture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B5481"/>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2B5481"/>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