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media/image6.jpeg" ContentType="image/jpeg"/>
  <Override PartName="/ppt/media/image7.jpeg" ContentType="image/jpeg"/>
  <Override PartName="/ppt/media/image8.jpeg" ContentType="image/jpeg"/>
  <Override PartName="/ppt/notesSlides/notesSlide2.xml" ContentType="application/vnd.openxmlformats-officedocument.presentationml.notesSlide+xml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notesSlides/notesSlide3.xml" ContentType="application/vnd.openxmlformats-officedocument.presentationml.notesSlide+xml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B5481"/>
        </a:solidFill>
        <a:effectLst/>
        <a:uFillTx/>
        <a:latin typeface="Tahoma"/>
        <a:ea typeface="Tahoma"/>
        <a:cs typeface="Tahoma"/>
        <a:sym typeface="Tahom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DD"/>
          </a:solidFill>
        </a:fill>
      </a:tcStyle>
    </a:wholeTbl>
    <a:band2H>
      <a:tcTxStyle b="def" i="def"/>
      <a:tcStyle>
        <a:tcBdr/>
        <a:fill>
          <a:solidFill>
            <a:srgbClr val="E6EFE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9EC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B5481"/>
              </a:solidFill>
              <a:prstDash val="solid"/>
              <a:round/>
            </a:ln>
          </a:top>
          <a:bottom>
            <a:ln w="25400" cap="flat">
              <a:solidFill>
                <a:srgbClr val="2B548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B5481"/>
              </a:solidFill>
              <a:prstDash val="solid"/>
              <a:round/>
            </a:ln>
          </a:top>
          <a:bottom>
            <a:ln w="25400" cap="flat">
              <a:solidFill>
                <a:srgbClr val="2B548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ahoma"/>
          <a:ea typeface="Tahoma"/>
          <a:cs typeface="Tahoma"/>
        </a:font>
        <a:srgbClr val="2B548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FD7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5481"/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5481"/>
          </a:solidFill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B548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ahoma"/>
          <a:ea typeface="Tahoma"/>
          <a:cs typeface="Tahom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Keratin pearl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Shape 1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Keratin pearl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/>
            <a:r>
              <a:t>Malignant cell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85800" y="1676400"/>
            <a:ext cx="77724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Shape 94"/>
          <p:cNvSpPr/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685800" y="1676400"/>
            <a:ext cx="7772400" cy="1828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3" name="Shape 103"/>
          <p:cNvSpPr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2" name="Shape 1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" name="Shape 1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Shape 121"/>
          <p:cNvSpPr/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8384893" y="6432653"/>
            <a:ext cx="301908" cy="288824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/>
          <p:nvPr/>
        </p:nvSpPr>
        <p:spPr>
          <a:xfrm>
            <a:off x="3471659" y="5942329"/>
            <a:ext cx="1961230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All rights reserved 2017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Shape 39"/>
          <p:cNvSpPr/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/>
          <p:nvPr>
            <p:ph type="body" sz="half" idx="13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hape 58"/>
          <p:cNvSpPr/>
          <p:nvPr>
            <p:ph type="body" sz="half" idx="1"/>
          </p:nvPr>
        </p:nvSpPr>
        <p:spPr>
          <a:xfrm>
            <a:off x="457200" y="1981200"/>
            <a:ext cx="8229600" cy="1987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57200" y="1981200"/>
            <a:ext cx="4038600" cy="1987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Shape 76"/>
          <p:cNvSpPr/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Shape 85"/>
          <p:cNvSpPr/>
          <p:nvPr>
            <p:ph type="body" sz="half" idx="1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384892" y="6432651"/>
            <a:ext cx="301909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E5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■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CCFF"/>
        </a:buClr>
        <a:buSzPct val="65000"/>
        <a:buFont typeface="Wingdings"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12700" dist="25400" dir="2700000">
              <a:srgbClr val="000000"/>
            </a:outerShdw>
          </a:effectLst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hyperlink" Target="http://www.bronchoscopy.org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2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www.bronchoscopy.org" TargetMode="External"/><Relationship Id="rId3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/>
          <a:lstStyle>
            <a:lvl1pPr defTabSz="832104">
              <a:defRPr sz="3640">
                <a:effectLst>
                  <a:outerShdw sx="100000" sy="100000" kx="0" ky="0" algn="b" rotWithShape="0" blurRad="11557" dist="23114" dir="2700000">
                    <a:srgbClr val="000000"/>
                  </a:outerShdw>
                </a:effectLst>
              </a:defRPr>
            </a:lvl1pPr>
          </a:lstStyle>
          <a:p>
            <a:pPr/>
            <a:r>
              <a:t>Part 10A: Histopathology of squamous cell bronchogenic carcinoma</a:t>
            </a:r>
          </a:p>
        </p:txBody>
      </p:sp>
      <p:grpSp>
        <p:nvGrpSpPr>
          <p:cNvPr id="141" name="Group 141"/>
          <p:cNvGrpSpPr/>
          <p:nvPr/>
        </p:nvGrpSpPr>
        <p:grpSpPr>
          <a:xfrm>
            <a:off x="609600" y="1981200"/>
            <a:ext cx="3886200" cy="3505200"/>
            <a:chOff x="0" y="0"/>
            <a:chExt cx="3886200" cy="3505200"/>
          </a:xfrm>
        </p:grpSpPr>
        <p:pic>
          <p:nvPicPr>
            <p:cNvPr id="139" name="Bronchoscopy Atla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886200" cy="350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1752600" y="82718"/>
              <a:ext cx="2133600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200"/>
                </a:spcBef>
                <a:defRPr sz="2000">
                  <a:solidFill>
                    <a:srgbClr val="FFFFFF"/>
                  </a:solidFill>
                </a:defRPr>
              </a:pPr>
              <a:r>
                <a:t>BRONCHATLAS</a:t>
              </a:r>
              <a:r>
                <a:rPr baseline="30000"/>
                <a:t>©</a:t>
              </a:r>
            </a:p>
          </p:txBody>
        </p:sp>
      </p:grpSp>
      <p:sp>
        <p:nvSpPr>
          <p:cNvPr id="142" name="Shape 142"/>
          <p:cNvSpPr/>
          <p:nvPr>
            <p:ph type="body" sz="quarter" idx="4294967295"/>
          </p:nvPr>
        </p:nvSpPr>
        <p:spPr>
          <a:xfrm>
            <a:off x="5431780" y="2705100"/>
            <a:ext cx="2645420" cy="66461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spcBef>
                <a:spcPts val="500"/>
              </a:spcBef>
              <a:buSzTx/>
              <a:buNone/>
              <a:defRPr sz="2400"/>
            </a:lvl1pPr>
          </a:lstStyle>
          <a:p>
            <a:pPr/>
            <a:r>
              <a:t>Prepared By</a:t>
            </a:r>
          </a:p>
        </p:txBody>
      </p:sp>
      <p:grpSp>
        <p:nvGrpSpPr>
          <p:cNvPr id="145" name="Group 145"/>
          <p:cNvGrpSpPr/>
          <p:nvPr/>
        </p:nvGrpSpPr>
        <p:grpSpPr>
          <a:xfrm>
            <a:off x="5280805" y="3335546"/>
            <a:ext cx="2947371" cy="1459974"/>
            <a:chOff x="0" y="0"/>
            <a:chExt cx="2947369" cy="1459973"/>
          </a:xfrm>
        </p:grpSpPr>
        <p:pic>
          <p:nvPicPr>
            <p:cNvPr id="143" name="image3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947370" cy="872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Shape 144"/>
            <p:cNvSpPr/>
            <p:nvPr/>
          </p:nvSpPr>
          <p:spPr>
            <a:xfrm>
              <a:off x="247305" y="1089133"/>
              <a:ext cx="24527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u="sng">
                  <a:solidFill>
                    <a:srgbClr val="00CCFF"/>
                  </a:solidFill>
                  <a:uFill>
                    <a:solidFill>
                      <a:srgbClr val="00CCFF"/>
                    </a:solidFill>
                  </a:uFill>
                  <a:hlinkClick r:id="rId4" invalidUrl="" action="" tgtFrame="" tooltip="" history="1" highlightClick="0" endSnd="0"/>
                </a:defRPr>
              </a:lvl1pPr>
            </a:lstStyle>
            <a:p>
              <a:pPr>
                <a:defRPr u="none">
                  <a:solidFill>
                    <a:srgbClr val="FFFFFF"/>
                  </a:solidFill>
                  <a:uFillTx/>
                </a:defRPr>
              </a:pPr>
              <a:r>
                <a:rPr u="sng">
                  <a:solidFill>
                    <a:srgbClr val="00CCFF"/>
                  </a:solidFill>
                  <a:uFill>
                    <a:solidFill>
                      <a:srgbClr val="00CCFF"/>
                    </a:solidFill>
                  </a:uFill>
                  <a:hlinkClick r:id="rId4" invalidUrl="" action="" tgtFrame="" tooltip="" history="1" highlightClick="0" endSnd="0"/>
                </a:rPr>
                <a:t>www.Bronchoscopy.org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xfrm>
            <a:off x="304800" y="381000"/>
            <a:ext cx="8610600" cy="609600"/>
          </a:xfrm>
          <a:prstGeom prst="rect">
            <a:avLst/>
          </a:prstGeom>
        </p:spPr>
        <p:txBody>
          <a:bodyPr/>
          <a:lstStyle/>
          <a:p>
            <a:pPr defTabSz="521208">
              <a:defRPr sz="1824">
                <a:effectLst>
                  <a:outerShdw sx="100000" sy="100000" kx="0" ky="0" algn="b" rotWithShape="0" blurRad="7239" dist="14478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Squamous cell carcinoma</a:t>
            </a:r>
            <a:br/>
            <a:r>
              <a:t>polygonal cells, bridges, and hyperchromatic nuclei</a:t>
            </a:r>
          </a:p>
        </p:txBody>
      </p:sp>
      <p:pic>
        <p:nvPicPr>
          <p:cNvPr id="218" name="20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5700" y="19812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40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700" y="4114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40X,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8200" y="1676400"/>
            <a:ext cx="4038600" cy="23622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" name="Group 223"/>
          <p:cNvGrpSpPr/>
          <p:nvPr/>
        </p:nvGrpSpPr>
        <p:grpSpPr>
          <a:xfrm>
            <a:off x="4191000" y="4366543"/>
            <a:ext cx="4724400" cy="2011114"/>
            <a:chOff x="0" y="0"/>
            <a:chExt cx="4724400" cy="2011112"/>
          </a:xfrm>
        </p:grpSpPr>
        <p:sp>
          <p:nvSpPr>
            <p:cNvPr id="221" name="Shape 221"/>
            <p:cNvSpPr/>
            <p:nvPr/>
          </p:nvSpPr>
          <p:spPr>
            <a:xfrm>
              <a:off x="0" y="53056"/>
              <a:ext cx="4724400" cy="1905001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159470" y="-1"/>
              <a:ext cx="4405460" cy="20111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SCC with :</a:t>
              </a:r>
            </a:p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Nest of polygonal cells , pink cytoplasm</a:t>
              </a:r>
            </a:p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and interacellular bridges . </a:t>
              </a:r>
            </a:p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The nuclei are hyperchromatic and angular</a:t>
              </a:r>
            </a:p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 –Eosin stain</a:t>
              </a:r>
            </a:p>
          </p:txBody>
        </p:sp>
      </p:grpSp>
      <p:sp>
        <p:nvSpPr>
          <p:cNvPr id="224" name="Shape 224"/>
          <p:cNvSpPr/>
          <p:nvPr/>
        </p:nvSpPr>
        <p:spPr>
          <a:xfrm flipV="1">
            <a:off x="304800" y="3276599"/>
            <a:ext cx="1905001" cy="7620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5" name="Shape 225"/>
          <p:cNvSpPr/>
          <p:nvPr/>
        </p:nvSpPr>
        <p:spPr>
          <a:xfrm flipV="1">
            <a:off x="0" y="4799012"/>
            <a:ext cx="1828801" cy="758826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6" name="Shape 226"/>
          <p:cNvSpPr/>
          <p:nvPr/>
        </p:nvSpPr>
        <p:spPr>
          <a:xfrm flipV="1">
            <a:off x="4038600" y="3354387"/>
            <a:ext cx="915988" cy="455613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7" name="Shape 227"/>
          <p:cNvSpPr/>
          <p:nvPr/>
        </p:nvSpPr>
        <p:spPr>
          <a:xfrm>
            <a:off x="381000" y="6324600"/>
            <a:ext cx="581713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  <p:sp>
        <p:nvSpPr>
          <p:cNvPr id="228" name="Shape 228"/>
          <p:cNvSpPr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xfrm>
            <a:off x="457200" y="228600"/>
            <a:ext cx="8229600" cy="6858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mitoses</a:t>
            </a:r>
          </a:p>
        </p:txBody>
      </p:sp>
      <p:pic>
        <p:nvPicPr>
          <p:cNvPr id="231" name="20 x,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" y="1066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20 x,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53000" y="1066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20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" y="3352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100x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29200" y="3276600"/>
            <a:ext cx="2641600" cy="19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 flipH="1" flipV="1">
            <a:off x="6553200" y="3581400"/>
            <a:ext cx="1676401" cy="914400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6" name="Shape 236"/>
          <p:cNvSpPr/>
          <p:nvPr/>
        </p:nvSpPr>
        <p:spPr>
          <a:xfrm flipH="1" flipV="1">
            <a:off x="7239000" y="2057399"/>
            <a:ext cx="1298576" cy="766764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7" name="Shape 237"/>
          <p:cNvSpPr/>
          <p:nvPr/>
        </p:nvSpPr>
        <p:spPr>
          <a:xfrm flipV="1">
            <a:off x="457199" y="4724399"/>
            <a:ext cx="1143001" cy="7620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8" name="Shape 238"/>
          <p:cNvSpPr/>
          <p:nvPr/>
        </p:nvSpPr>
        <p:spPr>
          <a:xfrm flipV="1">
            <a:off x="914400" y="2438399"/>
            <a:ext cx="1524001" cy="9906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41" name="Group 241"/>
          <p:cNvGrpSpPr/>
          <p:nvPr/>
        </p:nvGrpSpPr>
        <p:grpSpPr>
          <a:xfrm>
            <a:off x="2743200" y="5166135"/>
            <a:ext cx="3733800" cy="1707330"/>
            <a:chOff x="0" y="0"/>
            <a:chExt cx="3733800" cy="1707328"/>
          </a:xfrm>
        </p:grpSpPr>
        <p:sp>
          <p:nvSpPr>
            <p:cNvPr id="239" name="Shape 239"/>
            <p:cNvSpPr/>
            <p:nvPr/>
          </p:nvSpPr>
          <p:spPr>
            <a:xfrm>
              <a:off x="0" y="396464"/>
              <a:ext cx="3733800" cy="914401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40" name="Shape 240"/>
            <p:cNvSpPr/>
            <p:nvPr/>
          </p:nvSpPr>
          <p:spPr>
            <a:xfrm>
              <a:off x="519634" y="-1"/>
              <a:ext cx="2694532" cy="1707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  <a:p>
              <a:pPr algn="ctr">
                <a:defRPr>
                  <a:solidFill>
                    <a:srgbClr val="FFFFFF"/>
                  </a:solidFill>
                </a:defRPr>
              </a:pP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Mitosis in malignant cells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Hematoxylin –Eosine stain 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42" name="Shape 242"/>
          <p:cNvSpPr/>
          <p:nvPr>
            <p:ph type="sldNum" sz="quarter" idx="4294967295"/>
          </p:nvPr>
        </p:nvSpPr>
        <p:spPr>
          <a:xfrm>
            <a:off x="8398088" y="6432651"/>
            <a:ext cx="288713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type="title"/>
          </p:nvPr>
        </p:nvSpPr>
        <p:spPr>
          <a:xfrm>
            <a:off x="457200" y="381000"/>
            <a:ext cx="8229600" cy="533400"/>
          </a:xfrm>
          <a:prstGeom prst="rect">
            <a:avLst/>
          </a:prstGeom>
        </p:spPr>
        <p:txBody>
          <a:bodyPr/>
          <a:lstStyle>
            <a:lvl1pPr defTabSz="905255">
              <a:defRPr sz="3168">
                <a:effectLst>
                  <a:outerShdw sx="100000" sy="100000" kx="0" ky="0" algn="b" rotWithShape="0" blurRad="12573" dist="25146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with dysplasia</a:t>
            </a:r>
          </a:p>
        </p:txBody>
      </p:sp>
      <p:pic>
        <p:nvPicPr>
          <p:cNvPr id="245" name="20X, endobronchial biopsy, dysplas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1981200"/>
            <a:ext cx="3200400" cy="26511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Group 248"/>
          <p:cNvGrpSpPr/>
          <p:nvPr/>
        </p:nvGrpSpPr>
        <p:grpSpPr>
          <a:xfrm>
            <a:off x="533400" y="5638800"/>
            <a:ext cx="4038600" cy="914400"/>
            <a:chOff x="0" y="0"/>
            <a:chExt cx="4038600" cy="914400"/>
          </a:xfrm>
        </p:grpSpPr>
        <p:sp>
          <p:nvSpPr>
            <p:cNvPr id="246" name="Shape 246"/>
            <p:cNvSpPr/>
            <p:nvPr/>
          </p:nvSpPr>
          <p:spPr>
            <a:xfrm>
              <a:off x="0" y="0"/>
              <a:ext cx="4038600" cy="9144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7534" y="149635"/>
              <a:ext cx="3983532" cy="61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SCC dysplasia  in metaplastic epithelium 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Hematoxylin –Eosine stain</a:t>
              </a:r>
            </a:p>
          </p:txBody>
        </p:sp>
      </p:grpSp>
      <p:sp>
        <p:nvSpPr>
          <p:cNvPr id="249" name="Shape 249"/>
          <p:cNvSpPr/>
          <p:nvPr/>
        </p:nvSpPr>
        <p:spPr>
          <a:xfrm flipV="1">
            <a:off x="2514599" y="3810000"/>
            <a:ext cx="1143001" cy="1673225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0" name="40X, endobronchial biopsy, dysplasi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2743200"/>
            <a:ext cx="3200400" cy="2667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 253"/>
          <p:cNvGrpSpPr/>
          <p:nvPr/>
        </p:nvGrpSpPr>
        <p:grpSpPr>
          <a:xfrm>
            <a:off x="5638800" y="5791200"/>
            <a:ext cx="2133600" cy="533400"/>
            <a:chOff x="0" y="0"/>
            <a:chExt cx="2133600" cy="533400"/>
          </a:xfrm>
        </p:grpSpPr>
        <p:sp>
          <p:nvSpPr>
            <p:cNvPr id="251" name="Shape 251"/>
            <p:cNvSpPr/>
            <p:nvPr/>
          </p:nvSpPr>
          <p:spPr>
            <a:xfrm>
              <a:off x="0" y="0"/>
              <a:ext cx="2133600" cy="5334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>
              <a:off x="221159" y="92485"/>
              <a:ext cx="1691282" cy="3484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High power view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xfrm>
            <a:off x="228600" y="381000"/>
            <a:ext cx="8610600" cy="762000"/>
          </a:xfrm>
          <a:prstGeom prst="rect">
            <a:avLst/>
          </a:prstGeom>
        </p:spPr>
        <p:txBody>
          <a:bodyPr/>
          <a:lstStyle/>
          <a:p>
            <a:pPr defTabSz="685800">
              <a:defRPr sz="2400">
                <a:effectLst>
                  <a:outerShdw sx="100000" sy="100000" kx="0" ky="0" algn="b" rotWithShape="0" blurRad="9525" dist="1905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Squamous cell carcinoma </a:t>
            </a:r>
            <a:br/>
            <a:r>
              <a:t>metaplasia and displasia</a:t>
            </a:r>
          </a:p>
        </p:txBody>
      </p:sp>
      <p:pic>
        <p:nvPicPr>
          <p:cNvPr id="256" name="20X, in-sit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8950" y="1981200"/>
            <a:ext cx="30861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 flipH="1" flipV="1">
            <a:off x="5638799" y="3810000"/>
            <a:ext cx="914401" cy="1600200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60" name="Group 260"/>
          <p:cNvGrpSpPr/>
          <p:nvPr/>
        </p:nvGrpSpPr>
        <p:grpSpPr>
          <a:xfrm>
            <a:off x="6477000" y="5715000"/>
            <a:ext cx="2514600" cy="914400"/>
            <a:chOff x="0" y="0"/>
            <a:chExt cx="2514599" cy="914400"/>
          </a:xfrm>
        </p:grpSpPr>
        <p:sp>
          <p:nvSpPr>
            <p:cNvPr id="258" name="Shape 258"/>
            <p:cNvSpPr/>
            <p:nvPr/>
          </p:nvSpPr>
          <p:spPr>
            <a:xfrm>
              <a:off x="0" y="0"/>
              <a:ext cx="2514600" cy="9144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59" name="Shape 259"/>
            <p:cNvSpPr/>
            <p:nvPr/>
          </p:nvSpPr>
          <p:spPr>
            <a:xfrm>
              <a:off x="78247" y="16285"/>
              <a:ext cx="2358106" cy="881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Malignant cells in 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Dysplastic Epithelium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Hemotoxylin-eosin stain</a:t>
              </a:r>
            </a:p>
          </p:txBody>
        </p:sp>
      </p:grpSp>
      <p:sp>
        <p:nvSpPr>
          <p:cNvPr id="261" name="Shape 261"/>
          <p:cNvSpPr/>
          <p:nvPr/>
        </p:nvSpPr>
        <p:spPr>
          <a:xfrm>
            <a:off x="152400" y="6248400"/>
            <a:ext cx="581713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  <p:sp>
        <p:nvSpPr>
          <p:cNvPr id="262" name="Shape 262"/>
          <p:cNvSpPr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carcinoma in-situ</a:t>
            </a:r>
          </a:p>
        </p:txBody>
      </p:sp>
      <p:pic>
        <p:nvPicPr>
          <p:cNvPr id="265" name="in-situ SCC, 40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1981200"/>
            <a:ext cx="4800600" cy="35814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Group 268"/>
          <p:cNvGrpSpPr/>
          <p:nvPr/>
        </p:nvGrpSpPr>
        <p:grpSpPr>
          <a:xfrm>
            <a:off x="6231323" y="1864135"/>
            <a:ext cx="2548754" cy="1148530"/>
            <a:chOff x="0" y="0"/>
            <a:chExt cx="2548753" cy="1148528"/>
          </a:xfrm>
        </p:grpSpPr>
        <p:sp>
          <p:nvSpPr>
            <p:cNvPr id="266" name="Shape 266"/>
            <p:cNvSpPr/>
            <p:nvPr/>
          </p:nvSpPr>
          <p:spPr>
            <a:xfrm>
              <a:off x="17076" y="40864"/>
              <a:ext cx="2514601" cy="1066801"/>
            </a:xfrm>
            <a:prstGeom prst="rect">
              <a:avLst/>
            </a:prstGeom>
            <a:solidFill>
              <a:srgbClr val="333333"/>
            </a:solidFill>
            <a:ln w="66675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67" name="Shape 267"/>
            <p:cNvSpPr/>
            <p:nvPr/>
          </p:nvSpPr>
          <p:spPr>
            <a:xfrm>
              <a:off x="0" y="0"/>
              <a:ext cx="2548754" cy="1148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Malignant cells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High power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 –Eosin stain</a:t>
              </a:r>
            </a:p>
          </p:txBody>
        </p:sp>
      </p:grpSp>
      <p:sp>
        <p:nvSpPr>
          <p:cNvPr id="269" name="Shape 269"/>
          <p:cNvSpPr/>
          <p:nvPr/>
        </p:nvSpPr>
        <p:spPr>
          <a:xfrm flipH="1">
            <a:off x="4800600" y="2743199"/>
            <a:ext cx="1295401" cy="6096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0" name="Shape 270"/>
          <p:cNvSpPr/>
          <p:nvPr/>
        </p:nvSpPr>
        <p:spPr>
          <a:xfrm>
            <a:off x="1447800" y="6324600"/>
            <a:ext cx="581713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  <p:sp>
        <p:nvSpPr>
          <p:cNvPr id="271" name="Shape 271"/>
          <p:cNvSpPr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3124200" y="6432651"/>
            <a:ext cx="2895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 All Rights Reserved, 2017</a:t>
            </a:r>
          </a:p>
        </p:txBody>
      </p:sp>
      <p:sp>
        <p:nvSpPr>
          <p:cNvPr id="276" name="Shape 276"/>
          <p:cNvSpPr/>
          <p:nvPr>
            <p:ph type="sldNum" sz="quarter" idx="2"/>
          </p:nvPr>
        </p:nvSpPr>
        <p:spPr>
          <a:xfrm>
            <a:off x="8384892" y="6432651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7" name="Shape 277"/>
          <p:cNvSpPr/>
          <p:nvPr>
            <p:ph type="title"/>
          </p:nvPr>
        </p:nvSpPr>
        <p:spPr>
          <a:xfrm>
            <a:off x="1439217" y="2451010"/>
            <a:ext cx="6574483" cy="3819229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t>This presentation is part of a multidimensional competency-oriented curriculum for Flexible Bronchoscopy. </a:t>
            </a:r>
          </a:p>
          <a:p>
            <a:pPr>
              <a:defRPr sz="3000"/>
            </a:pPr>
          </a:p>
          <a:p>
            <a:pPr>
              <a:defRPr sz="3000"/>
            </a:pPr>
            <a:r>
              <a:t>Our goal is to eliminate patient suffering caused by unequal physician expertise and on-the-job training.</a:t>
            </a:r>
          </a:p>
        </p:txBody>
      </p:sp>
      <p:sp>
        <p:nvSpPr>
          <p:cNvPr id="278" name="Shape 278"/>
          <p:cNvSpPr/>
          <p:nvPr/>
        </p:nvSpPr>
        <p:spPr>
          <a:xfrm>
            <a:off x="457200" y="6432651"/>
            <a:ext cx="2133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5/26/17</a:t>
            </a:r>
          </a:p>
        </p:txBody>
      </p:sp>
      <p:grpSp>
        <p:nvGrpSpPr>
          <p:cNvPr id="289" name="Group 289"/>
          <p:cNvGrpSpPr/>
          <p:nvPr/>
        </p:nvGrpSpPr>
        <p:grpSpPr>
          <a:xfrm>
            <a:off x="70222" y="60805"/>
            <a:ext cx="9003557" cy="2227793"/>
            <a:chOff x="0" y="0"/>
            <a:chExt cx="9003555" cy="2227791"/>
          </a:xfrm>
        </p:grpSpPr>
        <p:pic>
          <p:nvPicPr>
            <p:cNvPr id="279" name="Module 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79509" y="18424"/>
              <a:ext cx="1830620" cy="2209368"/>
            </a:xfrm>
            <a:prstGeom prst="rect">
              <a:avLst/>
            </a:prstGeom>
            <a:ln w="28575" cap="flat">
              <a:solidFill>
                <a:srgbClr val="003366"/>
              </a:solidFill>
              <a:prstDash val="solid"/>
              <a:round/>
            </a:ln>
            <a:effectLst/>
          </p:spPr>
        </p:pic>
        <p:grpSp>
          <p:nvGrpSpPr>
            <p:cNvPr id="282" name="Group 282"/>
            <p:cNvGrpSpPr/>
            <p:nvPr/>
          </p:nvGrpSpPr>
          <p:grpSpPr>
            <a:xfrm>
              <a:off x="7067038" y="0"/>
              <a:ext cx="1936518" cy="1641092"/>
              <a:chOff x="0" y="0"/>
              <a:chExt cx="1936517" cy="1641091"/>
            </a:xfrm>
          </p:grpSpPr>
          <p:pic>
            <p:nvPicPr>
              <p:cNvPr id="280" name="Bronchoscopy Atlas.jp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1936518" cy="1641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1" name="Shape 281"/>
              <p:cNvSpPr/>
              <p:nvPr/>
            </p:nvSpPr>
            <p:spPr>
              <a:xfrm>
                <a:off x="212706" y="70902"/>
                <a:ext cx="1630753" cy="28597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spcBef>
                    <a:spcPts val="800"/>
                  </a:spcBef>
                  <a:defRPr b="1" sz="1400">
                    <a:solidFill>
                      <a:srgbClr val="FFFFFF"/>
                    </a:solidFill>
                  </a:defRPr>
                </a:pPr>
                <a:r>
                  <a:t>BRONCHATLAS</a:t>
                </a:r>
                <a:r>
                  <a:rPr baseline="30000"/>
                  <a:t>©</a:t>
                </a:r>
              </a:p>
            </p:txBody>
          </p:sp>
        </p:grpSp>
        <p:pic>
          <p:nvPicPr>
            <p:cNvPr id="283" name="Art of Bronchoscopy Page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09135" y="38100"/>
              <a:ext cx="2349633" cy="15648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4" name="Practical Approach Logo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97552" y="33818"/>
              <a:ext cx="1554164" cy="2178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7" name="Group 287"/>
            <p:cNvGrpSpPr/>
            <p:nvPr/>
          </p:nvGrpSpPr>
          <p:grpSpPr>
            <a:xfrm>
              <a:off x="0" y="33818"/>
              <a:ext cx="1392086" cy="2178580"/>
              <a:chOff x="0" y="0"/>
              <a:chExt cx="1392085" cy="2178579"/>
            </a:xfrm>
          </p:grpSpPr>
          <p:pic>
            <p:nvPicPr>
              <p:cNvPr id="285" name="BRONCHOSCOPY poster FINAL.jp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304617"/>
                <a:ext cx="1392086" cy="18739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6" name="Shape 286"/>
              <p:cNvSpPr/>
              <p:nvPr/>
            </p:nvSpPr>
            <p:spPr>
              <a:xfrm>
                <a:off x="7733" y="0"/>
                <a:ext cx="1376619" cy="291268"/>
              </a:xfrm>
              <a:prstGeom prst="rect">
                <a:avLst/>
              </a:prstGeom>
              <a:solidFill>
                <a:schemeClr val="accent1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ctr">
                  <a:spcBef>
                    <a:spcPts val="900"/>
                  </a:spcBef>
                  <a:defRPr b="1" sz="13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lvl1pPr>
              </a:lstStyle>
              <a:p>
                <a:pPr/>
                <a:r>
                  <a:t>Step by Step©</a:t>
                </a:r>
              </a:p>
            </p:txBody>
          </p:sp>
        </p:grpSp>
        <p:sp>
          <p:nvSpPr>
            <p:cNvPr id="288" name="Shape 288"/>
            <p:cNvSpPr/>
            <p:nvPr/>
          </p:nvSpPr>
          <p:spPr>
            <a:xfrm>
              <a:off x="5090855" y="1651081"/>
              <a:ext cx="329683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6"/>
                  </a:solidFill>
                </a:defRPr>
              </a:lvl1pPr>
            </a:lstStyle>
            <a:p>
              <a:pPr/>
              <a:r>
                <a:t>&amp;  YouTube Instructional videos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3124200" y="6432651"/>
            <a:ext cx="2895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All Rights Reserved, 2017</a:t>
            </a:r>
          </a:p>
        </p:txBody>
      </p:sp>
      <p:sp>
        <p:nvSpPr>
          <p:cNvPr id="292" name="Shape 292"/>
          <p:cNvSpPr/>
          <p:nvPr>
            <p:ph type="sldNum" sz="quarter" idx="2"/>
          </p:nvPr>
        </p:nvSpPr>
        <p:spPr>
          <a:xfrm>
            <a:off x="8384892" y="6432651"/>
            <a:ext cx="301909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3" name="Shape 293"/>
          <p:cNvSpPr/>
          <p:nvPr>
            <p:ph type="body" sz="quarter" idx="1"/>
          </p:nvPr>
        </p:nvSpPr>
        <p:spPr>
          <a:xfrm>
            <a:off x="419100" y="1854200"/>
            <a:ext cx="8229600" cy="12192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buSzTx/>
              <a:buNone/>
              <a:defRPr sz="2000"/>
            </a:pPr>
            <a:r>
              <a:t>	Bronchoscopy International: BronchAtlas</a:t>
            </a:r>
            <a:r>
              <a:rPr baseline="23999"/>
              <a:t>©</a:t>
            </a:r>
            <a:r>
              <a:t>, an Electronic On-Line Multimedia Slide Presentation. http://www.Bronchoscopy.org/Bronchatlas/htm. Published 2017 (Please add “Date Accessed”).</a:t>
            </a:r>
          </a:p>
        </p:txBody>
      </p:sp>
      <p:sp>
        <p:nvSpPr>
          <p:cNvPr id="294" name="Shape 294"/>
          <p:cNvSpPr/>
          <p:nvPr/>
        </p:nvSpPr>
        <p:spPr>
          <a:xfrm>
            <a:off x="304800" y="228600"/>
            <a:ext cx="8458200" cy="1386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1600"/>
              </a:spcBef>
              <a:defRPr sz="2800">
                <a:solidFill>
                  <a:srgbClr val="FFCC00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</a:defRPr>
            </a:lvl1pPr>
          </a:lstStyle>
          <a:p>
            <a:pPr/>
            <a:r>
              <a:t>All efforts are made by Bronchoscopy International to maintain currency of online information. Multimedia presentations and videos can be cited as:</a:t>
            </a:r>
          </a:p>
        </p:txBody>
      </p:sp>
      <p:grpSp>
        <p:nvGrpSpPr>
          <p:cNvPr id="297" name="Group 297"/>
          <p:cNvGrpSpPr/>
          <p:nvPr/>
        </p:nvGrpSpPr>
        <p:grpSpPr>
          <a:xfrm>
            <a:off x="346075" y="3163887"/>
            <a:ext cx="2895600" cy="2597065"/>
            <a:chOff x="0" y="0"/>
            <a:chExt cx="2895599" cy="2597064"/>
          </a:xfrm>
        </p:grpSpPr>
        <p:pic>
          <p:nvPicPr>
            <p:cNvPr id="295" name="Bronchoscopy Atla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95600" cy="259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" name="Shape 296"/>
            <p:cNvSpPr/>
            <p:nvPr/>
          </p:nvSpPr>
          <p:spPr>
            <a:xfrm>
              <a:off x="849291" y="94616"/>
              <a:ext cx="1881312" cy="408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900"/>
                </a:spcBef>
                <a:defRPr b="1" sz="1600">
                  <a:solidFill>
                    <a:srgbClr val="FFFFFF"/>
                  </a:solidFill>
                </a:defRPr>
              </a:pPr>
              <a:r>
                <a:t>BRONCHATLAS</a:t>
              </a:r>
              <a:r>
                <a:rPr baseline="30000"/>
                <a:t>©</a:t>
              </a:r>
            </a:p>
          </p:txBody>
        </p:sp>
      </p:grpSp>
      <p:sp>
        <p:nvSpPr>
          <p:cNvPr id="298" name="Shape 298"/>
          <p:cNvSpPr/>
          <p:nvPr>
            <p:ph type="title"/>
          </p:nvPr>
        </p:nvSpPr>
        <p:spPr>
          <a:xfrm>
            <a:off x="5186513" y="3505200"/>
            <a:ext cx="1371601" cy="457200"/>
          </a:xfrm>
          <a:prstGeom prst="rect">
            <a:avLst/>
          </a:prstGeom>
        </p:spPr>
        <p:txBody>
          <a:bodyPr/>
          <a:lstStyle>
            <a:lvl1pPr defTabSz="566927">
              <a:defRPr sz="2170"/>
            </a:lvl1pPr>
          </a:lstStyle>
          <a:p>
            <a:pPr>
              <a:defRPr>
                <a:effectLst/>
              </a:defRPr>
            </a:pPr>
            <a:r>
              <a:t>Thank you</a:t>
            </a:r>
          </a:p>
        </p:txBody>
      </p:sp>
      <p:sp>
        <p:nvSpPr>
          <p:cNvPr id="299" name="Shape 299"/>
          <p:cNvSpPr/>
          <p:nvPr/>
        </p:nvSpPr>
        <p:spPr>
          <a:xfrm>
            <a:off x="457200" y="6432651"/>
            <a:ext cx="21336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>
              <a:defRPr sz="1400">
                <a:solidFill>
                  <a:srgbClr val="FFFFFF"/>
                </a:solidFill>
                <a:effectLst>
                  <a:outerShdw sx="100000" sy="100000" kx="0" ky="0" algn="b" rotWithShape="0" blurRad="12700" dist="25400" dir="27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Arial"/>
              </a:defRPr>
            </a:lvl1pPr>
          </a:lstStyle>
          <a:p>
            <a:pPr/>
            <a:r>
              <a:t>5/26/17</a:t>
            </a:r>
          </a:p>
        </p:txBody>
      </p:sp>
      <p:pic>
        <p:nvPicPr>
          <p:cNvPr id="300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83594" y="4163060"/>
            <a:ext cx="2977440" cy="881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Num" sz="quarter" idx="4294967295"/>
          </p:nvPr>
        </p:nvSpPr>
        <p:spPr>
          <a:xfrm>
            <a:off x="8384891" y="6432650"/>
            <a:ext cx="301909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Shape 303"/>
          <p:cNvSpPr/>
          <p:nvPr>
            <p:ph type="title"/>
          </p:nvPr>
        </p:nvSpPr>
        <p:spPr>
          <a:xfrm>
            <a:off x="457200" y="5778500"/>
            <a:ext cx="8229600" cy="846883"/>
          </a:xfrm>
          <a:prstGeom prst="rect">
            <a:avLst/>
          </a:prstGeom>
        </p:spPr>
        <p:txBody>
          <a:bodyPr/>
          <a:lstStyle>
            <a:lvl1pPr defTabSz="521208">
              <a:defRPr sz="2500" u="sng">
                <a:solidFill>
                  <a:srgbClr val="FFE8F1"/>
                </a:solidFill>
                <a:effectLst>
                  <a:outerShdw sx="100000" sy="100000" kx="0" ky="0" algn="b" rotWithShape="0" blurRad="12700" dist="14478" dir="270000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uFill>
                  <a:solidFill>
                    <a:srgbClr val="00CCFF"/>
                  </a:solidFill>
                </a:uFill>
              </a:defRPr>
            </a:pPr>
            <a:r>
              <a:rPr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www.Bronchoscopy.org</a:t>
            </a:r>
          </a:p>
        </p:txBody>
      </p:sp>
      <p:pic>
        <p:nvPicPr>
          <p:cNvPr id="304" name="image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8967" y="2391705"/>
            <a:ext cx="6086067" cy="1802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xfrm>
            <a:off x="304800" y="22860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Classification of Lung Tumors</a:t>
            </a:r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xfrm>
            <a:off x="304800" y="1219200"/>
            <a:ext cx="8534400" cy="53340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</a:t>
            </a:r>
          </a:p>
          <a:p>
            <a:pPr>
              <a:lnSpc>
                <a:spcPct val="80000"/>
              </a:lnSpc>
              <a:spcBef>
                <a:spcPts val="6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		</a:t>
            </a:r>
            <a:r>
              <a:rPr sz="2800"/>
              <a:t>The most recent classification of the World Health Organization has gained wide acceptance. Several histological variant of each type of lung cancer are described. Major categories include :</a:t>
            </a:r>
            <a:endParaRPr sz="2800"/>
          </a:p>
          <a:p>
            <a:pPr>
              <a:lnSpc>
                <a:spcPct val="80000"/>
              </a:lnSpc>
              <a:buSzTx/>
              <a:buNone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FFCC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Squamous cell carcinoma 	 25% to 40%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FFCC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Adenocarcinoma         	     	 25% to 40%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FFCC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Small cell carcinoma        	 20%  to 25%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b="1" sz="2400">
                <a:solidFill>
                  <a:srgbClr val="FFCC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Large cell carcinoma         	 10% to 15%</a:t>
            </a:r>
          </a:p>
          <a:p>
            <a:pPr>
              <a:lnSpc>
                <a:spcPct val="80000"/>
              </a:lnSpc>
              <a:buSzTx/>
              <a:buNone/>
              <a:defRPr b="1" sz="2400">
                <a:solidFill>
                  <a:srgbClr val="FFCC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lnSpc>
                <a:spcPct val="80000"/>
              </a:lnSpc>
              <a:spcBef>
                <a:spcPts val="5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		</a:t>
            </a:r>
            <a:r>
              <a:rPr sz="2400"/>
              <a:t>The incidence of adenocarcinoma has increased significantly in the last two decade; it is now the most common form of lung cancer in women and, in many studies, men as well. </a:t>
            </a:r>
          </a:p>
        </p:txBody>
      </p:sp>
      <p:sp>
        <p:nvSpPr>
          <p:cNvPr id="149" name="Shape 149"/>
          <p:cNvSpPr/>
          <p:nvPr>
            <p:ph type="sldNum" sz="quarter" idx="2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/>
          <a:lstStyle>
            <a:lvl1pPr defTabSz="832104">
              <a:defRPr sz="3640">
                <a:effectLst>
                  <a:outerShdw sx="100000" sy="100000" kx="0" ky="0" algn="b" rotWithShape="0" blurRad="11557" dist="23114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</a:t>
            </a:r>
          </a:p>
        </p:txBody>
      </p:sp>
      <p:sp>
        <p:nvSpPr>
          <p:cNvPr id="152" name="Shape 152"/>
          <p:cNvSpPr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400"/>
              </a:spcBef>
              <a:buSz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         </a:t>
            </a:r>
          </a:p>
        </p:txBody>
      </p:sp>
      <p:sp>
        <p:nvSpPr>
          <p:cNvPr id="153" name="Shape 153"/>
          <p:cNvSpPr/>
          <p:nvPr>
            <p:ph type="body" idx="13"/>
          </p:nvPr>
        </p:nvSpPr>
        <p:spPr>
          <a:xfrm>
            <a:off x="457200" y="1447800"/>
            <a:ext cx="8382000" cy="3962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Most commonly found in men and closely correlated with a smoking history.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Histologically characterized by keratinization and/or intercellular bridges. Keratinization may take the form of squamous pearls or individual cells with eosinophilic dense cytoplasm.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Features are prominent in well-differentiated tumors. Easily seen but not extensive in moderately differentiated tumors, and focally seen in poorly differentiated tumors. </a:t>
            </a:r>
          </a:p>
          <a:p>
            <a:pPr>
              <a:lnSpc>
                <a:spcPct val="90000"/>
              </a:lnSpc>
              <a:spcBef>
                <a:spcPts val="500"/>
              </a:spcBef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Mitotic activity is higher in poorly differentiated tumors. </a:t>
            </a:r>
          </a:p>
        </p:txBody>
      </p:sp>
      <p:sp>
        <p:nvSpPr>
          <p:cNvPr id="154" name="Shape 154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type="title"/>
          </p:nvPr>
        </p:nvSpPr>
        <p:spPr>
          <a:xfrm>
            <a:off x="457200" y="381000"/>
            <a:ext cx="8229600" cy="609600"/>
          </a:xfrm>
          <a:prstGeom prst="rect">
            <a:avLst/>
          </a:prstGeom>
        </p:spPr>
        <p:txBody>
          <a:bodyPr/>
          <a:lstStyle>
            <a:lvl1pPr defTabSz="786384">
              <a:defRPr sz="3440">
                <a:effectLst>
                  <a:outerShdw sx="100000" sy="100000" kx="0" ky="0" algn="b" rotWithShape="0" blurRad="10922" dist="21844" dir="2700000">
                    <a:srgbClr val="000000"/>
                  </a:outerShdw>
                </a:effectLst>
              </a:defRPr>
            </a:lvl1pPr>
          </a:lstStyle>
          <a:p>
            <a:pPr/>
            <a:r>
              <a:t>Squamous cell carcinoma</a:t>
            </a:r>
          </a:p>
        </p:txBody>
      </p:sp>
      <p:sp>
        <p:nvSpPr>
          <p:cNvPr id="157" name="Shape 157"/>
          <p:cNvSpPr/>
          <p:nvPr>
            <p:ph type="body" idx="1"/>
          </p:nvPr>
        </p:nvSpPr>
        <p:spPr>
          <a:xfrm>
            <a:off x="457200" y="1828800"/>
            <a:ext cx="82296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Squamous metaplasia, epithelial dysplasia, and foci of frank carcinoma in situ may be seen in bronchial epithelium adjacent to the tumor mass.</a:t>
            </a:r>
          </a:p>
          <a:p>
            <a:pPr>
              <a:lnSpc>
                <a:spcPct val="80000"/>
              </a:lnSpc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the past , most  squamous cell carcinomas were seen to arise centrally from the segmental or subsegmental bronchi. However, the incidence of squamous cell carcinoma of the peripheral lung is increasing .</a:t>
            </a:r>
          </a:p>
        </p:txBody>
      </p:sp>
      <p:sp>
        <p:nvSpPr>
          <p:cNvPr id="158" name="Shape 158"/>
          <p:cNvSpPr/>
          <p:nvPr>
            <p:ph type="sldNum" sz="quarter" idx="2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9" name="Shape 159"/>
          <p:cNvSpPr/>
          <p:nvPr/>
        </p:nvSpPr>
        <p:spPr>
          <a:xfrm>
            <a:off x="838200" y="6400800"/>
            <a:ext cx="6477000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457200" y="381000"/>
            <a:ext cx="8229600" cy="762000"/>
          </a:xfrm>
          <a:prstGeom prst="rect">
            <a:avLst/>
          </a:prstGeom>
        </p:spPr>
        <p:txBody>
          <a:bodyPr/>
          <a:lstStyle>
            <a:lvl1pPr defTabSz="685800">
              <a:defRPr sz="2400">
                <a:effectLst>
                  <a:outerShdw sx="100000" sy="100000" kx="0" ky="0" algn="b" rotWithShape="0" blurRad="9525" dist="19050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often has gross necrosis on bronchoscopic examination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4876800" y="2133600"/>
            <a:ext cx="3886200" cy="4460241"/>
            <a:chOff x="0" y="0"/>
            <a:chExt cx="3886200" cy="4460240"/>
          </a:xfrm>
        </p:grpSpPr>
        <p:pic>
          <p:nvPicPr>
            <p:cNvPr id="162" name="squamous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230" t="4006" r="16923" b="1916"/>
            <a:stretch>
              <a:fillRect/>
            </a:stretch>
          </p:blipFill>
          <p:spPr>
            <a:xfrm>
              <a:off x="0" y="0"/>
              <a:ext cx="3886200" cy="3643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Shape 163"/>
            <p:cNvSpPr/>
            <p:nvPr/>
          </p:nvSpPr>
          <p:spPr>
            <a:xfrm>
              <a:off x="609599" y="3810000"/>
              <a:ext cx="3276601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Photo, Hopital St. Marguerite, Marseille France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685799" y="2133600"/>
            <a:ext cx="3810001" cy="4180841"/>
            <a:chOff x="0" y="0"/>
            <a:chExt cx="3810000" cy="4180840"/>
          </a:xfrm>
        </p:grpSpPr>
        <p:pic>
          <p:nvPicPr>
            <p:cNvPr id="165" name="squamous cell ca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6153" t="7131" r="10237" b="10562"/>
            <a:stretch>
              <a:fillRect/>
            </a:stretch>
          </p:blipFill>
          <p:spPr>
            <a:xfrm>
              <a:off x="0" y="0"/>
              <a:ext cx="38100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6" name="Shape 166"/>
            <p:cNvSpPr/>
            <p:nvPr/>
          </p:nvSpPr>
          <p:spPr>
            <a:xfrm>
              <a:off x="0" y="3810000"/>
              <a:ext cx="3048001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>
                  <a:solidFill>
                    <a:srgbClr val="FFFFFF"/>
                  </a:solidFill>
                </a:defRPr>
              </a:lvl1pPr>
            </a:lstStyle>
            <a:p>
              <a:pPr/>
              <a:r>
                <a:t>Photo, courtesy H. Colt</a:t>
              </a:r>
            </a:p>
          </p:txBody>
        </p:sp>
      </p:grpSp>
      <p:sp>
        <p:nvSpPr>
          <p:cNvPr id="168" name="Shape 168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</p:spPr>
        <p:txBody>
          <a:bodyPr/>
          <a:lstStyle>
            <a:lvl1pPr defTabSz="804672">
              <a:defRPr sz="3168">
                <a:effectLst>
                  <a:outerShdw sx="100000" sy="100000" kx="0" ky="0" algn="b" rotWithShape="0" blurRad="11176" dist="22352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Keratin pearls</a:t>
            </a:r>
          </a:p>
        </p:txBody>
      </p:sp>
      <p:pic>
        <p:nvPicPr>
          <p:cNvPr id="171" name="4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3000" y="1447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10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3000" y="3733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10X, 2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91000" y="2514600"/>
            <a:ext cx="4038600" cy="3028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hape 174"/>
          <p:cNvSpPr/>
          <p:nvPr/>
        </p:nvSpPr>
        <p:spPr>
          <a:xfrm flipH="1">
            <a:off x="6324599" y="3047999"/>
            <a:ext cx="2438402" cy="16002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5" name="Shape 175"/>
          <p:cNvSpPr/>
          <p:nvPr/>
        </p:nvSpPr>
        <p:spPr>
          <a:xfrm flipV="1">
            <a:off x="304799" y="2514599"/>
            <a:ext cx="2286001" cy="16764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Shape 176"/>
          <p:cNvSpPr/>
          <p:nvPr/>
        </p:nvSpPr>
        <p:spPr>
          <a:xfrm flipV="1">
            <a:off x="381000" y="5334000"/>
            <a:ext cx="2057400" cy="1371600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7" name="Shape 177"/>
          <p:cNvSpPr/>
          <p:nvPr/>
        </p:nvSpPr>
        <p:spPr>
          <a:xfrm flipH="1">
            <a:off x="6477000" y="1600199"/>
            <a:ext cx="2133601" cy="13716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80" name="Group 180"/>
          <p:cNvGrpSpPr/>
          <p:nvPr/>
        </p:nvGrpSpPr>
        <p:grpSpPr>
          <a:xfrm>
            <a:off x="4648200" y="5867400"/>
            <a:ext cx="3124200" cy="762000"/>
            <a:chOff x="0" y="0"/>
            <a:chExt cx="3124200" cy="762000"/>
          </a:xfrm>
        </p:grpSpPr>
        <p:sp>
          <p:nvSpPr>
            <p:cNvPr id="178" name="Shape 178"/>
            <p:cNvSpPr/>
            <p:nvPr/>
          </p:nvSpPr>
          <p:spPr>
            <a:xfrm>
              <a:off x="0" y="0"/>
              <a:ext cx="3124200" cy="7620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spcBef>
                  <a:spcPts val="600"/>
                </a:spcBef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9" name="Shape 179"/>
            <p:cNvSpPr/>
            <p:nvPr/>
          </p:nvSpPr>
          <p:spPr>
            <a:xfrm>
              <a:off x="363960" y="32287"/>
              <a:ext cx="2396280" cy="6974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spcBef>
                  <a:spcPts val="600"/>
                </a:spcBef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Keratin pearls</a:t>
              </a:r>
            </a:p>
            <a:p>
              <a:pPr algn="ctr">
                <a:spcBef>
                  <a:spcPts val="600"/>
                </a:spcBef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Hemotoxylin-Eosin stain</a:t>
              </a:r>
            </a:p>
          </p:txBody>
        </p:sp>
      </p:grpSp>
      <p:sp>
        <p:nvSpPr>
          <p:cNvPr id="181" name="Shape 181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</p:spPr>
        <p:txBody>
          <a:bodyPr/>
          <a:lstStyle>
            <a:lvl1pPr defTabSz="804672">
              <a:defRPr sz="3168">
                <a:effectLst>
                  <a:outerShdw sx="100000" sy="100000" kx="0" ky="0" algn="b" rotWithShape="0" blurRad="11176" dist="22352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keratinization</a:t>
            </a:r>
          </a:p>
        </p:txBody>
      </p:sp>
      <p:pic>
        <p:nvPicPr>
          <p:cNvPr id="186" name="40X, 2.jpg"/>
          <p:cNvPicPr>
            <a:picLocks noChangeAspect="1"/>
          </p:cNvPicPr>
          <p:nvPr/>
        </p:nvPicPr>
        <p:blipFill>
          <a:blip r:embed="rId3">
            <a:extLst/>
          </a:blip>
          <a:srcRect l="30554" t="5555" r="2777" b="3703"/>
          <a:stretch>
            <a:fillRect/>
          </a:stretch>
        </p:blipFill>
        <p:spPr>
          <a:xfrm>
            <a:off x="2971800" y="1676400"/>
            <a:ext cx="3433763" cy="3505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 flipV="1">
            <a:off x="3429000" y="3124199"/>
            <a:ext cx="1676401" cy="23622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90" name="Group 190"/>
          <p:cNvGrpSpPr/>
          <p:nvPr/>
        </p:nvGrpSpPr>
        <p:grpSpPr>
          <a:xfrm>
            <a:off x="1524000" y="5562600"/>
            <a:ext cx="3657600" cy="762000"/>
            <a:chOff x="0" y="0"/>
            <a:chExt cx="3657600" cy="762000"/>
          </a:xfrm>
        </p:grpSpPr>
        <p:sp>
          <p:nvSpPr>
            <p:cNvPr id="188" name="Shape 188"/>
            <p:cNvSpPr/>
            <p:nvPr/>
          </p:nvSpPr>
          <p:spPr>
            <a:xfrm>
              <a:off x="0" y="0"/>
              <a:ext cx="3657600" cy="7620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9" name="Shape 189"/>
            <p:cNvSpPr/>
            <p:nvPr/>
          </p:nvSpPr>
          <p:spPr>
            <a:xfrm>
              <a:off x="582998" y="73435"/>
              <a:ext cx="2491604" cy="61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Keratinizing SCC 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 –Eosin stain</a:t>
              </a:r>
            </a:p>
          </p:txBody>
        </p:sp>
      </p:grpSp>
      <p:sp>
        <p:nvSpPr>
          <p:cNvPr id="191" name="Shape 191"/>
          <p:cNvSpPr/>
          <p:nvPr/>
        </p:nvSpPr>
        <p:spPr>
          <a:xfrm>
            <a:off x="3048000" y="6324600"/>
            <a:ext cx="581713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  <p:sp>
        <p:nvSpPr>
          <p:cNvPr id="192" name="Shape 192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10X, invasive.jpg"/>
          <p:cNvPicPr>
            <a:picLocks noChangeAspect="1"/>
          </p:cNvPicPr>
          <p:nvPr/>
        </p:nvPicPr>
        <p:blipFill>
          <a:blip r:embed="rId2">
            <a:extLst/>
          </a:blip>
          <a:srcRect l="26228" t="12963" r="0" b="0"/>
          <a:stretch>
            <a:fillRect/>
          </a:stretch>
        </p:blipFill>
        <p:spPr>
          <a:xfrm>
            <a:off x="1676400" y="2133600"/>
            <a:ext cx="3429000" cy="358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 flipH="1" flipV="1">
            <a:off x="4876800" y="4267199"/>
            <a:ext cx="838201" cy="8382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8" name="Shape 198"/>
          <p:cNvSpPr/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</p:spPr>
        <p:txBody>
          <a:bodyPr/>
          <a:lstStyle>
            <a:lvl1pPr defTabSz="804672">
              <a:defRPr sz="3168">
                <a:effectLst>
                  <a:outerShdw sx="100000" sy="100000" kx="0" ky="0" algn="b" rotWithShape="0" blurRad="11176" dist="22352" dir="270000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polygonal cells</a:t>
            </a:r>
          </a:p>
        </p:txBody>
      </p:sp>
      <p:grpSp>
        <p:nvGrpSpPr>
          <p:cNvPr id="201" name="Group 201"/>
          <p:cNvGrpSpPr/>
          <p:nvPr/>
        </p:nvGrpSpPr>
        <p:grpSpPr>
          <a:xfrm>
            <a:off x="5257800" y="5257800"/>
            <a:ext cx="3581400" cy="762000"/>
            <a:chOff x="0" y="0"/>
            <a:chExt cx="3581400" cy="762000"/>
          </a:xfrm>
        </p:grpSpPr>
        <p:sp>
          <p:nvSpPr>
            <p:cNvPr id="199" name="Shape 199"/>
            <p:cNvSpPr/>
            <p:nvPr/>
          </p:nvSpPr>
          <p:spPr>
            <a:xfrm>
              <a:off x="0" y="0"/>
              <a:ext cx="3581400" cy="762000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0" name="Shape 200"/>
            <p:cNvSpPr/>
            <p:nvPr/>
          </p:nvSpPr>
          <p:spPr>
            <a:xfrm>
              <a:off x="52928" y="73435"/>
              <a:ext cx="3475544" cy="61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polygonal cells with pink cytoplasm</a:t>
              </a:r>
            </a:p>
            <a:p>
              <a:pPr algn="ctr">
                <a:defRPr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Hemotoxylin –Eosin stain</a:t>
              </a:r>
            </a:p>
          </p:txBody>
        </p:sp>
      </p:grpSp>
      <p:sp>
        <p:nvSpPr>
          <p:cNvPr id="202" name="Shape 202"/>
          <p:cNvSpPr/>
          <p:nvPr/>
        </p:nvSpPr>
        <p:spPr>
          <a:xfrm>
            <a:off x="533400" y="6324600"/>
            <a:ext cx="581713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Surgpath images courtesy N. Narula, UCI Medical Center</a:t>
            </a:r>
          </a:p>
        </p:txBody>
      </p:sp>
      <p:sp>
        <p:nvSpPr>
          <p:cNvPr id="203" name="Shape 203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Squamous cell carcinoma hyperchromatic nuclei</a:t>
            </a:r>
          </a:p>
        </p:txBody>
      </p:sp>
      <p:pic>
        <p:nvPicPr>
          <p:cNvPr id="206" name="40X, in-situ, endobronchial biops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600" y="10668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20X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1600" y="3200400"/>
            <a:ext cx="2641600" cy="1981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40X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4400" y="1600200"/>
            <a:ext cx="3276600" cy="32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 flipV="1">
            <a:off x="1142999" y="1676400"/>
            <a:ext cx="1066802" cy="990600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0" name="Shape 210"/>
          <p:cNvSpPr/>
          <p:nvPr/>
        </p:nvSpPr>
        <p:spPr>
          <a:xfrm flipV="1">
            <a:off x="838200" y="3962399"/>
            <a:ext cx="990600" cy="10668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213" name="Group 213"/>
          <p:cNvGrpSpPr/>
          <p:nvPr/>
        </p:nvGrpSpPr>
        <p:grpSpPr>
          <a:xfrm>
            <a:off x="2057400" y="5333999"/>
            <a:ext cx="5638800" cy="1143002"/>
            <a:chOff x="0" y="0"/>
            <a:chExt cx="5638800" cy="1143000"/>
          </a:xfrm>
        </p:grpSpPr>
        <p:sp>
          <p:nvSpPr>
            <p:cNvPr id="211" name="Shape 211"/>
            <p:cNvSpPr/>
            <p:nvPr/>
          </p:nvSpPr>
          <p:spPr>
            <a:xfrm>
              <a:off x="0" y="-1"/>
              <a:ext cx="5638800" cy="1143002"/>
            </a:xfrm>
            <a:prstGeom prst="rect">
              <a:avLst/>
            </a:prstGeom>
            <a:solidFill>
              <a:srgbClr val="333333"/>
            </a:solidFill>
            <a:ln w="57150" cap="flat">
              <a:solidFill>
                <a:srgbClr val="3333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2" name="Shape 212"/>
            <p:cNvSpPr/>
            <p:nvPr/>
          </p:nvSpPr>
          <p:spPr>
            <a:xfrm>
              <a:off x="107678" y="130585"/>
              <a:ext cx="5423444" cy="881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spcBef>
                  <a:spcPts val="600"/>
                </a:spcBef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Malignant cells with dense and hyperchromatic nuclei</a:t>
              </a:r>
            </a:p>
            <a:p>
              <a:pPr algn="ctr"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and scanty cytoplasm</a:t>
              </a:r>
              <a:r>
                <a:rPr b="0"/>
                <a:t> </a:t>
              </a:r>
              <a:r>
                <a:t>in</a:t>
              </a:r>
            </a:p>
            <a:p>
              <a:pPr algn="ctr">
                <a:defRPr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Hematoxylin –Eosine stain</a:t>
              </a:r>
              <a:r>
                <a:rPr b="0"/>
                <a:t> </a:t>
              </a:r>
            </a:p>
          </p:txBody>
        </p:sp>
      </p:grpSp>
      <p:sp>
        <p:nvSpPr>
          <p:cNvPr id="214" name="Shape 214"/>
          <p:cNvSpPr/>
          <p:nvPr/>
        </p:nvSpPr>
        <p:spPr>
          <a:xfrm flipV="1">
            <a:off x="4038600" y="3276599"/>
            <a:ext cx="914401" cy="914402"/>
          </a:xfrm>
          <a:prstGeom prst="line">
            <a:avLst/>
          </a:prstGeom>
          <a:ln w="57150">
            <a:solidFill>
              <a:srgbClr val="FF00FF"/>
            </a:solidFill>
            <a:tailEnd type="triangle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15" name="Shape 215"/>
          <p:cNvSpPr/>
          <p:nvPr>
            <p:ph type="sldNum" sz="quarter" idx="4294967295"/>
          </p:nvPr>
        </p:nvSpPr>
        <p:spPr>
          <a:xfrm>
            <a:off x="8483776" y="6432651"/>
            <a:ext cx="203024" cy="2888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Textured">
  <a:themeElements>
    <a:clrScheme name="Textured">
      <a:dk1>
        <a:srgbClr val="816D56"/>
      </a:dk1>
      <a:lt1>
        <a:srgbClr val="2B5481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xtured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xtur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B5481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B5481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xtured">
  <a:themeElements>
    <a:clrScheme name="Textur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99"/>
      </a:accent1>
      <a:accent2>
        <a:srgbClr val="3366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xtured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xtur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B5481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B5481"/>
            </a:solidFill>
            <a:effectLst/>
            <a:uFillTx/>
            <a:latin typeface="Tahoma"/>
            <a:ea typeface="Tahoma"/>
            <a:cs typeface="Tahoma"/>
            <a:sym typeface="Tahom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