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C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D7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xfrm>
            <a:off x="8384893" y="6432653"/>
            <a:ext cx="301908" cy="28882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body" sz="half" idx="13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457200" y="381000"/>
            <a:ext cx="8229600" cy="571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" name="Shape 75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hyperlink" Target="http://www.bronchoscopy.org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Relationship Id="rId3" Type="http://schemas.openxmlformats.org/officeDocument/2006/relationships/image" Target="../media/image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image" Target="../media/image2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Reserved, 2005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Shape 120"/>
          <p:cNvSpPr/>
          <p:nvPr>
            <p:ph type="ctrTitle"/>
          </p:nvPr>
        </p:nvSpPr>
        <p:spPr>
          <a:xfrm>
            <a:off x="609600" y="152400"/>
            <a:ext cx="7924800" cy="1371600"/>
          </a:xfrm>
          <a:prstGeom prst="rect">
            <a:avLst/>
          </a:prstGeom>
        </p:spPr>
        <p:txBody>
          <a:bodyPr/>
          <a:lstStyle/>
          <a:p>
            <a:pPr defTabSz="859536">
              <a:defRPr sz="4136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pPr>
            <a:r>
              <a:t>2C: Normal Anatomy of </a:t>
            </a:r>
            <a:br/>
            <a:r>
              <a:t>The Bronchial Tree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533400" y="2667000"/>
            <a:ext cx="3429000" cy="2971800"/>
            <a:chOff x="0" y="0"/>
            <a:chExt cx="3429000" cy="2971800"/>
          </a:xfrm>
        </p:grpSpPr>
        <p:pic>
          <p:nvPicPr>
            <p:cNvPr id="121" name="Bronchoscopy Atla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429000" cy="297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" name="Shape 122"/>
            <p:cNvSpPr/>
            <p:nvPr/>
          </p:nvSpPr>
          <p:spPr>
            <a:xfrm>
              <a:off x="685800" y="76200"/>
              <a:ext cx="2600583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b="1" sz="2400">
                  <a:solidFill>
                    <a:srgbClr val="FFFFFF"/>
                  </a:solidFill>
                </a:defRPr>
              </a:pPr>
              <a:r>
                <a:t>BRONCHATLAS</a:t>
              </a:r>
              <a:r>
                <a:rPr baseline="30000"/>
                <a:t>©</a:t>
              </a:r>
            </a:p>
          </p:txBody>
        </p:sp>
      </p:grpSp>
      <p:sp>
        <p:nvSpPr>
          <p:cNvPr id="124" name="Shape 124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  <p:sp>
        <p:nvSpPr>
          <p:cNvPr id="125" name="Shape 125"/>
          <p:cNvSpPr/>
          <p:nvPr>
            <p:ph type="subTitle" sz="quarter" idx="1"/>
          </p:nvPr>
        </p:nvSpPr>
        <p:spPr>
          <a:xfrm>
            <a:off x="5253980" y="2933115"/>
            <a:ext cx="2645420" cy="66461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/>
            <a:r>
              <a:t>Prepared By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5103005" y="3563562"/>
            <a:ext cx="2947371" cy="1459974"/>
            <a:chOff x="0" y="0"/>
            <a:chExt cx="2947369" cy="1459973"/>
          </a:xfrm>
        </p:grpSpPr>
        <p:pic>
          <p:nvPicPr>
            <p:cNvPr id="126" name="image3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47370" cy="872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" name="Shape 127"/>
            <p:cNvSpPr/>
            <p:nvPr/>
          </p:nvSpPr>
          <p:spPr>
            <a:xfrm>
              <a:off x="247305" y="1089133"/>
              <a:ext cx="245276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u="sng">
                  <a:solidFill>
                    <a:srgbClr val="00CCFF"/>
                  </a:solidFill>
                  <a:uFill>
                    <a:solidFill>
                      <a:srgbClr val="00CCFF"/>
                    </a:solidFill>
                  </a:uFill>
                  <a:hlinkClick r:id="rId4" invalidUrl="" action="" tgtFrame="" tooltip="" history="1" highlightClick="0" endSnd="0"/>
                </a:defRPr>
              </a:lvl1pPr>
            </a:lstStyle>
            <a:p>
              <a:pPr>
                <a:defRPr u="none">
                  <a:solidFill>
                    <a:srgbClr val="FFFFFF"/>
                  </a:solidFill>
                  <a:uFillTx/>
                </a:defRPr>
              </a:pPr>
              <a:r>
                <a:rPr u="sng">
                  <a:solidFill>
                    <a:srgbClr val="00CCFF"/>
                  </a:solidFill>
                  <a:uFill>
                    <a:solidFill>
                      <a:srgbClr val="00CCFF"/>
                    </a:solidFill>
                  </a:uFill>
                  <a:hlinkClick r:id="rId4" invalidUrl="" action="" tgtFrame="" tooltip="" history="1" highlightClick="0" endSnd="0"/>
                </a:rPr>
                <a:t>www.Bronchoscopy.org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Reserved, 2005</a:t>
            </a:r>
          </a:p>
        </p:txBody>
      </p:sp>
      <p:sp>
        <p:nvSpPr>
          <p:cNvPr id="205" name="Shape 205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Pathology correlates</a:t>
            </a:r>
          </a:p>
        </p:txBody>
      </p:sp>
      <p:pic>
        <p:nvPicPr>
          <p:cNvPr id="207" name="PATH grossadenobronchoalvpattern 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524000"/>
            <a:ext cx="5715000" cy="514191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6629400" y="2514600"/>
            <a:ext cx="2133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Note Vertical RMB</a:t>
            </a:r>
          </a:p>
        </p:txBody>
      </p:sp>
      <p:sp>
        <p:nvSpPr>
          <p:cNvPr id="209" name="Shape 209"/>
          <p:cNvSpPr/>
          <p:nvPr/>
        </p:nvSpPr>
        <p:spPr>
          <a:xfrm flipH="1">
            <a:off x="3810000" y="2743200"/>
            <a:ext cx="2743201" cy="762000"/>
          </a:xfrm>
          <a:prstGeom prst="line">
            <a:avLst/>
          </a:prstGeom>
          <a:ln w="38100">
            <a:solidFill>
              <a:srgbClr val="FF339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0" name="Shape 210"/>
          <p:cNvSpPr/>
          <p:nvPr/>
        </p:nvSpPr>
        <p:spPr>
          <a:xfrm>
            <a:off x="6781800" y="4800600"/>
            <a:ext cx="1447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Tumor RLL</a:t>
            </a:r>
          </a:p>
        </p:txBody>
      </p:sp>
      <p:sp>
        <p:nvSpPr>
          <p:cNvPr id="211" name="Shape 211"/>
          <p:cNvSpPr/>
          <p:nvPr/>
        </p:nvSpPr>
        <p:spPr>
          <a:xfrm flipH="1" flipV="1">
            <a:off x="4572000" y="4419599"/>
            <a:ext cx="2209801" cy="533402"/>
          </a:xfrm>
          <a:prstGeom prst="line">
            <a:avLst/>
          </a:prstGeom>
          <a:ln w="38100">
            <a:solidFill>
              <a:srgbClr val="FF339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15" name="Shape 215"/>
          <p:cNvSpPr/>
          <p:nvPr>
            <p:ph type="sldNum" sz="quarter" idx="2"/>
          </p:nvPr>
        </p:nvSpPr>
        <p:spPr>
          <a:xfrm>
            <a:off x="8398088" y="6432651"/>
            <a:ext cx="288712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6" name="Shape 216"/>
          <p:cNvSpPr/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Segmental anatomy</a:t>
            </a:r>
          </a:p>
        </p:txBody>
      </p:sp>
      <p:pic>
        <p:nvPicPr>
          <p:cNvPr id="217" name="Segmental anatom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909762"/>
            <a:ext cx="7467600" cy="433863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3581400" y="1143000"/>
            <a:ext cx="2623094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Excerpted from www.vh.org</a:t>
            </a:r>
          </a:p>
        </p:txBody>
      </p:sp>
      <p:sp>
        <p:nvSpPr>
          <p:cNvPr id="219" name="Shape 219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Reserved, 2005</a:t>
            </a:r>
          </a:p>
        </p:txBody>
      </p:sp>
      <p:sp>
        <p:nvSpPr>
          <p:cNvPr id="222" name="Shape 22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3" name="TB tree.jpg"/>
          <p:cNvPicPr>
            <a:picLocks noChangeAspect="1"/>
          </p:cNvPicPr>
          <p:nvPr/>
        </p:nvPicPr>
        <p:blipFill>
          <a:blip r:embed="rId2">
            <a:extLst/>
          </a:blip>
          <a:srcRect l="0" t="2632" r="0" b="0"/>
          <a:stretch>
            <a:fillRect/>
          </a:stretch>
        </p:blipFill>
        <p:spPr>
          <a:xfrm>
            <a:off x="2209800" y="838199"/>
            <a:ext cx="5529263" cy="586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>
            <p:ph type="title"/>
          </p:nvPr>
        </p:nvSpPr>
        <p:spPr>
          <a:xfrm>
            <a:off x="304800" y="228600"/>
            <a:ext cx="5410200" cy="487363"/>
          </a:xfrm>
          <a:prstGeom prst="rect">
            <a:avLst/>
          </a:prstGeom>
        </p:spPr>
        <p:txBody>
          <a:bodyPr/>
          <a:lstStyle>
            <a:lvl1pPr defTabSz="859536">
              <a:defRPr sz="2632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lvl1pPr>
          </a:lstStyle>
          <a:p>
            <a:pPr/>
            <a:r>
              <a:t>Lobar and segmental anatomy</a:t>
            </a:r>
          </a:p>
        </p:txBody>
      </p:sp>
      <p:sp>
        <p:nvSpPr>
          <p:cNvPr id="225" name="Shape 225"/>
          <p:cNvSpPr/>
          <p:nvPr/>
        </p:nvSpPr>
        <p:spPr>
          <a:xfrm>
            <a:off x="2514600" y="6019800"/>
            <a:ext cx="914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Left</a:t>
            </a:r>
          </a:p>
        </p:txBody>
      </p:sp>
      <p:sp>
        <p:nvSpPr>
          <p:cNvPr id="226" name="Shape 226"/>
          <p:cNvSpPr/>
          <p:nvPr/>
        </p:nvSpPr>
        <p:spPr>
          <a:xfrm>
            <a:off x="6705600" y="6019800"/>
            <a:ext cx="762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Right</a:t>
            </a:r>
          </a:p>
        </p:txBody>
      </p:sp>
      <p:sp>
        <p:nvSpPr>
          <p:cNvPr id="227" name="Shape 227"/>
          <p:cNvSpPr/>
          <p:nvPr/>
        </p:nvSpPr>
        <p:spPr>
          <a:xfrm>
            <a:off x="152400" y="5791200"/>
            <a:ext cx="1905000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From Oho and Matsukawa</a:t>
            </a:r>
          </a:p>
        </p:txBody>
      </p:sp>
      <p:sp>
        <p:nvSpPr>
          <p:cNvPr id="228" name="Shape 228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2" name="Shape 232"/>
          <p:cNvSpPr/>
          <p:nvPr>
            <p:ph type="title"/>
          </p:nvPr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/>
          <a:lstStyle/>
          <a:p>
            <a:pPr defTabSz="768095">
              <a:defRPr sz="3024"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defRPr>
            </a:pPr>
            <a:r>
              <a:t>Horizontal and vertical main bronchi</a:t>
            </a:r>
            <a:br/>
            <a:r>
              <a:rPr sz="2351"/>
              <a:t>Focus on Right Main Bronchus</a:t>
            </a:r>
          </a:p>
        </p:txBody>
      </p:sp>
      <p:pic>
        <p:nvPicPr>
          <p:cNvPr id="233" name="FFB LMBinitial copy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402"/>
          <a:stretch>
            <a:fillRect/>
          </a:stretch>
        </p:blipFill>
        <p:spPr>
          <a:xfrm>
            <a:off x="304800" y="1752600"/>
            <a:ext cx="4365625" cy="3733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Group 238"/>
          <p:cNvGrpSpPr/>
          <p:nvPr/>
        </p:nvGrpSpPr>
        <p:grpSpPr>
          <a:xfrm>
            <a:off x="381000" y="1752600"/>
            <a:ext cx="8229600" cy="4793122"/>
            <a:chOff x="0" y="0"/>
            <a:chExt cx="8229600" cy="4793121"/>
          </a:xfrm>
        </p:grpSpPr>
        <p:pic>
          <p:nvPicPr>
            <p:cNvPr id="234" name="kheth straight RMB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750" t="0" r="5000" b="0"/>
            <a:stretch>
              <a:fillRect/>
            </a:stretch>
          </p:blipFill>
          <p:spPr>
            <a:xfrm>
              <a:off x="4648200" y="0"/>
              <a:ext cx="3402013" cy="358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5" name="Shape 235"/>
            <p:cNvSpPr/>
            <p:nvPr/>
          </p:nvSpPr>
          <p:spPr>
            <a:xfrm>
              <a:off x="4800600" y="4038600"/>
              <a:ext cx="3429000" cy="754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Vertical Right main bronchus</a:t>
              </a:r>
            </a:p>
            <a:p>
              <a: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Seen from in front of patient</a:t>
              </a:r>
            </a:p>
          </p:txBody>
        </p:sp>
        <p:sp>
          <p:nvSpPr>
            <p:cNvPr id="236" name="Shape 236"/>
            <p:cNvSpPr/>
            <p:nvPr/>
          </p:nvSpPr>
          <p:spPr>
            <a:xfrm flipV="1">
              <a:off x="5257800" y="2209799"/>
              <a:ext cx="76201" cy="1828802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0" y="4038600"/>
              <a:ext cx="3352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Seen from head of patient</a:t>
              </a:r>
            </a:p>
          </p:txBody>
        </p:sp>
      </p:grpSp>
      <p:sp>
        <p:nvSpPr>
          <p:cNvPr id="239" name="Shape 239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42" name="Shape 24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3" name="Shape 243"/>
          <p:cNvSpPr/>
          <p:nvPr>
            <p:ph type="title"/>
          </p:nvPr>
        </p:nvSpPr>
        <p:spPr>
          <a:xfrm>
            <a:off x="457200" y="381000"/>
            <a:ext cx="8229600" cy="950913"/>
          </a:xfrm>
          <a:prstGeom prst="rect">
            <a:avLst/>
          </a:prstGeom>
        </p:spPr>
        <p:txBody>
          <a:bodyPr/>
          <a:lstStyle/>
          <a:p>
            <a:pPr/>
            <a:r>
              <a:t>Right bronchial anatomy</a:t>
            </a:r>
          </a:p>
        </p:txBody>
      </p:sp>
      <p:sp>
        <p:nvSpPr>
          <p:cNvPr id="244" name="Shape 244"/>
          <p:cNvSpPr/>
          <p:nvPr/>
        </p:nvSpPr>
        <p:spPr>
          <a:xfrm>
            <a:off x="3581400" y="1676400"/>
            <a:ext cx="5257800" cy="3347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The right main bronchus is 2 cm long on average and has an internal diameter of 10-16 mm. This is slightly larger than the diameter of the left main bronchus. </a:t>
            </a:r>
          </a:p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bronchus intermedius of the right bronchial tree is actually quite short, extending for 1.0-2.5 cm until its anterior wall extends into and becomes the middle lobe bronchus. Its posterior wall extends into and becomes the right lower lobe bronchus.	</a:t>
            </a:r>
          </a:p>
        </p:txBody>
      </p:sp>
      <p:grpSp>
        <p:nvGrpSpPr>
          <p:cNvPr id="247" name="Group 247"/>
          <p:cNvGrpSpPr/>
          <p:nvPr/>
        </p:nvGrpSpPr>
        <p:grpSpPr>
          <a:xfrm>
            <a:off x="304799" y="2209799"/>
            <a:ext cx="2743202" cy="2438402"/>
            <a:chOff x="0" y="0"/>
            <a:chExt cx="2743200" cy="2438400"/>
          </a:xfrm>
        </p:grpSpPr>
        <p:pic>
          <p:nvPicPr>
            <p:cNvPr id="245" name="S tbplastic1 rev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2743202" cy="2438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Shape 246"/>
            <p:cNvSpPr/>
            <p:nvPr/>
          </p:nvSpPr>
          <p:spPr>
            <a:xfrm flipH="1" flipV="1">
              <a:off x="1066799" y="1312521"/>
              <a:ext cx="457201" cy="313079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48" name="Shape 248"/>
          <p:cNvSpPr/>
          <p:nvPr/>
        </p:nvSpPr>
        <p:spPr>
          <a:xfrm>
            <a:off x="838200" y="5410200"/>
            <a:ext cx="7391400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Volume loss caused by pleural effusion, atelectasis, elevated right hemidiaphragm, as well as traction or torsion from a fibrotic or scarred upper lobe often cause shortening of this bronchus.</a:t>
            </a:r>
          </a:p>
        </p:txBody>
      </p:sp>
      <p:sp>
        <p:nvSpPr>
          <p:cNvPr id="249" name="Shape 249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Reserved, 2005</a:t>
            </a: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3" name="Shape 253"/>
          <p:cNvSpPr/>
          <p:nvPr>
            <p:ph type="title"/>
          </p:nvPr>
        </p:nvSpPr>
        <p:spPr>
          <a:xfrm>
            <a:off x="684212" y="188912"/>
            <a:ext cx="7859713" cy="420688"/>
          </a:xfrm>
          <a:prstGeom prst="rect">
            <a:avLst/>
          </a:prstGeom>
        </p:spPr>
        <p:txBody>
          <a:bodyPr/>
          <a:lstStyle>
            <a:lvl1pPr defTabSz="704087">
              <a:defRPr sz="2156">
                <a:effectLst>
                  <a:outerShdw sx="100000" sy="100000" kx="0" ky="0" algn="b" rotWithShape="0" blurRad="9779" dist="19558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Right Bronchial Tree: Classification</a:t>
            </a:r>
          </a:p>
        </p:txBody>
      </p:sp>
      <p:graphicFrame>
        <p:nvGraphicFramePr>
          <p:cNvPr id="254" name="Table 254"/>
          <p:cNvGraphicFramePr/>
          <p:nvPr/>
        </p:nvGraphicFramePr>
        <p:xfrm>
          <a:off x="609600" y="685800"/>
          <a:ext cx="7696200" cy="59118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93904"/>
                <a:gridCol w="2551147"/>
                <a:gridCol w="2551147"/>
              </a:tblGrid>
              <a:tr h="823912">
                <a:tc>
                  <a:txBody>
                    <a:bodyPr/>
                    <a:lstStyle/>
                    <a:p>
                      <a:pPr marL="342900" indent="-342900" algn="ctr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JACKSON-HUBER NOMENCLATURE</a:t>
                      </a:r>
                    </a:p>
                  </a:txBody>
                  <a:tcPr marL="45720" marR="45720" marT="45720" marB="4572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BOYDEN SURGICAL ANATOMY</a:t>
                      </a:r>
                    </a:p>
                  </a:txBody>
                  <a:tcPr marL="45720" marR="45720" marT="45720" marB="4572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JAPANESE BRONCHOSCOPY SYSTEM</a:t>
                      </a:r>
                    </a:p>
                  </a:txBody>
                  <a:tcPr marL="45720" marR="45720" marT="45720" marB="45720" anchor="b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Right Upper lobe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 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Apical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1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Anterior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2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-30000"/>
                        <a:t>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Posterior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B3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Right middle lobe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 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00CCFF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Lateral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4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00CCFF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Medial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5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00CCFF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Right lower lobe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 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Superior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6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Medial basal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7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7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Anterior basal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8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8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Lateral basal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9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marL="342900" indent="-342900"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Posterior basal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10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sp>
        <p:nvSpPr>
          <p:cNvPr id="255" name="Shape 255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58" name="Shape 258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9" name="Shape 259"/>
          <p:cNvSpPr/>
          <p:nvPr>
            <p:ph type="title"/>
          </p:nvPr>
        </p:nvSpPr>
        <p:spPr>
          <a:xfrm>
            <a:off x="304800" y="762000"/>
            <a:ext cx="8305800" cy="5029200"/>
          </a:xfrm>
          <a:prstGeom prst="rect">
            <a:avLst/>
          </a:prstGeom>
        </p:spPr>
        <p:txBody>
          <a:bodyPr/>
          <a:lstStyle/>
          <a:p>
            <a:pPr defTabSz="822959">
              <a:defRPr sz="3600">
                <a:solidFill>
                  <a:srgbClr val="FFCC00"/>
                </a:solidFill>
                <a:effectLst/>
              </a:defRPr>
            </a:pPr>
            <a:r>
              <a:t>Note</a:t>
            </a:r>
            <a:r>
              <a:rPr>
                <a:solidFill>
                  <a:srgbClr val="E5FFFF"/>
                </a:solidFill>
              </a:rPr>
              <a:t>: The Boyden surgical anatomical focus refers to the anterior and posterior segments of the upper lobe as B2 and B3 (Anatomical Focus 1983;206:103-114). This nomenclature IS NOT USED by bronchoscopists, who prefer the Japanese System using anterior as B3 and posterior as B2</a:t>
            </a:r>
            <a:br>
              <a:rPr>
                <a:solidFill>
                  <a:srgbClr val="E5FFFF"/>
                </a:solidFill>
              </a:rPr>
            </a:br>
          </a:p>
        </p:txBody>
      </p:sp>
      <p:sp>
        <p:nvSpPr>
          <p:cNvPr id="260" name="Shape 260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63" name="Shape 263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4" name="Shape 2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Right upper lobe bronchus and bronchus intermedius</a:t>
            </a:r>
          </a:p>
        </p:txBody>
      </p:sp>
      <p:grpSp>
        <p:nvGrpSpPr>
          <p:cNvPr id="270" name="Group 270"/>
          <p:cNvGrpSpPr/>
          <p:nvPr/>
        </p:nvGrpSpPr>
        <p:grpSpPr>
          <a:xfrm>
            <a:off x="457200" y="1981200"/>
            <a:ext cx="8229600" cy="4465462"/>
            <a:chOff x="0" y="0"/>
            <a:chExt cx="8229600" cy="4465461"/>
          </a:xfrm>
        </p:grpSpPr>
        <p:pic>
          <p:nvPicPr>
            <p:cNvPr id="265" name="FFB RUL copy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5661"/>
            <a:stretch>
              <a:fillRect/>
            </a:stretch>
          </p:blipFill>
          <p:spPr>
            <a:xfrm>
              <a:off x="0" y="0"/>
              <a:ext cx="3444875" cy="381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FFB anatrmlrll copy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5661"/>
            <a:stretch>
              <a:fillRect/>
            </a:stretch>
          </p:blipFill>
          <p:spPr>
            <a:xfrm>
              <a:off x="4191000" y="0"/>
              <a:ext cx="4038600" cy="381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7" name="Shape 267"/>
            <p:cNvSpPr/>
            <p:nvPr/>
          </p:nvSpPr>
          <p:spPr>
            <a:xfrm>
              <a:off x="533400" y="4114800"/>
              <a:ext cx="2209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RB 3, RB 1, RB 2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4343400" y="4038600"/>
              <a:ext cx="8382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RB 6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6400800" y="4038600"/>
              <a:ext cx="13716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RB 4 and 5</a:t>
              </a:r>
            </a:p>
          </p:txBody>
        </p:sp>
      </p:grpSp>
      <p:sp>
        <p:nvSpPr>
          <p:cNvPr id="271" name="Shape 271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74" name="Shape 27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5" name="Shape 2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Right main bronchus</a:t>
            </a:r>
          </a:p>
        </p:txBody>
      </p:sp>
      <p:sp>
        <p:nvSpPr>
          <p:cNvPr id="276" name="Shape 276"/>
          <p:cNvSpPr/>
          <p:nvPr>
            <p:ph type="body" idx="1"/>
          </p:nvPr>
        </p:nvSpPr>
        <p:spPr>
          <a:xfrm>
            <a:off x="457200" y="2286000"/>
            <a:ext cx="8229600" cy="3429000"/>
          </a:xfrm>
          <a:prstGeom prst="rect">
            <a:avLst/>
          </a:prstGeom>
        </p:spPr>
        <p:txBody>
          <a:bodyPr/>
          <a:lstStyle/>
          <a:p>
            <a:pPr marL="609600" indent="-609600"/>
            <a:r>
              <a:t>The right main bronchus is short and vertical, rapidly dividing into</a:t>
            </a:r>
          </a:p>
          <a:p>
            <a:pPr lvl="1" marL="990600" indent="-533400">
              <a:spcBef>
                <a:spcPts val="0"/>
              </a:spcBef>
              <a:buClr>
                <a:srgbClr val="FFCC00"/>
              </a:buClr>
              <a:defRPr sz="2800"/>
            </a:pPr>
            <a:r>
              <a:t>The right upper lobe bronchus which in turn divides into</a:t>
            </a:r>
          </a:p>
          <a:p>
            <a:pPr lvl="2" marL="1371600" indent="-457200">
              <a:spcBef>
                <a:spcPts val="0"/>
              </a:spcBef>
              <a:defRPr sz="2400"/>
            </a:pPr>
            <a:r>
              <a:t>The apical bronchus</a:t>
            </a:r>
          </a:p>
          <a:p>
            <a:pPr lvl="2" marL="1371600" indent="-457200">
              <a:spcBef>
                <a:spcPts val="0"/>
              </a:spcBef>
              <a:defRPr sz="2400"/>
            </a:pPr>
            <a:r>
              <a:t>The anterior bronchus </a:t>
            </a:r>
          </a:p>
          <a:p>
            <a:pPr lvl="2" marL="1371600" indent="-457200">
              <a:spcBef>
                <a:spcPts val="0"/>
              </a:spcBef>
              <a:defRPr sz="2400"/>
            </a:pPr>
            <a:r>
              <a:t>The posterior bronchus</a:t>
            </a:r>
          </a:p>
        </p:txBody>
      </p:sp>
      <p:sp>
        <p:nvSpPr>
          <p:cNvPr id="277" name="Shape 277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80" name="Shape 280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1" name="Shape 281"/>
          <p:cNvSpPr/>
          <p:nvPr>
            <p:ph type="title"/>
          </p:nvPr>
        </p:nvSpPr>
        <p:spPr>
          <a:xfrm>
            <a:off x="1828800" y="228600"/>
            <a:ext cx="5791200" cy="1371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The right middle lobe and lower lobe bronchus</a:t>
            </a:r>
          </a:p>
        </p:txBody>
      </p:sp>
      <p:sp>
        <p:nvSpPr>
          <p:cNvPr id="282" name="Shape 282"/>
          <p:cNvSpPr/>
          <p:nvPr>
            <p:ph type="body" idx="1"/>
          </p:nvPr>
        </p:nvSpPr>
        <p:spPr>
          <a:xfrm>
            <a:off x="457200" y="1981200"/>
            <a:ext cx="8382000" cy="4114800"/>
          </a:xfrm>
          <a:prstGeom prst="rect">
            <a:avLst/>
          </a:prstGeom>
        </p:spPr>
        <p:txBody>
          <a:bodyPr/>
          <a:lstStyle/>
          <a:p>
            <a:pPr marL="609600" indent="-609600"/>
            <a:r>
              <a:t>Distally just beyond the bronchus intermedius, another division occurs into :</a:t>
            </a:r>
          </a:p>
          <a:p>
            <a:pPr lvl="1" marL="990600" indent="-533400">
              <a:spcBef>
                <a:spcPts val="0"/>
              </a:spcBef>
              <a:buClr>
                <a:srgbClr val="FFCC00"/>
              </a:buClr>
              <a:defRPr sz="2800"/>
            </a:pPr>
            <a:r>
              <a:t>The Middle lobe bronchus with its anterior direction, dividing into a medial and lateral segmental bronchus. </a:t>
            </a:r>
          </a:p>
          <a:p>
            <a:pPr lvl="1" marL="990600" indent="-533400">
              <a:spcBef>
                <a:spcPts val="0"/>
              </a:spcBef>
              <a:buClr>
                <a:srgbClr val="FFCC00"/>
              </a:buClr>
              <a:defRPr sz="2800"/>
            </a:pPr>
            <a:r>
              <a:t>The Right lower lobe bronchus</a:t>
            </a:r>
          </a:p>
        </p:txBody>
      </p:sp>
      <p:sp>
        <p:nvSpPr>
          <p:cNvPr id="283" name="Shape 283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31" name="Shape 131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" name="Shape 132"/>
          <p:cNvSpPr/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/>
          <a:lstStyle/>
          <a:p>
            <a:pPr/>
            <a:r>
              <a:t>How to use this presentation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At anytime you may click anywhere with the left mouse button to advance to the next slide.</a:t>
            </a:r>
          </a:p>
          <a:p>
            <a:pPr>
              <a:spcBef>
                <a:spcPts val="600"/>
              </a:spcBef>
              <a:defRPr sz="2800"/>
            </a:pPr>
            <a:r>
              <a:t>This presentation contains NO video or Audio</a:t>
            </a:r>
          </a:p>
          <a:p>
            <a:pPr>
              <a:spcBef>
                <a:spcPts val="0"/>
              </a:spcBef>
              <a:defRPr sz="2800"/>
            </a:pPr>
            <a:r>
              <a:t>This presentation can be viewed </a:t>
            </a:r>
            <a:r>
              <a:rPr b="1"/>
              <a:t>FULL SCREEN</a:t>
            </a:r>
            <a:r>
              <a:t> by right clicking on the slide and selecting Full Screen on the menu bar.</a:t>
            </a:r>
          </a:p>
          <a:p>
            <a:pPr>
              <a:spcBef>
                <a:spcPts val="600"/>
              </a:spcBef>
              <a:defRPr sz="2800"/>
            </a:pPr>
            <a:r>
              <a:t>To exit Full Screen, press the ESCAPE key.</a:t>
            </a:r>
          </a:p>
        </p:txBody>
      </p:sp>
      <p:sp>
        <p:nvSpPr>
          <p:cNvPr id="134" name="Shape 134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86" name="Shape 286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7" name="Shape 287"/>
          <p:cNvSpPr/>
          <p:nvPr>
            <p:ph type="title"/>
          </p:nvPr>
        </p:nvSpPr>
        <p:spPr>
          <a:xfrm>
            <a:off x="457200" y="381000"/>
            <a:ext cx="8229600" cy="85883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Anatomy: secondary carina: right side</a:t>
            </a:r>
          </a:p>
        </p:txBody>
      </p:sp>
      <p:grpSp>
        <p:nvGrpSpPr>
          <p:cNvPr id="294" name="Group 294"/>
          <p:cNvGrpSpPr/>
          <p:nvPr/>
        </p:nvGrpSpPr>
        <p:grpSpPr>
          <a:xfrm>
            <a:off x="152400" y="1524000"/>
            <a:ext cx="8534400" cy="4800600"/>
            <a:chOff x="0" y="0"/>
            <a:chExt cx="8534400" cy="4800600"/>
          </a:xfrm>
        </p:grpSpPr>
        <p:sp>
          <p:nvSpPr>
            <p:cNvPr id="288" name="Shape 288"/>
            <p:cNvSpPr/>
            <p:nvPr/>
          </p:nvSpPr>
          <p:spPr>
            <a:xfrm>
              <a:off x="3810000" y="457199"/>
              <a:ext cx="4724400" cy="1150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On the right, the carina between the right middle lobe bronchus and the bronchus to the right lower lobe is named the right carina 2 or RC-2, </a:t>
              </a:r>
            </a:p>
          </p:txBody>
        </p:sp>
        <p:pic>
          <p:nvPicPr>
            <p:cNvPr id="289" name="anatrmlrll000001 rev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8600" y="0"/>
              <a:ext cx="2362200" cy="2241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0" name="HINKLE_RC1 and RC2 from in front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2500" t="0" r="5000" b="0"/>
            <a:stretch>
              <a:fillRect/>
            </a:stretch>
          </p:blipFill>
          <p:spPr>
            <a:xfrm>
              <a:off x="5105400" y="2286000"/>
              <a:ext cx="2430463" cy="2514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Shape 291"/>
            <p:cNvSpPr/>
            <p:nvPr/>
          </p:nvSpPr>
          <p:spPr>
            <a:xfrm>
              <a:off x="0" y="3124200"/>
              <a:ext cx="4191000" cy="884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The carina dividing the right upper lobe from the bronchus intermedius is called the right carina 1 or RC-1. 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4191000" y="3657600"/>
              <a:ext cx="83820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3" name="Shape 293"/>
            <p:cNvSpPr/>
            <p:nvPr/>
          </p:nvSpPr>
          <p:spPr>
            <a:xfrm flipH="1" flipV="1">
              <a:off x="2743200" y="1142999"/>
              <a:ext cx="990600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95" name="Shape 295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98" name="Shape 298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9" name="Shape 299"/>
          <p:cNvSpPr/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</p:spPr>
        <p:txBody>
          <a:bodyPr/>
          <a:lstStyle/>
          <a:p>
            <a:pPr/>
            <a:r>
              <a:t>The right lower lobe bronchus</a:t>
            </a:r>
          </a:p>
        </p:txBody>
      </p:sp>
      <p:sp>
        <p:nvSpPr>
          <p:cNvPr id="300" name="Shape 3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The right lower lobe bronchus divides immediately into a superior segmental bronchus (jsut across from the right middle lobe bronchus), and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A medial basal segmental bronchus a bit more distally and along its medial wall.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/>
            </a:pPr>
            <a:r>
              <a:t>Finally dividing into three lower lobe bronchi (Three musketeers):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Antero-basal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Latero-basal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400"/>
            </a:pPr>
            <a:r>
              <a:t>Postero-basal</a:t>
            </a:r>
          </a:p>
        </p:txBody>
      </p:sp>
      <p:sp>
        <p:nvSpPr>
          <p:cNvPr id="301" name="Shape 301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 All Rights Reserved, 2017</a:t>
            </a:r>
          </a:p>
        </p:txBody>
      </p:sp>
      <p:sp>
        <p:nvSpPr>
          <p:cNvPr id="304" name="Shape 30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5" name="Shape 305"/>
          <p:cNvSpPr/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 defTabSz="694944">
              <a:defRPr sz="2736">
                <a:effectLst>
                  <a:outerShdw sx="100000" sy="100000" kx="0" ky="0" algn="b" rotWithShape="0" blurRad="9652" dist="19304" dir="2700000">
                    <a:srgbClr val="000000"/>
                  </a:outerShdw>
                </a:effectLst>
              </a:defRPr>
            </a:lvl1pPr>
          </a:lstStyle>
          <a:p>
            <a:pPr/>
            <a:r>
              <a:t>Bronchus intermedius and Right lower lobe bronchus</a:t>
            </a:r>
          </a:p>
        </p:txBody>
      </p:sp>
      <p:pic>
        <p:nvPicPr>
          <p:cNvPr id="306" name="anatrbasalpyrnormal000001.jpg"/>
          <p:cNvPicPr>
            <a:picLocks noChangeAspect="1"/>
          </p:cNvPicPr>
          <p:nvPr/>
        </p:nvPicPr>
        <p:blipFill>
          <a:blip r:embed="rId2">
            <a:extLst/>
          </a:blip>
          <a:srcRect l="42732" t="16511" r="8213" b="13720"/>
          <a:stretch>
            <a:fillRect/>
          </a:stretch>
        </p:blipFill>
        <p:spPr>
          <a:xfrm>
            <a:off x="5334000" y="3962399"/>
            <a:ext cx="2590800" cy="2398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5" name="Group 315"/>
          <p:cNvGrpSpPr/>
          <p:nvPr/>
        </p:nvGrpSpPr>
        <p:grpSpPr>
          <a:xfrm>
            <a:off x="228600" y="1447800"/>
            <a:ext cx="8915401" cy="4998862"/>
            <a:chOff x="0" y="0"/>
            <a:chExt cx="8915400" cy="4998861"/>
          </a:xfrm>
        </p:grpSpPr>
        <p:pic>
          <p:nvPicPr>
            <p:cNvPr id="307" name="FFB anatrllnormal copy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3921"/>
            <a:stretch>
              <a:fillRect/>
            </a:stretch>
          </p:blipFill>
          <p:spPr>
            <a:xfrm>
              <a:off x="457200" y="609599"/>
              <a:ext cx="3886200" cy="3733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anatrllnormal000001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0476" t="18124" r="9156" b="16218"/>
            <a:stretch>
              <a:fillRect/>
            </a:stretch>
          </p:blipFill>
          <p:spPr>
            <a:xfrm>
              <a:off x="5029200" y="0"/>
              <a:ext cx="2743200" cy="2327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Shape 309"/>
            <p:cNvSpPr/>
            <p:nvPr/>
          </p:nvSpPr>
          <p:spPr>
            <a:xfrm>
              <a:off x="7848600" y="2743200"/>
              <a:ext cx="7620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RB7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7772400" y="4038600"/>
              <a:ext cx="1143001" cy="617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RB 8, 9 and 10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7924800" y="838200"/>
              <a:ext cx="685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RB6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2209800" y="4648200"/>
              <a:ext cx="9906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B 6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2362200" y="152399"/>
              <a:ext cx="914400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B 4, 5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0" y="228599"/>
              <a:ext cx="762000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RB 7</a:t>
              </a:r>
            </a:p>
          </p:txBody>
        </p:sp>
      </p:grpSp>
      <p:sp>
        <p:nvSpPr>
          <p:cNvPr id="316" name="Shape 316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19" name="Shape 319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0" name="Shape 320"/>
          <p:cNvSpPr/>
          <p:nvPr/>
        </p:nvSpPr>
        <p:spPr>
          <a:xfrm>
            <a:off x="533400" y="2895600"/>
            <a:ext cx="2730500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342900" indent="-342900" algn="ctr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42900" indent="-342900" algn="ctr">
              <a:buSzPct val="100000"/>
              <a:buAutoNum type="alphaUcParenR" startAt="1"/>
              <a:defRPr b="1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 o’clock</a:t>
            </a:r>
          </a:p>
          <a:p>
            <a:pPr marL="342900" indent="-342900" algn="ctr">
              <a:buSzPct val="100000"/>
              <a:buAutoNum type="alphaUcParenR" startAt="1"/>
              <a:defRPr b="1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7 o’clock</a:t>
            </a:r>
          </a:p>
          <a:p>
            <a:pPr marL="342900" indent="-342900" algn="ctr">
              <a:buSzPct val="100000"/>
              <a:buAutoNum type="alphaUcParenR" startAt="1"/>
              <a:defRPr b="1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 o’clock </a:t>
            </a:r>
          </a:p>
          <a:p>
            <a:pPr marL="342900" indent="-342900" algn="ctr">
              <a:buSzPct val="100000"/>
              <a:buAutoNum type="alphaUcParenR" startAt="1"/>
              <a:defRPr b="1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9 o’clock</a:t>
            </a:r>
          </a:p>
        </p:txBody>
      </p:sp>
      <p:grpSp>
        <p:nvGrpSpPr>
          <p:cNvPr id="327" name="Group 327"/>
          <p:cNvGrpSpPr/>
          <p:nvPr/>
        </p:nvGrpSpPr>
        <p:grpSpPr>
          <a:xfrm>
            <a:off x="4038600" y="2819400"/>
            <a:ext cx="4419600" cy="2403475"/>
            <a:chOff x="0" y="0"/>
            <a:chExt cx="4419600" cy="2403474"/>
          </a:xfrm>
        </p:grpSpPr>
        <p:pic>
          <p:nvPicPr>
            <p:cNvPr id="321" name="S anatrmlrll000001 rev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6200"/>
              <a:ext cx="2514600" cy="2327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26" name="Group 326"/>
            <p:cNvGrpSpPr/>
            <p:nvPr/>
          </p:nvGrpSpPr>
          <p:grpSpPr>
            <a:xfrm>
              <a:off x="2971800" y="-1"/>
              <a:ext cx="1447800" cy="2255663"/>
              <a:chOff x="0" y="0"/>
              <a:chExt cx="1447800" cy="2255661"/>
            </a:xfrm>
          </p:grpSpPr>
          <p:sp>
            <p:nvSpPr>
              <p:cNvPr id="322" name="Shape 322"/>
              <p:cNvSpPr/>
              <p:nvPr/>
            </p:nvSpPr>
            <p:spPr>
              <a:xfrm>
                <a:off x="0" y="381000"/>
                <a:ext cx="1371600" cy="1371600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23" name="Shape 323"/>
              <p:cNvSpPr/>
              <p:nvPr/>
            </p:nvSpPr>
            <p:spPr>
              <a:xfrm>
                <a:off x="152400" y="1905000"/>
                <a:ext cx="1295400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0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Anterior</a:t>
                </a:r>
              </a:p>
            </p:txBody>
          </p:sp>
          <p:sp>
            <p:nvSpPr>
              <p:cNvPr id="324" name="Shape 324"/>
              <p:cNvSpPr/>
              <p:nvPr/>
            </p:nvSpPr>
            <p:spPr>
              <a:xfrm>
                <a:off x="152400" y="0"/>
                <a:ext cx="1295400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000"/>
                  </a:spcBef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Posterior</a:t>
                </a:r>
              </a:p>
            </p:txBody>
          </p:sp>
          <p:sp>
            <p:nvSpPr>
              <p:cNvPr id="325" name="Shape 325"/>
              <p:cNvSpPr/>
              <p:nvPr/>
            </p:nvSpPr>
            <p:spPr>
              <a:xfrm flipV="1">
                <a:off x="685800" y="457200"/>
                <a:ext cx="0" cy="60960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328" name="Shape 328"/>
          <p:cNvSpPr/>
          <p:nvPr/>
        </p:nvSpPr>
        <p:spPr>
          <a:xfrm>
            <a:off x="6781800" y="4572000"/>
            <a:ext cx="533400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9" name="Shape 329"/>
          <p:cNvSpPr/>
          <p:nvPr/>
        </p:nvSpPr>
        <p:spPr>
          <a:xfrm>
            <a:off x="1676400" y="5867400"/>
            <a:ext cx="4066392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CC00"/>
                </a:solidFill>
              </a:defRPr>
            </a:lvl1pPr>
          </a:lstStyle>
          <a:p>
            <a:pPr/>
            <a:r>
              <a:t>Click here for correct answer:</a:t>
            </a:r>
          </a:p>
        </p:txBody>
      </p:sp>
      <p:sp>
        <p:nvSpPr>
          <p:cNvPr id="330" name="Shape 330"/>
          <p:cNvSpPr/>
          <p:nvPr/>
        </p:nvSpPr>
        <p:spPr>
          <a:xfrm>
            <a:off x="6096000" y="5791200"/>
            <a:ext cx="8382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D</a:t>
            </a:r>
          </a:p>
        </p:txBody>
      </p:sp>
      <p:pic>
        <p:nvPicPr>
          <p:cNvPr id="331" name="MCj03917520000[1]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04800"/>
            <a:ext cx="1066800" cy="1065213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>
            <p:ph type="title" idx="4294967295"/>
          </p:nvPr>
        </p:nvSpPr>
        <p:spPr>
          <a:xfrm>
            <a:off x="1524000" y="228600"/>
            <a:ext cx="7391400" cy="19050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r>
              <a:t>Using the figure below, and imagining the interior of the airway as a clock face and using the carina as the central reference point. Where is the superior segment of the lower lobe bronchus?</a:t>
            </a:r>
          </a:p>
        </p:txBody>
      </p:sp>
      <p:sp>
        <p:nvSpPr>
          <p:cNvPr id="333" name="Shape 333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36" name="Shape 336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7" name="Shape 337"/>
          <p:cNvSpPr/>
          <p:nvPr>
            <p:ph type="title"/>
          </p:nvPr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/>
          <a:lstStyle/>
          <a:p>
            <a:pPr defTabSz="850391">
              <a:defRPr sz="3348"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defRPr>
            </a:pPr>
            <a:r>
              <a:t>Horizontal and vertical main bronchi</a:t>
            </a:r>
            <a:br/>
            <a:r>
              <a:rPr sz="2604"/>
              <a:t>Focus on Left main bronchus</a:t>
            </a:r>
          </a:p>
        </p:txBody>
      </p:sp>
      <p:pic>
        <p:nvPicPr>
          <p:cNvPr id="338" name="FFB LMBinitial copy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402"/>
          <a:stretch>
            <a:fillRect/>
          </a:stretch>
        </p:blipFill>
        <p:spPr>
          <a:xfrm>
            <a:off x="304800" y="1752600"/>
            <a:ext cx="4365625" cy="373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kheth straight RMB.jpg"/>
          <p:cNvPicPr>
            <a:picLocks noChangeAspect="1"/>
          </p:cNvPicPr>
          <p:nvPr/>
        </p:nvPicPr>
        <p:blipFill>
          <a:blip r:embed="rId3">
            <a:extLst/>
          </a:blip>
          <a:srcRect l="23750" t="0" r="5000" b="0"/>
          <a:stretch>
            <a:fillRect/>
          </a:stretch>
        </p:blipFill>
        <p:spPr>
          <a:xfrm>
            <a:off x="5029200" y="1905000"/>
            <a:ext cx="3402013" cy="3581400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/>
        </p:nvSpPr>
        <p:spPr>
          <a:xfrm>
            <a:off x="5105400" y="5867400"/>
            <a:ext cx="3429000" cy="75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Vertical Right main bronchus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Seen from in front of patient</a:t>
            </a:r>
          </a:p>
        </p:txBody>
      </p:sp>
      <p:sp>
        <p:nvSpPr>
          <p:cNvPr id="341" name="Shape 341"/>
          <p:cNvSpPr/>
          <p:nvPr/>
        </p:nvSpPr>
        <p:spPr>
          <a:xfrm flipV="1">
            <a:off x="5638800" y="3962399"/>
            <a:ext cx="76201" cy="1828802"/>
          </a:xfrm>
          <a:prstGeom prst="line">
            <a:avLst/>
          </a:prstGeom>
          <a:ln w="571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381000" y="5791200"/>
            <a:ext cx="3352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Seen from head of patient</a:t>
            </a:r>
          </a:p>
        </p:txBody>
      </p:sp>
      <p:sp>
        <p:nvSpPr>
          <p:cNvPr id="343" name="Shape 343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46" name="Shape 346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7" name="Shape 347"/>
          <p:cNvSpPr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Left bronchial Anatomy</a:t>
            </a:r>
          </a:p>
        </p:txBody>
      </p:sp>
      <p:sp>
        <p:nvSpPr>
          <p:cNvPr id="348" name="Shape 348"/>
          <p:cNvSpPr/>
          <p:nvPr/>
        </p:nvSpPr>
        <p:spPr>
          <a:xfrm>
            <a:off x="3810000" y="2057400"/>
            <a:ext cx="4953001" cy="212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  <a:p>
            <a: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left main bronchus is usually 4-5 cm long. its lumen is narrow and relatively horizontal. The usual length of the left lower lobe bronchus beyond the origin of the superior segmental bronchus is 1 cm.</a:t>
            </a:r>
          </a:p>
        </p:txBody>
      </p:sp>
      <p:pic>
        <p:nvPicPr>
          <p:cNvPr id="349" name="S tbplastic1 re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447800"/>
            <a:ext cx="3048000" cy="228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LMBinitial0000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00000">
            <a:off x="304800" y="4114800"/>
            <a:ext cx="3279775" cy="2135188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/>
          <p:nvPr/>
        </p:nvSpPr>
        <p:spPr>
          <a:xfrm>
            <a:off x="2971800" y="3352800"/>
            <a:ext cx="533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352" name="Shape 352"/>
          <p:cNvSpPr/>
          <p:nvPr/>
        </p:nvSpPr>
        <p:spPr>
          <a:xfrm>
            <a:off x="609600" y="3352800"/>
            <a:ext cx="23127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353" name="Shape 353"/>
          <p:cNvSpPr/>
          <p:nvPr/>
        </p:nvSpPr>
        <p:spPr>
          <a:xfrm flipV="1">
            <a:off x="914399" y="2895599"/>
            <a:ext cx="609602" cy="228602"/>
          </a:xfrm>
          <a:prstGeom prst="line">
            <a:avLst/>
          </a:prstGeom>
          <a:ln w="57150">
            <a:solidFill>
              <a:srgbClr val="FF339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Reserved, 2005</a:t>
            </a:r>
          </a:p>
        </p:txBody>
      </p:sp>
      <p:sp>
        <p:nvSpPr>
          <p:cNvPr id="357" name="Shape 357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8" name="Shape 358"/>
          <p:cNvSpPr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/>
          <a:p>
            <a:pPr defTabSz="740663">
              <a:defRPr sz="2916">
                <a:effectLst>
                  <a:outerShdw sx="100000" sy="100000" kx="0" ky="0" algn="b" rotWithShape="0" blurRad="10287" dist="20574" dir="2700000">
                    <a:srgbClr val="000000"/>
                  </a:outerShdw>
                </a:effectLst>
              </a:defRPr>
            </a:pPr>
            <a:r>
              <a:t>Left Bronchial Tree</a:t>
            </a:r>
            <a:br/>
            <a:r>
              <a:t>Classification and nomenclatures</a:t>
            </a:r>
          </a:p>
        </p:txBody>
      </p:sp>
      <p:graphicFrame>
        <p:nvGraphicFramePr>
          <p:cNvPr id="359" name="Table 359"/>
          <p:cNvGraphicFramePr/>
          <p:nvPr/>
        </p:nvGraphicFramePr>
        <p:xfrm>
          <a:off x="1600200" y="1676400"/>
          <a:ext cx="6324600" cy="49974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162300"/>
                <a:gridCol w="3162300"/>
              </a:tblGrid>
              <a:tr h="57943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>
                          <a:sym typeface="Tahoma"/>
                        </a:rPr>
                        <a:t>Left upper lobe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T w="28575">
                      <a:solidFill>
                        <a:srgbClr val="FFFFFF"/>
                      </a:solidFill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1600">
                          <a:effectLst>
                            <a:outerShdw sx="100000" sy="100000" kx="0" ky="0" algn="b" rotWithShape="0" blurRad="12700" dist="25400" dir="2700000">
                              <a:srgbClr val="FFFFFF"/>
                            </a:outerShdw>
                          </a:effectLst>
                          <a:sym typeface="Tahoma"/>
                        </a:rPr>
                        <a:t> 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</a:lnT>
                    <a:solidFill>
                      <a:schemeClr val="accent1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Upper division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 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  Apical-posterior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1 &amp; 2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  Anterior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3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solidFill>
                      <a:schemeClr val="accent1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Lingular/division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 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solidFill>
                      <a:srgbClr val="00CCFF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  Superior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4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solidFill>
                      <a:srgbClr val="00CCFF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  Inferior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B w="28575">
                      <a:solidFill>
                        <a:srgbClr val="FFFFFF"/>
                      </a:solidFill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5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lnB w="28575">
                      <a:solidFill>
                        <a:srgbClr val="FFFFFF"/>
                      </a:solidFill>
                    </a:lnB>
                    <a:solidFill>
                      <a:srgbClr val="00CCFF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>
                          <a:sym typeface="Tahoma"/>
                        </a:rPr>
                        <a:t>Left lower lobe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T w="28575">
                      <a:solidFill>
                        <a:srgbClr val="FFFFFF"/>
                      </a:solidFill>
                    </a:lnT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 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</a:lnT>
                    <a:solidFill>
                      <a:srgbClr val="FF3399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Superior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6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Anteromedial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7&amp;8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Lateral basal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9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solidFill>
                      <a:srgbClr val="FF3399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ym typeface="Tahoma"/>
                        </a:rPr>
                        <a:t>  Posterior basal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600">
                          <a:solidFill>
                            <a:srgbClr val="000000"/>
                          </a:solidFill>
                          <a:effectLst/>
                          <a:sym typeface="Tahoma"/>
                        </a:defRPr>
                      </a:pPr>
                      <a:r>
                        <a:t>B</a:t>
                      </a:r>
                      <a:r>
                        <a:rPr baseline="30000"/>
                        <a:t>10</a:t>
                      </a:r>
                      <a:r>
                        <a:t> 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0" name="Table 360"/>
          <p:cNvGraphicFramePr/>
          <p:nvPr/>
        </p:nvGraphicFramePr>
        <p:xfrm>
          <a:off x="1676400" y="1295400"/>
          <a:ext cx="6172200" cy="3810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110361"/>
                <a:gridCol w="3061838"/>
              </a:tblGrid>
              <a:tr h="381000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JACKSON-HUBER</a:t>
                      </a:r>
                    </a:p>
                  </a:txBody>
                  <a:tcPr marL="45720" marR="45720" marT="45720" marB="45720" anchor="b" anchorCtr="0" horzOverflow="overflow">
                    <a:lnL w="12700">
                      <a:miter lim="400000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sym typeface="Tahoma"/>
                        </a:rPr>
                        <a:t>JAPANESE SYSTEM</a:t>
                      </a:r>
                    </a:p>
                  </a:txBody>
                  <a:tcPr marL="45720" marR="45720" marT="45720" marB="45720" anchor="b" anchorCtr="0" horzOverflow="overflow">
                    <a:lnR w="12700">
                      <a:miter lim="400000"/>
                    </a:lnR>
                    <a:noFill/>
                  </a:tcPr>
                </a:tc>
              </a:tr>
            </a:tbl>
          </a:graphicData>
        </a:graphic>
      </p:graphicFrame>
      <p:sp>
        <p:nvSpPr>
          <p:cNvPr id="361" name="Shape 361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64" name="Shape 36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5" name="Shape 3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Left main bronchus</a:t>
            </a:r>
          </a:p>
        </p:txBody>
      </p:sp>
      <p:sp>
        <p:nvSpPr>
          <p:cNvPr id="366" name="Shape 366"/>
          <p:cNvSpPr/>
          <p:nvPr>
            <p:ph type="body" sz="half" idx="1"/>
          </p:nvPr>
        </p:nvSpPr>
        <p:spPr>
          <a:xfrm>
            <a:off x="457200" y="2438400"/>
            <a:ext cx="8229600" cy="2590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Divides into a upper and lower lobe bronchus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The upper lobe bronchus divides into a upper division and lingular bronchus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The lingular bronchus divides into a superior and inferior segmental bronchus</a:t>
            </a:r>
          </a:p>
        </p:txBody>
      </p:sp>
      <p:sp>
        <p:nvSpPr>
          <p:cNvPr id="367" name="Shape 367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70" name="Shape 370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1" name="Shape 3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Left upper lobe bronchus</a:t>
            </a:r>
          </a:p>
        </p:txBody>
      </p:sp>
      <p:grpSp>
        <p:nvGrpSpPr>
          <p:cNvPr id="377" name="Group 377"/>
          <p:cNvGrpSpPr/>
          <p:nvPr/>
        </p:nvGrpSpPr>
        <p:grpSpPr>
          <a:xfrm>
            <a:off x="1371600" y="1981200"/>
            <a:ext cx="6934201" cy="2895601"/>
            <a:chOff x="0" y="0"/>
            <a:chExt cx="6934200" cy="2895600"/>
          </a:xfrm>
        </p:grpSpPr>
        <p:pic>
          <p:nvPicPr>
            <p:cNvPr id="372" name="FFB LUL and LLL copy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8157"/>
            <a:stretch>
              <a:fillRect/>
            </a:stretch>
          </p:blipFill>
          <p:spPr>
            <a:xfrm>
              <a:off x="1371600" y="0"/>
              <a:ext cx="4343400" cy="289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3" name="Shape 373"/>
            <p:cNvSpPr/>
            <p:nvPr/>
          </p:nvSpPr>
          <p:spPr>
            <a:xfrm>
              <a:off x="5791200" y="76200"/>
              <a:ext cx="1143001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LC-1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0" y="1981200"/>
              <a:ext cx="12192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b="1"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LC-2</a:t>
              </a:r>
            </a:p>
          </p:txBody>
        </p:sp>
        <p:sp>
          <p:nvSpPr>
            <p:cNvPr id="375" name="Shape 375"/>
            <p:cNvSpPr/>
            <p:nvPr/>
          </p:nvSpPr>
          <p:spPr>
            <a:xfrm flipV="1">
              <a:off x="838199" y="1828799"/>
              <a:ext cx="1600202" cy="304802"/>
            </a:xfrm>
            <a:prstGeom prst="line">
              <a:avLst/>
            </a:prstGeom>
            <a:noFill/>
            <a:ln w="381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6" name="Shape 376"/>
            <p:cNvSpPr/>
            <p:nvPr/>
          </p:nvSpPr>
          <p:spPr>
            <a:xfrm flipH="1">
              <a:off x="3505200" y="380999"/>
              <a:ext cx="2362201" cy="685802"/>
            </a:xfrm>
            <a:prstGeom prst="line">
              <a:avLst/>
            </a:prstGeom>
            <a:noFill/>
            <a:ln w="381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78" name="Shape 378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81" name="Shape 381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2" name="Shape 3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Left upper lobe bronchus: </a:t>
            </a:r>
            <a:br/>
            <a:r>
              <a:t>Upper division and Lingula</a:t>
            </a:r>
          </a:p>
        </p:txBody>
      </p:sp>
      <p:pic>
        <p:nvPicPr>
          <p:cNvPr id="383" name="FFB anatrbasalpyrnormal copy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878"/>
          <a:stretch>
            <a:fillRect/>
          </a:stretch>
        </p:blipFill>
        <p:spPr>
          <a:xfrm>
            <a:off x="2971800" y="2133600"/>
            <a:ext cx="3124200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>
            <a:off x="6324600" y="5029200"/>
            <a:ext cx="2362200" cy="155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Lingula</a:t>
            </a:r>
          </a:p>
          <a:p>
            <a:pPr algn="ctr">
              <a:spcBef>
                <a:spcPts val="1200"/>
              </a:spcBef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Superior segment LB 4, LB 5</a:t>
            </a:r>
          </a:p>
          <a:p>
            <a:pPr algn="ctr">
              <a:spcBef>
                <a:spcPts val="1200"/>
              </a:spcBef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Inferior segment</a:t>
            </a:r>
          </a:p>
        </p:txBody>
      </p:sp>
      <p:grpSp>
        <p:nvGrpSpPr>
          <p:cNvPr id="388" name="Group 388"/>
          <p:cNvGrpSpPr/>
          <p:nvPr/>
        </p:nvGrpSpPr>
        <p:grpSpPr>
          <a:xfrm>
            <a:off x="228600" y="2133600"/>
            <a:ext cx="8677275" cy="3627262"/>
            <a:chOff x="0" y="0"/>
            <a:chExt cx="8677275" cy="3627261"/>
          </a:xfrm>
        </p:grpSpPr>
        <p:pic>
          <p:nvPicPr>
            <p:cNvPr id="385" name="FFB anatlinglulnormal copy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7316"/>
            <a:stretch>
              <a:fillRect/>
            </a:stretch>
          </p:blipFill>
          <p:spPr>
            <a:xfrm>
              <a:off x="5867400" y="0"/>
              <a:ext cx="2809875" cy="289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" name="FFB anatllllul copy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7316"/>
            <a:stretch>
              <a:fillRect/>
            </a:stretch>
          </p:blipFill>
          <p:spPr>
            <a:xfrm>
              <a:off x="0" y="0"/>
              <a:ext cx="3124200" cy="289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7" name="Shape 387"/>
            <p:cNvSpPr/>
            <p:nvPr/>
          </p:nvSpPr>
          <p:spPr>
            <a:xfrm>
              <a:off x="3429000" y="3276600"/>
              <a:ext cx="15240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LB 1-2, LB 3</a:t>
              </a:r>
            </a:p>
          </p:txBody>
        </p:sp>
      </p:grpSp>
      <p:sp>
        <p:nvSpPr>
          <p:cNvPr id="389" name="Shape 389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8" name="Shape 138"/>
          <p:cNvSpPr/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 defTabSz="786384">
              <a:defRPr b="1" sz="344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lvl1pPr>
          </a:lstStyle>
          <a:p>
            <a:pPr/>
            <a:r>
              <a:t>Tracheobronchial anatomy</a:t>
            </a:r>
          </a:p>
        </p:txBody>
      </p:sp>
      <p:pic>
        <p:nvPicPr>
          <p:cNvPr id="139" name="Trache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905000"/>
            <a:ext cx="4000500" cy="4308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Goi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600" y="1905000"/>
            <a:ext cx="4321175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4495800" y="5867400"/>
            <a:ext cx="415665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Tracheal Displacement Due to Goiter</a:t>
            </a:r>
          </a:p>
        </p:txBody>
      </p:sp>
      <p:sp>
        <p:nvSpPr>
          <p:cNvPr id="142" name="Shape 142"/>
          <p:cNvSpPr/>
          <p:nvPr/>
        </p:nvSpPr>
        <p:spPr>
          <a:xfrm>
            <a:off x="3581400" y="990600"/>
            <a:ext cx="170635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From www.vh.org</a:t>
            </a:r>
          </a:p>
        </p:txBody>
      </p:sp>
      <p:sp>
        <p:nvSpPr>
          <p:cNvPr id="143" name="Shape 143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92" name="Shape 39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3" name="Shape 3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Left lower lobe bronchus</a:t>
            </a:r>
          </a:p>
        </p:txBody>
      </p:sp>
      <p:sp>
        <p:nvSpPr>
          <p:cNvPr id="394" name="Shape 3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The left lower lobe bronchus is longer than the right lower lobe bronchus, and there is a greater distance between its superior segment and its basal pyramid bronchi (three musketeers). </a:t>
            </a:r>
          </a:p>
          <a:p>
            <a:pPr>
              <a:spcBef>
                <a:spcPts val="600"/>
              </a:spcBef>
              <a:defRPr sz="2800"/>
            </a:pPr>
            <a:r>
              <a:t>The basal pyramid bronchi are in mirror shape compared to those on the right, and the medial basal segmental bronchus is usually but not always absent.</a:t>
            </a:r>
          </a:p>
        </p:txBody>
      </p:sp>
      <p:sp>
        <p:nvSpPr>
          <p:cNvPr id="395" name="Shape 395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98" name="Shape 398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9" name="Shape 399"/>
          <p:cNvSpPr/>
          <p:nvPr>
            <p:ph type="title"/>
          </p:nvPr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/>
          <a:lstStyle/>
          <a:p>
            <a:pPr/>
            <a:r>
              <a:t>Left lower lobe bronchus</a:t>
            </a:r>
          </a:p>
        </p:txBody>
      </p:sp>
      <p:grpSp>
        <p:nvGrpSpPr>
          <p:cNvPr id="406" name="Group 406"/>
          <p:cNvGrpSpPr/>
          <p:nvPr/>
        </p:nvGrpSpPr>
        <p:grpSpPr>
          <a:xfrm>
            <a:off x="457200" y="1676400"/>
            <a:ext cx="8305800" cy="4770262"/>
            <a:chOff x="0" y="0"/>
            <a:chExt cx="8305800" cy="4770261"/>
          </a:xfrm>
        </p:grpSpPr>
        <p:pic>
          <p:nvPicPr>
            <p:cNvPr id="400" name="FFB anatlllsup copy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5999"/>
            <a:stretch>
              <a:fillRect/>
            </a:stretch>
          </p:blipFill>
          <p:spPr>
            <a:xfrm>
              <a:off x="0" y="0"/>
              <a:ext cx="3810000" cy="3581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1" name="FFB anatlllbasal copy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4000"/>
            <a:stretch>
              <a:fillRect/>
            </a:stretch>
          </p:blipFill>
          <p:spPr>
            <a:xfrm>
              <a:off x="4495800" y="0"/>
              <a:ext cx="3810000" cy="3657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2" name="Shape 402"/>
            <p:cNvSpPr/>
            <p:nvPr/>
          </p:nvSpPr>
          <p:spPr>
            <a:xfrm>
              <a:off x="381000" y="3886200"/>
              <a:ext cx="17526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From the head</a:t>
              </a:r>
            </a:p>
          </p:txBody>
        </p:sp>
        <p:sp>
          <p:nvSpPr>
            <p:cNvPr id="403" name="Shape 403"/>
            <p:cNvSpPr/>
            <p:nvPr/>
          </p:nvSpPr>
          <p:spPr>
            <a:xfrm>
              <a:off x="5562600" y="3962400"/>
              <a:ext cx="24384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From the front</a:t>
              </a:r>
            </a:p>
          </p:txBody>
        </p:sp>
        <p:sp>
          <p:nvSpPr>
            <p:cNvPr id="404" name="Shape 404"/>
            <p:cNvSpPr/>
            <p:nvPr/>
          </p:nvSpPr>
          <p:spPr>
            <a:xfrm>
              <a:off x="5410200" y="4419600"/>
              <a:ext cx="21336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LB 10, LB 9, LB 8</a:t>
              </a:r>
            </a:p>
          </p:txBody>
        </p:sp>
        <p:sp>
          <p:nvSpPr>
            <p:cNvPr id="405" name="Shape 405"/>
            <p:cNvSpPr/>
            <p:nvPr/>
          </p:nvSpPr>
          <p:spPr>
            <a:xfrm>
              <a:off x="76200" y="4419600"/>
              <a:ext cx="28956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LB 6, LB 8,  LB 9, LB 10</a:t>
              </a:r>
            </a:p>
          </p:txBody>
        </p:sp>
      </p:grpSp>
      <p:sp>
        <p:nvSpPr>
          <p:cNvPr id="407" name="Shape 407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410" name="Shape 410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1" name="Shape 411"/>
          <p:cNvSpPr/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Anatomy: secondary carina left side</a:t>
            </a:r>
          </a:p>
        </p:txBody>
      </p:sp>
      <p:sp>
        <p:nvSpPr>
          <p:cNvPr id="412" name="Shape 412"/>
          <p:cNvSpPr/>
          <p:nvPr/>
        </p:nvSpPr>
        <p:spPr>
          <a:xfrm>
            <a:off x="4191000" y="5257800"/>
            <a:ext cx="457200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On the left, the carina separating the lingular segment of the left upper lobe from the left lower lobe bronchus is called LC-2. </a:t>
            </a:r>
          </a:p>
        </p:txBody>
      </p:sp>
      <p:pic>
        <p:nvPicPr>
          <p:cNvPr id="413" name="S LC-1 still000001 rev.jpg"/>
          <p:cNvPicPr>
            <a:picLocks noChangeAspect="1"/>
          </p:cNvPicPr>
          <p:nvPr/>
        </p:nvPicPr>
        <p:blipFill>
          <a:blip r:embed="rId2">
            <a:extLst/>
          </a:blip>
          <a:srcRect l="3846" t="8204" r="7691" b="9744"/>
          <a:stretch>
            <a:fillRect/>
          </a:stretch>
        </p:blipFill>
        <p:spPr>
          <a:xfrm>
            <a:off x="609599" y="4038600"/>
            <a:ext cx="2590801" cy="2251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HINKLE_LC1 LUL and lingula (6pm).jpg"/>
          <p:cNvPicPr>
            <a:picLocks noChangeAspect="1"/>
          </p:cNvPicPr>
          <p:nvPr/>
        </p:nvPicPr>
        <p:blipFill>
          <a:blip r:embed="rId3">
            <a:extLst/>
          </a:blip>
          <a:srcRect l="23750" t="0" r="5000" b="0"/>
          <a:stretch>
            <a:fillRect/>
          </a:stretch>
        </p:blipFill>
        <p:spPr>
          <a:xfrm>
            <a:off x="609599" y="1143000"/>
            <a:ext cx="2098676" cy="220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/>
        </p:nvSpPr>
        <p:spPr>
          <a:xfrm>
            <a:off x="3810000" y="1828800"/>
            <a:ext cx="46482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The carina separating the anterior segment of the upper division of left upper lobe bronchus from the lingula is termed LC-1.</a:t>
            </a:r>
          </a:p>
        </p:txBody>
      </p:sp>
      <p:sp>
        <p:nvSpPr>
          <p:cNvPr id="416" name="Shape 416"/>
          <p:cNvSpPr/>
          <p:nvPr/>
        </p:nvSpPr>
        <p:spPr>
          <a:xfrm>
            <a:off x="838200" y="3505200"/>
            <a:ext cx="1524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From in front</a:t>
            </a:r>
          </a:p>
        </p:txBody>
      </p:sp>
      <p:sp>
        <p:nvSpPr>
          <p:cNvPr id="417" name="Shape 417"/>
          <p:cNvSpPr/>
          <p:nvPr/>
        </p:nvSpPr>
        <p:spPr>
          <a:xfrm>
            <a:off x="3429000" y="5638800"/>
            <a:ext cx="533400" cy="0"/>
          </a:xfrm>
          <a:prstGeom prst="line">
            <a:avLst/>
          </a:prstGeom>
          <a:ln w="57150">
            <a:solidFill>
              <a:srgbClr val="FFFFFF"/>
            </a:solidFill>
            <a:head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8" name="Shape 418"/>
          <p:cNvSpPr/>
          <p:nvPr/>
        </p:nvSpPr>
        <p:spPr>
          <a:xfrm flipH="1">
            <a:off x="2819400" y="2438400"/>
            <a:ext cx="762000" cy="0"/>
          </a:xfrm>
          <a:prstGeom prst="line">
            <a:avLst/>
          </a:prstGeom>
          <a:ln w="5715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9" name="Shape 419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422" name="Shape 42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3" name="Shape 423"/>
          <p:cNvSpPr/>
          <p:nvPr/>
        </p:nvSpPr>
        <p:spPr>
          <a:xfrm>
            <a:off x="457200" y="1987549"/>
            <a:ext cx="8305800" cy="379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342900" indent="-3429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42900" indent="-342900">
              <a:buSzPct val="100000"/>
              <a:buAutoNum type="alphaUcParenR" startAt="1"/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usual length of the left lower lobe bronchus beyond the origin of the superior segment is 1 cm.</a:t>
            </a:r>
          </a:p>
          <a:p>
            <a:pPr marL="342900" indent="-342900">
              <a:buSzPct val="100000"/>
              <a:buAutoNum type="alphaUcParenR" startAt="1"/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42900" indent="-3429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B) The usual length of the right upper lobe bronchus is 1.0 cm.</a:t>
            </a:r>
          </a:p>
          <a:p>
            <a:pPr marL="342900" indent="-3429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42900" indent="-3429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C) The usual length of the left main bronchus is 4-5 cm. It bifurcates sharply from the midline of the trachea at an angle of 45 degrees.</a:t>
            </a:r>
          </a:p>
          <a:p>
            <a:pPr marL="342900" indent="-3429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42900" indent="-3429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D) The usual length of the right main bronchus is 1.0 cm. It bifurcates at an angle of 25 degrees from the midline of the trachea.</a:t>
            </a:r>
          </a:p>
        </p:txBody>
      </p:sp>
      <p:sp>
        <p:nvSpPr>
          <p:cNvPr id="424" name="Shape 424"/>
          <p:cNvSpPr/>
          <p:nvPr/>
        </p:nvSpPr>
        <p:spPr>
          <a:xfrm>
            <a:off x="1828800" y="5867400"/>
            <a:ext cx="4066392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CC00"/>
                </a:solidFill>
              </a:defRPr>
            </a:lvl1pPr>
          </a:lstStyle>
          <a:p>
            <a:pPr/>
            <a:r>
              <a:t>Click here for correct answer:</a:t>
            </a:r>
          </a:p>
        </p:txBody>
      </p:sp>
      <p:sp>
        <p:nvSpPr>
          <p:cNvPr id="425" name="Shape 425"/>
          <p:cNvSpPr/>
          <p:nvPr/>
        </p:nvSpPr>
        <p:spPr>
          <a:xfrm>
            <a:off x="6172200" y="5791200"/>
            <a:ext cx="10668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D</a:t>
            </a:r>
          </a:p>
        </p:txBody>
      </p:sp>
      <p:pic>
        <p:nvPicPr>
          <p:cNvPr id="426" name="MCj03917520000[1]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28600"/>
            <a:ext cx="1066800" cy="1065213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hape 427"/>
          <p:cNvSpPr/>
          <p:nvPr>
            <p:ph type="title"/>
          </p:nvPr>
        </p:nvSpPr>
        <p:spPr>
          <a:xfrm>
            <a:off x="1447800" y="304800"/>
            <a:ext cx="7391400" cy="1371600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FFCCFF"/>
                </a:solidFill>
                <a:effectLst/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All of the following approximate airway dimensions are correct </a:t>
            </a:r>
            <a:r>
              <a:rPr b="1" u="sng"/>
              <a:t>except</a:t>
            </a:r>
          </a:p>
        </p:txBody>
      </p:sp>
      <p:sp>
        <p:nvSpPr>
          <p:cNvPr id="428" name="Shape 428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 All Rights Reserved, 2017</a:t>
            </a:r>
          </a:p>
        </p:txBody>
      </p:sp>
      <p:sp>
        <p:nvSpPr>
          <p:cNvPr id="431" name="Shape 431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2" name="Shape 432"/>
          <p:cNvSpPr/>
          <p:nvPr>
            <p:ph type="title"/>
          </p:nvPr>
        </p:nvSpPr>
        <p:spPr>
          <a:xfrm>
            <a:off x="1439217" y="2451010"/>
            <a:ext cx="6574483" cy="3819229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This presentation is part of a multidimensional competency-oriented curriculum for Flexible Bronchoscopy. 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Our goal is to eliminate patient suffering caused by unequal physician expertise and on-the-job training.</a:t>
            </a:r>
          </a:p>
        </p:txBody>
      </p:sp>
      <p:sp>
        <p:nvSpPr>
          <p:cNvPr id="433" name="Shape 433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  <p:grpSp>
        <p:nvGrpSpPr>
          <p:cNvPr id="444" name="Group 444"/>
          <p:cNvGrpSpPr/>
          <p:nvPr/>
        </p:nvGrpSpPr>
        <p:grpSpPr>
          <a:xfrm>
            <a:off x="70222" y="60805"/>
            <a:ext cx="9003557" cy="2227793"/>
            <a:chOff x="0" y="0"/>
            <a:chExt cx="9003555" cy="2227791"/>
          </a:xfrm>
        </p:grpSpPr>
        <p:pic>
          <p:nvPicPr>
            <p:cNvPr id="434" name="Module 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79509" y="18424"/>
              <a:ext cx="1830620" cy="2209368"/>
            </a:xfrm>
            <a:prstGeom prst="rect">
              <a:avLst/>
            </a:prstGeom>
            <a:ln w="28575" cap="flat">
              <a:solidFill>
                <a:srgbClr val="003366"/>
              </a:solidFill>
              <a:prstDash val="solid"/>
              <a:round/>
            </a:ln>
            <a:effectLst/>
          </p:spPr>
        </p:pic>
        <p:grpSp>
          <p:nvGrpSpPr>
            <p:cNvPr id="437" name="Group 437"/>
            <p:cNvGrpSpPr/>
            <p:nvPr/>
          </p:nvGrpSpPr>
          <p:grpSpPr>
            <a:xfrm>
              <a:off x="7067038" y="0"/>
              <a:ext cx="1936518" cy="1641092"/>
              <a:chOff x="0" y="0"/>
              <a:chExt cx="1936517" cy="1641091"/>
            </a:xfrm>
          </p:grpSpPr>
          <p:pic>
            <p:nvPicPr>
              <p:cNvPr id="435" name="Bronchoscopy Atlas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936518" cy="16410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36" name="Shape 436"/>
              <p:cNvSpPr/>
              <p:nvPr/>
            </p:nvSpPr>
            <p:spPr>
              <a:xfrm>
                <a:off x="212706" y="70902"/>
                <a:ext cx="1630753" cy="2859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800"/>
                  </a:spcBef>
                  <a:defRPr b="1" sz="1400">
                    <a:solidFill>
                      <a:srgbClr val="FFFFFF"/>
                    </a:solidFill>
                  </a:defRPr>
                </a:pPr>
                <a:r>
                  <a:t>BRONCHATLAS</a:t>
                </a:r>
                <a:r>
                  <a:rPr baseline="30000"/>
                  <a:t>©</a:t>
                </a:r>
              </a:p>
            </p:txBody>
          </p:sp>
        </p:grpSp>
        <p:pic>
          <p:nvPicPr>
            <p:cNvPr id="438" name="Art of Bronchoscopy Pag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09135" y="38100"/>
              <a:ext cx="2349633" cy="15648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" name="Practical Approach Logo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97552" y="33818"/>
              <a:ext cx="1554164" cy="21785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2" name="Group 442"/>
            <p:cNvGrpSpPr/>
            <p:nvPr/>
          </p:nvGrpSpPr>
          <p:grpSpPr>
            <a:xfrm>
              <a:off x="0" y="33818"/>
              <a:ext cx="1392086" cy="2178580"/>
              <a:chOff x="0" y="0"/>
              <a:chExt cx="1392085" cy="2178579"/>
            </a:xfrm>
          </p:grpSpPr>
          <p:pic>
            <p:nvPicPr>
              <p:cNvPr id="440" name="BRONCHOSCOPY poster FINAL.jp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304617"/>
                <a:ext cx="1392086" cy="18739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1" name="Shape 441"/>
              <p:cNvSpPr/>
              <p:nvPr/>
            </p:nvSpPr>
            <p:spPr>
              <a:xfrm>
                <a:off x="7733" y="0"/>
                <a:ext cx="1376619" cy="291268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spcBef>
                    <a:spcPts val="900"/>
                  </a:spcBef>
                  <a:defRPr b="1" sz="13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Step by Step©</a:t>
                </a:r>
              </a:p>
            </p:txBody>
          </p:sp>
        </p:grpSp>
        <p:sp>
          <p:nvSpPr>
            <p:cNvPr id="443" name="Shape 443"/>
            <p:cNvSpPr/>
            <p:nvPr/>
          </p:nvSpPr>
          <p:spPr>
            <a:xfrm>
              <a:off x="5090855" y="1651081"/>
              <a:ext cx="3296839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chemeClr val="accent6"/>
                  </a:solidFill>
                </a:defRPr>
              </a:lvl1pPr>
            </a:lstStyle>
            <a:p>
              <a:pPr/>
              <a:r>
                <a:t>&amp;  YouTube Instructional videos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447" name="Shape 447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8" name="Shape 448"/>
          <p:cNvSpPr/>
          <p:nvPr>
            <p:ph type="body" sz="quarter" idx="1"/>
          </p:nvPr>
        </p:nvSpPr>
        <p:spPr>
          <a:xfrm>
            <a:off x="419100" y="1854200"/>
            <a:ext cx="8229600" cy="1219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None/>
              <a:defRPr sz="2000"/>
            </a:pPr>
            <a:r>
              <a:t>	Bronchoscopy International: BronchAtlas</a:t>
            </a:r>
            <a:r>
              <a:rPr baseline="23999"/>
              <a:t>©</a:t>
            </a:r>
            <a:r>
              <a:t>, an Electronic On-Line Multimedia Slide Presentation. http://www.Bronchoscopy.org/Bronchatlas/htm. Published 2017 (Please add “Date Accessed”).</a:t>
            </a:r>
          </a:p>
        </p:txBody>
      </p:sp>
      <p:sp>
        <p:nvSpPr>
          <p:cNvPr id="449" name="Shape 449"/>
          <p:cNvSpPr/>
          <p:nvPr/>
        </p:nvSpPr>
        <p:spPr>
          <a:xfrm>
            <a:off x="304800" y="228600"/>
            <a:ext cx="8458200" cy="13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All efforts are made by Bronchoscopy International to maintain currency of online information. Multimedia presentations and videos can be cited as:</a:t>
            </a:r>
          </a:p>
        </p:txBody>
      </p:sp>
      <p:grpSp>
        <p:nvGrpSpPr>
          <p:cNvPr id="452" name="Group 452"/>
          <p:cNvGrpSpPr/>
          <p:nvPr/>
        </p:nvGrpSpPr>
        <p:grpSpPr>
          <a:xfrm>
            <a:off x="346075" y="3163887"/>
            <a:ext cx="2895600" cy="2597065"/>
            <a:chOff x="0" y="0"/>
            <a:chExt cx="2895599" cy="2597064"/>
          </a:xfrm>
        </p:grpSpPr>
        <p:pic>
          <p:nvPicPr>
            <p:cNvPr id="450" name="Bronchoscopy Atla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95600" cy="2597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1" name="Shape 451"/>
            <p:cNvSpPr/>
            <p:nvPr/>
          </p:nvSpPr>
          <p:spPr>
            <a:xfrm>
              <a:off x="849291" y="94616"/>
              <a:ext cx="1881312" cy="408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900"/>
                </a:spcBef>
                <a:defRPr b="1" sz="1600">
                  <a:solidFill>
                    <a:srgbClr val="FFFFFF"/>
                  </a:solidFill>
                </a:defRPr>
              </a:pPr>
              <a:r>
                <a:t>BRONCHATLAS</a:t>
              </a:r>
              <a:r>
                <a:rPr baseline="30000"/>
                <a:t>©</a:t>
              </a:r>
            </a:p>
          </p:txBody>
        </p:sp>
      </p:grpSp>
      <p:sp>
        <p:nvSpPr>
          <p:cNvPr id="453" name="Shape 453"/>
          <p:cNvSpPr/>
          <p:nvPr>
            <p:ph type="title"/>
          </p:nvPr>
        </p:nvSpPr>
        <p:spPr>
          <a:xfrm>
            <a:off x="5186513" y="3505200"/>
            <a:ext cx="1371601" cy="457200"/>
          </a:xfrm>
          <a:prstGeom prst="rect">
            <a:avLst/>
          </a:prstGeom>
        </p:spPr>
        <p:txBody>
          <a:bodyPr/>
          <a:lstStyle>
            <a:lvl1pPr defTabSz="566927">
              <a:defRPr sz="2170"/>
            </a:lvl1pPr>
          </a:lstStyle>
          <a:p>
            <a:pPr>
              <a:defRPr>
                <a:effectLst/>
              </a:defRPr>
            </a:pPr>
            <a:r>
              <a:t>Thank you</a:t>
            </a:r>
          </a:p>
        </p:txBody>
      </p:sp>
      <p:sp>
        <p:nvSpPr>
          <p:cNvPr id="454" name="Shape 454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  <p:pic>
        <p:nvPicPr>
          <p:cNvPr id="455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3594" y="4163060"/>
            <a:ext cx="2977440" cy="881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type="sldNum" sz="quarter" idx="4294967295"/>
          </p:nvPr>
        </p:nvSpPr>
        <p:spPr>
          <a:xfrm>
            <a:off x="8384891" y="643265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8" name="Shape 458"/>
          <p:cNvSpPr/>
          <p:nvPr>
            <p:ph type="title"/>
          </p:nvPr>
        </p:nvSpPr>
        <p:spPr>
          <a:xfrm>
            <a:off x="457200" y="5778500"/>
            <a:ext cx="8229600" cy="846883"/>
          </a:xfrm>
          <a:prstGeom prst="rect">
            <a:avLst/>
          </a:prstGeom>
        </p:spPr>
        <p:txBody>
          <a:bodyPr/>
          <a:lstStyle>
            <a:lvl1pPr defTabSz="521208">
              <a:defRPr sz="2500" u="sng">
                <a:solidFill>
                  <a:srgbClr val="FFE8F1"/>
                </a:solidFill>
                <a:effectLst>
                  <a:outerShdw sx="100000" sy="100000" kx="0" ky="0" algn="b" rotWithShape="0" blurRad="12700" dist="14478" dir="270000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00CCFF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pic>
        <p:nvPicPr>
          <p:cNvPr id="459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8967" y="2391705"/>
            <a:ext cx="6086067" cy="1802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 Main carina: </a:t>
            </a:r>
            <a:br/>
            <a:r>
              <a:t>Concepts of anterior and posterior</a:t>
            </a:r>
          </a:p>
        </p:txBody>
      </p:sp>
      <p:pic>
        <p:nvPicPr>
          <p:cNvPr id="148" name="FFB anatcarinanormal 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286000"/>
            <a:ext cx="3716338" cy="3506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kheth sharp carina.jpg"/>
          <p:cNvPicPr>
            <a:picLocks noChangeAspect="1"/>
          </p:cNvPicPr>
          <p:nvPr/>
        </p:nvPicPr>
        <p:blipFill>
          <a:blip r:embed="rId3">
            <a:extLst/>
          </a:blip>
          <a:srcRect l="23750" t="0" r="5000" b="0"/>
          <a:stretch>
            <a:fillRect/>
          </a:stretch>
        </p:blipFill>
        <p:spPr>
          <a:xfrm>
            <a:off x="4495800" y="1676400"/>
            <a:ext cx="4343400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53" name="Shape 153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Lobar and segmental anatomy</a:t>
            </a:r>
          </a:p>
        </p:txBody>
      </p:sp>
      <p:pic>
        <p:nvPicPr>
          <p:cNvPr id="155" name="anat lesson xry seri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209800"/>
            <a:ext cx="3886200" cy="2622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rubberlung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1905000"/>
            <a:ext cx="4343400" cy="325755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8153400" y="2133600"/>
            <a:ext cx="457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158" name="Shape 158"/>
          <p:cNvSpPr/>
          <p:nvPr/>
        </p:nvSpPr>
        <p:spPr>
          <a:xfrm>
            <a:off x="4572000" y="2057400"/>
            <a:ext cx="533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59" name="Shape 159"/>
          <p:cNvSpPr/>
          <p:nvPr/>
        </p:nvSpPr>
        <p:spPr>
          <a:xfrm>
            <a:off x="5029200" y="5410200"/>
            <a:ext cx="838200" cy="1158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RUL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RML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RLL</a:t>
            </a:r>
          </a:p>
        </p:txBody>
      </p:sp>
      <p:sp>
        <p:nvSpPr>
          <p:cNvPr id="160" name="Shape 160"/>
          <p:cNvSpPr/>
          <p:nvPr/>
        </p:nvSpPr>
        <p:spPr>
          <a:xfrm>
            <a:off x="7467600" y="5486400"/>
            <a:ext cx="1447800" cy="75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LUL-Lingula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LLL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5" name="Shape 165"/>
          <p:cNvSpPr/>
          <p:nvPr>
            <p:ph type="title"/>
          </p:nvPr>
        </p:nvSpPr>
        <p:spPr>
          <a:xfrm>
            <a:off x="457200" y="228600"/>
            <a:ext cx="8229600" cy="1371600"/>
          </a:xfrm>
          <a:prstGeom prst="rect">
            <a:avLst/>
          </a:prstGeom>
        </p:spPr>
        <p:txBody>
          <a:bodyPr/>
          <a:lstStyle/>
          <a:p>
            <a:pPr/>
            <a:r>
              <a:t>Lobar and segmental anatomy</a:t>
            </a:r>
          </a:p>
        </p:txBody>
      </p:sp>
      <p:grpSp>
        <p:nvGrpSpPr>
          <p:cNvPr id="169" name="Group 169"/>
          <p:cNvGrpSpPr/>
          <p:nvPr/>
        </p:nvGrpSpPr>
        <p:grpSpPr>
          <a:xfrm>
            <a:off x="1600200" y="1752600"/>
            <a:ext cx="5867400" cy="4400550"/>
            <a:chOff x="0" y="0"/>
            <a:chExt cx="5867400" cy="4400550"/>
          </a:xfrm>
        </p:grpSpPr>
        <p:pic>
          <p:nvPicPr>
            <p:cNvPr id="166" name="image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867400" cy="4400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Shape 167"/>
            <p:cNvSpPr/>
            <p:nvPr/>
          </p:nvSpPr>
          <p:spPr>
            <a:xfrm>
              <a:off x="5334000" y="3962400"/>
              <a:ext cx="4572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L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228600" y="3962400"/>
              <a:ext cx="4572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</a:t>
              </a:r>
            </a:p>
          </p:txBody>
        </p:sp>
      </p:grpSp>
      <p:sp>
        <p:nvSpPr>
          <p:cNvPr id="170" name="Shape 170"/>
          <p:cNvSpPr/>
          <p:nvPr/>
        </p:nvSpPr>
        <p:spPr>
          <a:xfrm>
            <a:off x="152399" y="2514600"/>
            <a:ext cx="1143002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3 Lobes</a:t>
            </a:r>
          </a:p>
        </p:txBody>
      </p:sp>
      <p:sp>
        <p:nvSpPr>
          <p:cNvPr id="171" name="Shape 171"/>
          <p:cNvSpPr/>
          <p:nvPr/>
        </p:nvSpPr>
        <p:spPr>
          <a:xfrm>
            <a:off x="7696200" y="2590800"/>
            <a:ext cx="1143001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2 Lobes</a:t>
            </a:r>
          </a:p>
        </p:txBody>
      </p:sp>
      <p:sp>
        <p:nvSpPr>
          <p:cNvPr id="172" name="Shape 172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Reserved, 2017</a:t>
            </a:r>
          </a:p>
        </p:txBody>
      </p:sp>
      <p:sp>
        <p:nvSpPr>
          <p:cNvPr id="175" name="Shape 175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6" name="Shape 176"/>
          <p:cNvSpPr/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/>
          <a:lstStyle/>
          <a:p>
            <a:pPr/>
            <a:r>
              <a:t>Lobar and segmental anatomy</a:t>
            </a:r>
          </a:p>
        </p:txBody>
      </p:sp>
      <p:pic>
        <p:nvPicPr>
          <p:cNvPr id="177" name="tbplastic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524000"/>
            <a:ext cx="3581400" cy="2686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TH grossbronchidissected cop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400" y="1447800"/>
            <a:ext cx="3443288" cy="5072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ANAT inverted Y copy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6800" y="4343400"/>
            <a:ext cx="2628900" cy="232092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1143000" y="2209800"/>
            <a:ext cx="685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2cm</a:t>
            </a:r>
          </a:p>
        </p:txBody>
      </p:sp>
      <p:sp>
        <p:nvSpPr>
          <p:cNvPr id="181" name="Shape 181"/>
          <p:cNvSpPr/>
          <p:nvPr/>
        </p:nvSpPr>
        <p:spPr>
          <a:xfrm>
            <a:off x="3048000" y="2286000"/>
            <a:ext cx="762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5cm</a:t>
            </a:r>
          </a:p>
        </p:txBody>
      </p:sp>
      <p:sp>
        <p:nvSpPr>
          <p:cNvPr id="182" name="Shape 182"/>
          <p:cNvSpPr/>
          <p:nvPr/>
        </p:nvSpPr>
        <p:spPr>
          <a:xfrm>
            <a:off x="685800" y="3810000"/>
            <a:ext cx="533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83" name="Shape 183"/>
          <p:cNvSpPr/>
          <p:nvPr/>
        </p:nvSpPr>
        <p:spPr>
          <a:xfrm>
            <a:off x="3733800" y="3810000"/>
            <a:ext cx="381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184" name="Shape 184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Shape 187"/>
          <p:cNvSpPr/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defTabSz="868680">
              <a:defRPr b="1" sz="342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lvl1pPr>
          </a:lstStyle>
          <a:p>
            <a:pPr/>
            <a:r>
              <a:t>Lobar Anatomy : as seen on xray</a:t>
            </a:r>
          </a:p>
        </p:txBody>
      </p:sp>
      <p:pic>
        <p:nvPicPr>
          <p:cNvPr id="188" name="RightLob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524000"/>
            <a:ext cx="3962400" cy="464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LeftLob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1524000"/>
            <a:ext cx="3911600" cy="464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304800" y="6248400"/>
            <a:ext cx="8596013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Minor fissure: from R hilum to the 6</a:t>
            </a:r>
            <a:r>
              <a:rPr baseline="30000"/>
              <a:t>th</a:t>
            </a:r>
            <a:r>
              <a:t> rib                Major fissure: from T4-T5 to the diaphragm</a:t>
            </a:r>
          </a:p>
        </p:txBody>
      </p:sp>
      <p:sp>
        <p:nvSpPr>
          <p:cNvPr id="191" name="Shape 191"/>
          <p:cNvSpPr/>
          <p:nvPr/>
        </p:nvSpPr>
        <p:spPr>
          <a:xfrm>
            <a:off x="3276600" y="990600"/>
            <a:ext cx="262834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Modified from : www.vh.org</a:t>
            </a:r>
          </a:p>
        </p:txBody>
      </p:sp>
      <p:sp>
        <p:nvSpPr>
          <p:cNvPr id="192" name="Shape 192"/>
          <p:cNvSpPr/>
          <p:nvPr/>
        </p:nvSpPr>
        <p:spPr>
          <a:xfrm>
            <a:off x="469900" y="624840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95" name="Shape 195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6" name="Shape 196"/>
          <p:cNvSpPr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/>
          <a:p>
            <a:pPr/>
            <a:r>
              <a:t>Lobar Anatomy</a:t>
            </a:r>
          </a:p>
        </p:txBody>
      </p:sp>
      <p:pic>
        <p:nvPicPr>
          <p:cNvPr id="197" name="lobarpost proj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1828800"/>
            <a:ext cx="3429000" cy="413702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5013325" y="5980112"/>
            <a:ext cx="3787413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Posterior Projection of the Lungs</a:t>
            </a:r>
          </a:p>
        </p:txBody>
      </p:sp>
      <p:pic>
        <p:nvPicPr>
          <p:cNvPr id="199" name="lobar antproj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1828800"/>
            <a:ext cx="3806825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669925" y="5980112"/>
            <a:ext cx="367289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Anterior Projection of the Lungs</a:t>
            </a:r>
          </a:p>
        </p:txBody>
      </p:sp>
      <p:sp>
        <p:nvSpPr>
          <p:cNvPr id="201" name="Shape 201"/>
          <p:cNvSpPr/>
          <p:nvPr/>
        </p:nvSpPr>
        <p:spPr>
          <a:xfrm>
            <a:off x="3505200" y="1143000"/>
            <a:ext cx="257119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Modified from: www.vh.org</a:t>
            </a:r>
          </a:p>
        </p:txBody>
      </p:sp>
      <p:sp>
        <p:nvSpPr>
          <p:cNvPr id="202" name="Shape 202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816D56"/>
      </a:dk1>
      <a:lt1>
        <a:srgbClr val="2B5481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